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0" r:id="rId1"/>
    <p:sldMasterId id="2147483651" r:id="rId2"/>
    <p:sldMasterId id="2147483716" r:id="rId3"/>
    <p:sldMasterId id="2147483728" r:id="rId4"/>
    <p:sldMasterId id="2147483740" r:id="rId5"/>
  </p:sldMasterIdLst>
  <p:notesMasterIdLst>
    <p:notesMasterId r:id="rId94"/>
  </p:notesMasterIdLst>
  <p:handoutMasterIdLst>
    <p:handoutMasterId r:id="rId95"/>
  </p:handoutMasterIdLst>
  <p:sldIdLst>
    <p:sldId id="2159" r:id="rId6"/>
    <p:sldId id="2268" r:id="rId7"/>
    <p:sldId id="2261" r:id="rId8"/>
    <p:sldId id="2262" r:id="rId9"/>
    <p:sldId id="2392" r:id="rId10"/>
    <p:sldId id="2264" r:id="rId11"/>
    <p:sldId id="2393" r:id="rId12"/>
    <p:sldId id="2394" r:id="rId13"/>
    <p:sldId id="2395" r:id="rId14"/>
    <p:sldId id="2292" r:id="rId15"/>
    <p:sldId id="2271" r:id="rId16"/>
    <p:sldId id="2272" r:id="rId17"/>
    <p:sldId id="2273" r:id="rId18"/>
    <p:sldId id="2293" r:id="rId19"/>
    <p:sldId id="2294" r:id="rId20"/>
    <p:sldId id="2295" r:id="rId21"/>
    <p:sldId id="2296" r:id="rId22"/>
    <p:sldId id="2274" r:id="rId23"/>
    <p:sldId id="2276" r:id="rId24"/>
    <p:sldId id="2298" r:id="rId25"/>
    <p:sldId id="2277" r:id="rId26"/>
    <p:sldId id="2299" r:id="rId27"/>
    <p:sldId id="2177" r:id="rId28"/>
    <p:sldId id="2178" r:id="rId29"/>
    <p:sldId id="2300" r:id="rId30"/>
    <p:sldId id="2285" r:id="rId31"/>
    <p:sldId id="2286" r:id="rId32"/>
    <p:sldId id="2291" r:id="rId33"/>
    <p:sldId id="2290" r:id="rId34"/>
    <p:sldId id="2301" r:id="rId35"/>
    <p:sldId id="2302" r:id="rId36"/>
    <p:sldId id="2304" r:id="rId37"/>
    <p:sldId id="2376" r:id="rId38"/>
    <p:sldId id="2305" r:id="rId39"/>
    <p:sldId id="2214" r:id="rId40"/>
    <p:sldId id="2306" r:id="rId41"/>
    <p:sldId id="2396" r:id="rId42"/>
    <p:sldId id="2307" r:id="rId43"/>
    <p:sldId id="2310" r:id="rId44"/>
    <p:sldId id="2316" r:id="rId45"/>
    <p:sldId id="2362" r:id="rId46"/>
    <p:sldId id="2363" r:id="rId47"/>
    <p:sldId id="2364" r:id="rId48"/>
    <p:sldId id="2365" r:id="rId49"/>
    <p:sldId id="2366" r:id="rId50"/>
    <p:sldId id="2367" r:id="rId51"/>
    <p:sldId id="2368" r:id="rId52"/>
    <p:sldId id="2369" r:id="rId53"/>
    <p:sldId id="2375" r:id="rId54"/>
    <p:sldId id="2379" r:id="rId55"/>
    <p:sldId id="2406" r:id="rId56"/>
    <p:sldId id="2407" r:id="rId57"/>
    <p:sldId id="2408" r:id="rId58"/>
    <p:sldId id="2409" r:id="rId59"/>
    <p:sldId id="2410" r:id="rId60"/>
    <p:sldId id="2377" r:id="rId61"/>
    <p:sldId id="2318" r:id="rId62"/>
    <p:sldId id="2390" r:id="rId63"/>
    <p:sldId id="2386" r:id="rId64"/>
    <p:sldId id="2374" r:id="rId65"/>
    <p:sldId id="2326" r:id="rId66"/>
    <p:sldId id="2327" r:id="rId67"/>
    <p:sldId id="2328" r:id="rId68"/>
    <p:sldId id="2401" r:id="rId69"/>
    <p:sldId id="2330" r:id="rId70"/>
    <p:sldId id="2324" r:id="rId71"/>
    <p:sldId id="2325" r:id="rId72"/>
    <p:sldId id="2373" r:id="rId73"/>
    <p:sldId id="2332" r:id="rId74"/>
    <p:sldId id="2333" r:id="rId75"/>
    <p:sldId id="2334" r:id="rId76"/>
    <p:sldId id="2335" r:id="rId77"/>
    <p:sldId id="2338" r:id="rId78"/>
    <p:sldId id="2339" r:id="rId79"/>
    <p:sldId id="2340" r:id="rId80"/>
    <p:sldId id="2404" r:id="rId81"/>
    <p:sldId id="2372" r:id="rId82"/>
    <p:sldId id="2342" r:id="rId83"/>
    <p:sldId id="2405" r:id="rId84"/>
    <p:sldId id="2354" r:id="rId85"/>
    <p:sldId id="2358" r:id="rId86"/>
    <p:sldId id="2359" r:id="rId87"/>
    <p:sldId id="2360" r:id="rId88"/>
    <p:sldId id="2347" r:id="rId89"/>
    <p:sldId id="2353" r:id="rId90"/>
    <p:sldId id="2352" r:id="rId91"/>
    <p:sldId id="2361" r:id="rId92"/>
    <p:sldId id="2344" r:id="rId93"/>
  </p:sldIdLst>
  <p:sldSz cx="9144000" cy="6858000" type="screen4x3"/>
  <p:notesSz cx="6815138" cy="9931400"/>
  <p:embeddedFontLst>
    <p:embeddedFont>
      <p:font typeface="仿宋" panose="02010609060101010101" pitchFamily="49" charset="-122"/>
      <p:regular r:id="rId96"/>
    </p:embeddedFont>
    <p:embeddedFont>
      <p:font typeface="微软雅黑" panose="020B0503020204020204" pitchFamily="34" charset="-122"/>
      <p:regular r:id="rId97"/>
      <p:bold r:id="rId98"/>
    </p:embeddedFont>
    <p:embeddedFont>
      <p:font typeface="Times" panose="02020603050405020304" pitchFamily="18" charset="0"/>
      <p:regular r:id="rId99"/>
      <p:bold r:id="rId100"/>
      <p:italic r:id="rId101"/>
      <p:boldItalic r:id="rId102"/>
    </p:embeddedFont>
    <p:embeddedFont>
      <p:font typeface="华文楷体" panose="02010600040101010101" pitchFamily="2" charset="-122"/>
      <p:regular r:id="rId103"/>
    </p:embeddedFont>
    <p:embeddedFont>
      <p:font typeface="Helvetica" panose="020B0604020202020204" pitchFamily="34" charset="0"/>
      <p:regular r:id="rId104"/>
      <p:bold r:id="rId105"/>
      <p:italic r:id="rId106"/>
      <p:boldItalic r:id="rId107"/>
    </p:embeddedFont>
    <p:embeddedFont>
      <p:font typeface="华文新魏" panose="02010800040101010101" pitchFamily="2" charset="-122"/>
      <p:regular r:id="rId108"/>
    </p:embeddedFont>
    <p:embeddedFont>
      <p:font typeface="黑体" panose="02010609060101010101" pitchFamily="49" charset="-122"/>
      <p:regular r:id="rId109"/>
    </p:embeddedFont>
    <p:embeddedFont>
      <p:font typeface="华文细黑" panose="02010600040101010101" pitchFamily="2" charset="-122"/>
      <p:regular r:id="rId110"/>
    </p:embeddedFont>
    <p:embeddedFont>
      <p:font typeface="Comic Sans MS" panose="030F0702030302020204" pitchFamily="66" charset="0"/>
      <p:regular r:id="rId111"/>
      <p:bold r:id="rId112"/>
      <p:italic r:id="rId113"/>
      <p:boldItalic r:id="rId114"/>
    </p:embeddedFont>
    <p:embeddedFont>
      <p:font typeface="Verdana" panose="020B0604030504040204" pitchFamily="34" charset="0"/>
      <p:regular r:id="rId115"/>
      <p:bold r:id="rId116"/>
      <p:italic r:id="rId117"/>
      <p:boldItalic r:id="rId118"/>
    </p:embeddedFont>
    <p:embeddedFont>
      <p:font typeface="Calibri" panose="020F0502020204030204" pitchFamily="34" charset="0"/>
      <p:regular r:id="rId119"/>
      <p:bold r:id="rId120"/>
      <p:italic r:id="rId121"/>
      <p:boldItalic r:id="rId122"/>
    </p:embeddedFont>
    <p:embeddedFont>
      <p:font typeface="Arial Narrow" panose="020B0606020202030204" pitchFamily="34" charset="0"/>
      <p:regular r:id="rId123"/>
      <p:bold r:id="rId124"/>
      <p:italic r:id="rId125"/>
      <p:boldItalic r:id="rId126"/>
    </p:embeddedFont>
  </p:embeddedFontLst>
  <p:custDataLst>
    <p:tags r:id="rId127"/>
  </p:custDataLst>
  <p:defaultTextStyle>
    <a:defPPr>
      <a:defRPr lang="zh-CN"/>
    </a:defPPr>
    <a:lvl1pPr algn="r" rtl="0" fontAlgn="base">
      <a:spcBef>
        <a:spcPct val="0"/>
      </a:spcBef>
      <a:spcAft>
        <a:spcPct val="0"/>
      </a:spcAft>
      <a:defRPr i="1" kern="1200">
        <a:solidFill>
          <a:schemeClr val="tx1"/>
        </a:solidFill>
        <a:latin typeface="Arial" pitchFamily="34" charset="0"/>
        <a:ea typeface="华文细黑" pitchFamily="2" charset="-122"/>
        <a:cs typeface="+mn-cs"/>
      </a:defRPr>
    </a:lvl1pPr>
    <a:lvl2pPr marL="457200" algn="r" rtl="0" fontAlgn="base">
      <a:spcBef>
        <a:spcPct val="0"/>
      </a:spcBef>
      <a:spcAft>
        <a:spcPct val="0"/>
      </a:spcAft>
      <a:defRPr i="1" kern="1200">
        <a:solidFill>
          <a:schemeClr val="tx1"/>
        </a:solidFill>
        <a:latin typeface="Arial" pitchFamily="34" charset="0"/>
        <a:ea typeface="华文细黑" pitchFamily="2" charset="-122"/>
        <a:cs typeface="+mn-cs"/>
      </a:defRPr>
    </a:lvl2pPr>
    <a:lvl3pPr marL="914400" algn="r" rtl="0" fontAlgn="base">
      <a:spcBef>
        <a:spcPct val="0"/>
      </a:spcBef>
      <a:spcAft>
        <a:spcPct val="0"/>
      </a:spcAft>
      <a:defRPr i="1" kern="1200">
        <a:solidFill>
          <a:schemeClr val="tx1"/>
        </a:solidFill>
        <a:latin typeface="Arial" pitchFamily="34" charset="0"/>
        <a:ea typeface="华文细黑" pitchFamily="2" charset="-122"/>
        <a:cs typeface="+mn-cs"/>
      </a:defRPr>
    </a:lvl3pPr>
    <a:lvl4pPr marL="1371600" algn="r" rtl="0" fontAlgn="base">
      <a:spcBef>
        <a:spcPct val="0"/>
      </a:spcBef>
      <a:spcAft>
        <a:spcPct val="0"/>
      </a:spcAft>
      <a:defRPr i="1" kern="1200">
        <a:solidFill>
          <a:schemeClr val="tx1"/>
        </a:solidFill>
        <a:latin typeface="Arial" pitchFamily="34" charset="0"/>
        <a:ea typeface="华文细黑" pitchFamily="2" charset="-122"/>
        <a:cs typeface="+mn-cs"/>
      </a:defRPr>
    </a:lvl4pPr>
    <a:lvl5pPr marL="1828800" algn="r" rtl="0" fontAlgn="base">
      <a:spcBef>
        <a:spcPct val="0"/>
      </a:spcBef>
      <a:spcAft>
        <a:spcPct val="0"/>
      </a:spcAft>
      <a:defRPr i="1" kern="1200">
        <a:solidFill>
          <a:schemeClr val="tx1"/>
        </a:solidFill>
        <a:latin typeface="Arial" pitchFamily="34" charset="0"/>
        <a:ea typeface="华文细黑" pitchFamily="2" charset="-122"/>
        <a:cs typeface="+mn-cs"/>
      </a:defRPr>
    </a:lvl5pPr>
    <a:lvl6pPr marL="2286000" algn="l" defTabSz="914400" rtl="0" eaLnBrk="1" latinLnBrk="0" hangingPunct="1">
      <a:defRPr i="1" kern="1200">
        <a:solidFill>
          <a:schemeClr val="tx1"/>
        </a:solidFill>
        <a:latin typeface="Arial" pitchFamily="34" charset="0"/>
        <a:ea typeface="华文细黑" pitchFamily="2" charset="-122"/>
        <a:cs typeface="+mn-cs"/>
      </a:defRPr>
    </a:lvl6pPr>
    <a:lvl7pPr marL="2743200" algn="l" defTabSz="914400" rtl="0" eaLnBrk="1" latinLnBrk="0" hangingPunct="1">
      <a:defRPr i="1" kern="1200">
        <a:solidFill>
          <a:schemeClr val="tx1"/>
        </a:solidFill>
        <a:latin typeface="Arial" pitchFamily="34" charset="0"/>
        <a:ea typeface="华文细黑" pitchFamily="2" charset="-122"/>
        <a:cs typeface="+mn-cs"/>
      </a:defRPr>
    </a:lvl7pPr>
    <a:lvl8pPr marL="3200400" algn="l" defTabSz="914400" rtl="0" eaLnBrk="1" latinLnBrk="0" hangingPunct="1">
      <a:defRPr i="1" kern="1200">
        <a:solidFill>
          <a:schemeClr val="tx1"/>
        </a:solidFill>
        <a:latin typeface="Arial" pitchFamily="34" charset="0"/>
        <a:ea typeface="华文细黑" pitchFamily="2" charset="-122"/>
        <a:cs typeface="+mn-cs"/>
      </a:defRPr>
    </a:lvl8pPr>
    <a:lvl9pPr marL="3657600" algn="l" defTabSz="914400" rtl="0" eaLnBrk="1" latinLnBrk="0" hangingPunct="1">
      <a:defRPr i="1" kern="1200">
        <a:solidFill>
          <a:schemeClr val="tx1"/>
        </a:solidFill>
        <a:latin typeface="Arial" pitchFamily="34" charset="0"/>
        <a:ea typeface="华文细黑" pitchFamily="2" charset="-122"/>
        <a:cs typeface="+mn-cs"/>
      </a:defRPr>
    </a:lvl9pPr>
  </p:defaultTextStyle>
  <p:extLst>
    <p:ext uri="{EFAFB233-063F-42B5-8137-9DF3F51BA10A}">
      <p15:sldGuideLst xmlns:p15="http://schemas.microsoft.com/office/powerpoint/2012/main">
        <p15:guide id="1" orient="horz" pos="3748">
          <p15:clr>
            <a:srgbClr val="A4A3A4"/>
          </p15:clr>
        </p15:guide>
        <p15:guide id="2" pos="2880">
          <p15:clr>
            <a:srgbClr val="A4A3A4"/>
          </p15:clr>
        </p15:guide>
        <p15:guide id="3" pos="4195" userDrawn="1">
          <p15:clr>
            <a:srgbClr val="A4A3A4"/>
          </p15:clr>
        </p15:guide>
        <p15:guide id="4" pos="5465">
          <p15:clr>
            <a:srgbClr val="A4A3A4"/>
          </p15:clr>
        </p15:guide>
      </p15:sldGuideLst>
    </p:ext>
    <p:ext uri="{2D200454-40CA-4A62-9FC3-DE9A4176ACB9}">
      <p15:notesGuideLst xmlns:p15="http://schemas.microsoft.com/office/powerpoint/2012/main">
        <p15:guide id="1" orient="horz" pos="3128">
          <p15:clr>
            <a:srgbClr val="A4A3A4"/>
          </p15:clr>
        </p15:guide>
        <p15:guide id="2" pos="214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FF0000"/>
    <a:srgbClr val="FFFFFF"/>
    <a:srgbClr val="86BC64"/>
    <a:srgbClr val="CC3300"/>
    <a:srgbClr val="0000FF"/>
    <a:srgbClr val="FFFFCC"/>
    <a:srgbClr val="FF99FF"/>
    <a:srgbClr val="FF9999"/>
    <a:srgbClr val="0E70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00" autoAdjust="0"/>
    <p:restoredTop sz="87772" autoAdjust="0"/>
  </p:normalViewPr>
  <p:slideViewPr>
    <p:cSldViewPr>
      <p:cViewPr varScale="1">
        <p:scale>
          <a:sx n="116" d="100"/>
          <a:sy n="116" d="100"/>
        </p:scale>
        <p:origin x="1512" y="132"/>
      </p:cViewPr>
      <p:guideLst>
        <p:guide orient="horz" pos="3748"/>
        <p:guide pos="2880"/>
        <p:guide pos="4195"/>
        <p:guide pos="5465"/>
      </p:guideLst>
    </p:cSldViewPr>
  </p:slideViewPr>
  <p:outlineViewPr>
    <p:cViewPr>
      <p:scale>
        <a:sx n="33" d="100"/>
        <a:sy n="33" d="100"/>
      </p:scale>
      <p:origin x="0" y="186"/>
    </p:cViewPr>
  </p:outlineViewPr>
  <p:notesTextViewPr>
    <p:cViewPr>
      <p:scale>
        <a:sx n="100" d="100"/>
        <a:sy n="100" d="100"/>
      </p:scale>
      <p:origin x="0" y="0"/>
    </p:cViewPr>
  </p:notesTextViewPr>
  <p:sorterViewPr>
    <p:cViewPr>
      <p:scale>
        <a:sx n="66" d="100"/>
        <a:sy n="66" d="100"/>
      </p:scale>
      <p:origin x="0" y="30786"/>
    </p:cViewPr>
  </p:sorterViewPr>
  <p:notesViewPr>
    <p:cSldViewPr>
      <p:cViewPr varScale="1">
        <p:scale>
          <a:sx n="59" d="100"/>
          <a:sy n="59" d="100"/>
        </p:scale>
        <p:origin x="-2826" y="-102"/>
      </p:cViewPr>
      <p:guideLst>
        <p:guide orient="horz" pos="3128"/>
        <p:guide pos="2146"/>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2.fntdata"/><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font" Target="fonts/font17.fntdata"/><Relationship Id="rId16" Type="http://schemas.openxmlformats.org/officeDocument/2006/relationships/slide" Target="slides/slide11.xml"/><Relationship Id="rId107" Type="http://schemas.openxmlformats.org/officeDocument/2006/relationships/font" Target="fonts/font12.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font" Target="fonts/font7.fntdata"/><Relationship Id="rId123" Type="http://schemas.openxmlformats.org/officeDocument/2006/relationships/font" Target="fonts/font28.fntdata"/><Relationship Id="rId128"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handoutMaster" Target="handoutMasters/handoutMaster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font" Target="fonts/font18.fntdata"/><Relationship Id="rId118" Type="http://schemas.openxmlformats.org/officeDocument/2006/relationships/font" Target="fonts/font23.fntdata"/><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8.fntdata"/><Relationship Id="rId108" Type="http://schemas.openxmlformats.org/officeDocument/2006/relationships/font" Target="fonts/font13.fntdata"/><Relationship Id="rId124" Type="http://schemas.openxmlformats.org/officeDocument/2006/relationships/font" Target="fonts/font29.fntdata"/><Relationship Id="rId129" Type="http://schemas.openxmlformats.org/officeDocument/2006/relationships/viewProps" Target="view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font" Target="fonts/font19.fntdata"/><Relationship Id="rId119" Type="http://schemas.openxmlformats.org/officeDocument/2006/relationships/font" Target="fonts/font24.fntdata"/><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theme" Target="theme/theme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14.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2.fntdata"/><Relationship Id="rId104" Type="http://schemas.openxmlformats.org/officeDocument/2006/relationships/font" Target="fonts/font9.fntdata"/><Relationship Id="rId120" Type="http://schemas.openxmlformats.org/officeDocument/2006/relationships/font" Target="fonts/font25.fntdata"/><Relationship Id="rId125" Type="http://schemas.openxmlformats.org/officeDocument/2006/relationships/font" Target="fonts/font30.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font" Target="fonts/font15.fntdata"/><Relationship Id="rId115" Type="http://schemas.openxmlformats.org/officeDocument/2006/relationships/font" Target="fonts/font20.fntdata"/><Relationship Id="rId131"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5.fntdata"/><Relationship Id="rId105" Type="http://schemas.openxmlformats.org/officeDocument/2006/relationships/font" Target="fonts/font10.fntdata"/><Relationship Id="rId126" Type="http://schemas.openxmlformats.org/officeDocument/2006/relationships/font" Target="fonts/font31.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font" Target="fonts/font3.fntdata"/><Relationship Id="rId121" Type="http://schemas.openxmlformats.org/officeDocument/2006/relationships/font" Target="fonts/font26.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font" Target="fonts/font21.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font" Target="fonts/font16.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font" Target="fonts/font11.fntdata"/><Relationship Id="rId127" Type="http://schemas.openxmlformats.org/officeDocument/2006/relationships/tags" Target="tags/tag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notesMaster" Target="notesMasters/notesMaster1.xml"/><Relationship Id="rId99" Type="http://schemas.openxmlformats.org/officeDocument/2006/relationships/font" Target="fonts/font4.fntdata"/><Relationship Id="rId101" Type="http://schemas.openxmlformats.org/officeDocument/2006/relationships/font" Target="fonts/font6.fntdata"/><Relationship Id="rId122" Type="http://schemas.openxmlformats.org/officeDocument/2006/relationships/font" Target="fonts/font27.fntdata"/><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52750" cy="496888"/>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3860800" y="0"/>
            <a:ext cx="2952750" cy="496888"/>
          </a:xfrm>
          <a:prstGeom prst="rect">
            <a:avLst/>
          </a:prstGeom>
        </p:spPr>
        <p:txBody>
          <a:bodyPr vert="horz" lIns="91440" tIns="45720" rIns="91440" bIns="45720" rtlCol="0"/>
          <a:lstStyle>
            <a:lvl1pPr algn="r">
              <a:defRPr sz="1200">
                <a:latin typeface="Arial" charset="0"/>
              </a:defRPr>
            </a:lvl1pPr>
          </a:lstStyle>
          <a:p>
            <a:pPr>
              <a:defRPr/>
            </a:pPr>
            <a:fld id="{3DD7F52D-F085-4CD2-A7CA-4AE6214067E6}" type="datetimeFigureOut">
              <a:rPr lang="zh-CN" altLang="en-US"/>
              <a:pPr>
                <a:defRPr/>
              </a:pPr>
              <a:t>2018/9/25</a:t>
            </a:fld>
            <a:endParaRPr lang="zh-CN" altLang="en-US"/>
          </a:p>
        </p:txBody>
      </p:sp>
      <p:sp>
        <p:nvSpPr>
          <p:cNvPr id="4" name="页脚占位符 3"/>
          <p:cNvSpPr>
            <a:spLocks noGrp="1"/>
          </p:cNvSpPr>
          <p:nvPr>
            <p:ph type="ftr" sz="quarter" idx="2"/>
          </p:nvPr>
        </p:nvSpPr>
        <p:spPr>
          <a:xfrm>
            <a:off x="0" y="9432925"/>
            <a:ext cx="2952750" cy="496888"/>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3860800" y="9432925"/>
            <a:ext cx="2952750" cy="496888"/>
          </a:xfrm>
          <a:prstGeom prst="rect">
            <a:avLst/>
          </a:prstGeom>
        </p:spPr>
        <p:txBody>
          <a:bodyPr vert="horz" lIns="91440" tIns="45720" rIns="91440" bIns="45720" rtlCol="0" anchor="b"/>
          <a:lstStyle>
            <a:lvl1pPr algn="r">
              <a:defRPr sz="1200">
                <a:latin typeface="Arial" charset="0"/>
              </a:defRPr>
            </a:lvl1pPr>
          </a:lstStyle>
          <a:p>
            <a:pPr>
              <a:defRPr/>
            </a:pPr>
            <a:fld id="{2D923B7C-81D8-47A3-B5E4-D3EA080C53FD}" type="slidenum">
              <a:rPr lang="zh-CN" altLang="en-US"/>
              <a:pPr>
                <a:defRPr/>
              </a:pPr>
              <a:t>‹#›</a:t>
            </a:fld>
            <a:endParaRPr lang="zh-CN" altLang="en-US"/>
          </a:p>
        </p:txBody>
      </p:sp>
    </p:spTree>
    <p:extLst>
      <p:ext uri="{BB962C8B-B14F-4D97-AF65-F5344CB8AC3E}">
        <p14:creationId xmlns:p14="http://schemas.microsoft.com/office/powerpoint/2010/main" val="9289122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i="0">
                <a:latin typeface="Arial" charset="0"/>
              </a:defRPr>
            </a:lvl1pPr>
          </a:lstStyle>
          <a:p>
            <a:pPr>
              <a:defRPr/>
            </a:pPr>
            <a:endParaRPr lang="en-US" altLang="zh-CN"/>
          </a:p>
        </p:txBody>
      </p:sp>
      <p:sp>
        <p:nvSpPr>
          <p:cNvPr id="19459" name="Rectangle 3"/>
          <p:cNvSpPr>
            <a:spLocks noGrp="1" noChangeArrowheads="1"/>
          </p:cNvSpPr>
          <p:nvPr>
            <p:ph type="dt" idx="1"/>
          </p:nvPr>
        </p:nvSpPr>
        <p:spPr bwMode="auto">
          <a:xfrm>
            <a:off x="386080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latin typeface="Arial" charset="0"/>
              </a:defRPr>
            </a:lvl1pPr>
          </a:lstStyle>
          <a:p>
            <a:pPr>
              <a:defRPr/>
            </a:pPr>
            <a:endParaRPr lang="en-US" altLang="zh-CN"/>
          </a:p>
        </p:txBody>
      </p:sp>
      <p:sp>
        <p:nvSpPr>
          <p:cNvPr id="31748" name="Rectangle 4"/>
          <p:cNvSpPr>
            <a:spLocks noGrp="1" noRot="1" noChangeAspect="1" noChangeArrowheads="1" noTextEdit="1"/>
          </p:cNvSpPr>
          <p:nvPr>
            <p:ph type="sldImg" idx="2"/>
          </p:nvPr>
        </p:nvSpPr>
        <p:spPr bwMode="auto">
          <a:xfrm>
            <a:off x="925513" y="744538"/>
            <a:ext cx="4965700" cy="3724275"/>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681038" y="4718050"/>
            <a:ext cx="5453062" cy="4468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9462" name="Rectangle 6"/>
          <p:cNvSpPr>
            <a:spLocks noGrp="1" noChangeArrowheads="1"/>
          </p:cNvSpPr>
          <p:nvPr>
            <p:ph type="ftr" sz="quarter" idx="4"/>
          </p:nvPr>
        </p:nvSpPr>
        <p:spPr bwMode="auto">
          <a:xfrm>
            <a:off x="0" y="9432925"/>
            <a:ext cx="29527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i="0">
                <a:latin typeface="Arial" charset="0"/>
              </a:defRPr>
            </a:lvl1pPr>
          </a:lstStyle>
          <a:p>
            <a:pPr>
              <a:defRPr/>
            </a:pPr>
            <a:endParaRPr lang="en-US" altLang="zh-CN"/>
          </a:p>
        </p:txBody>
      </p:sp>
      <p:sp>
        <p:nvSpPr>
          <p:cNvPr id="19463" name="Rectangle 7"/>
          <p:cNvSpPr>
            <a:spLocks noGrp="1" noChangeArrowheads="1"/>
          </p:cNvSpPr>
          <p:nvPr>
            <p:ph type="sldNum" sz="quarter" idx="5"/>
          </p:nvPr>
        </p:nvSpPr>
        <p:spPr bwMode="auto">
          <a:xfrm>
            <a:off x="3860800" y="9432925"/>
            <a:ext cx="29527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latin typeface="Arial" charset="0"/>
              </a:defRPr>
            </a:lvl1pPr>
          </a:lstStyle>
          <a:p>
            <a:pPr>
              <a:defRPr/>
            </a:pPr>
            <a:fld id="{89A25885-19A0-4B7A-B2E2-AF4EC845AC69}" type="slidenum">
              <a:rPr lang="en-US" altLang="zh-CN"/>
              <a:pPr>
                <a:defRPr/>
              </a:pPr>
              <a:t>‹#›</a:t>
            </a:fld>
            <a:endParaRPr lang="en-US" altLang="zh-CN"/>
          </a:p>
        </p:txBody>
      </p:sp>
    </p:spTree>
    <p:extLst>
      <p:ext uri="{BB962C8B-B14F-4D97-AF65-F5344CB8AC3E}">
        <p14:creationId xmlns:p14="http://schemas.microsoft.com/office/powerpoint/2010/main" val="36686761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a:ln/>
        </p:spPr>
      </p:sp>
      <p:sp>
        <p:nvSpPr>
          <p:cNvPr id="235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latin typeface="Arial" panose="020B0604020202020204" pitchFamily="34" charset="0"/>
            </a:endParaRPr>
          </a:p>
        </p:txBody>
      </p:sp>
      <p:sp>
        <p:nvSpPr>
          <p:cNvPr id="23556" name="灯片编号占位符 3"/>
          <p:cNvSpPr txBox="1">
            <a:spLocks noGrp="1"/>
          </p:cNvSpPr>
          <p:nvPr/>
        </p:nvSpPr>
        <p:spPr bwMode="auto">
          <a:xfrm>
            <a:off x="3860800" y="94329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华文细黑" panose="02010600040101010101" pitchFamily="2" charset="-122"/>
              </a:defRPr>
            </a:lvl1pPr>
            <a:lvl2pPr marL="742950" indent="-285750">
              <a:spcBef>
                <a:spcPct val="30000"/>
              </a:spcBef>
              <a:defRPr sz="1200">
                <a:solidFill>
                  <a:schemeClr val="tx1"/>
                </a:solidFill>
                <a:latin typeface="Arial" panose="020B0604020202020204" pitchFamily="34" charset="0"/>
                <a:ea typeface="华文细黑" panose="02010600040101010101" pitchFamily="2" charset="-122"/>
              </a:defRPr>
            </a:lvl2pPr>
            <a:lvl3pPr marL="1143000" indent="-228600">
              <a:spcBef>
                <a:spcPct val="30000"/>
              </a:spcBef>
              <a:defRPr sz="1200">
                <a:solidFill>
                  <a:schemeClr val="tx1"/>
                </a:solidFill>
                <a:latin typeface="Arial" panose="020B0604020202020204" pitchFamily="34" charset="0"/>
                <a:ea typeface="华文细黑" panose="02010600040101010101" pitchFamily="2" charset="-122"/>
              </a:defRPr>
            </a:lvl3pPr>
            <a:lvl4pPr marL="1600200" indent="-228600">
              <a:spcBef>
                <a:spcPct val="30000"/>
              </a:spcBef>
              <a:defRPr sz="1200">
                <a:solidFill>
                  <a:schemeClr val="tx1"/>
                </a:solidFill>
                <a:latin typeface="Arial" panose="020B0604020202020204" pitchFamily="34" charset="0"/>
                <a:ea typeface="华文细黑" panose="02010600040101010101" pitchFamily="2" charset="-122"/>
              </a:defRPr>
            </a:lvl4pPr>
            <a:lvl5pPr marL="2057400" indent="-228600">
              <a:spcBef>
                <a:spcPct val="30000"/>
              </a:spcBef>
              <a:defRPr sz="12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华文细黑" panose="02010600040101010101" pitchFamily="2" charset="-122"/>
              </a:defRPr>
            </a:lvl9pPr>
          </a:lstStyle>
          <a:p>
            <a:pPr>
              <a:spcBef>
                <a:spcPct val="0"/>
              </a:spcBef>
            </a:pPr>
            <a:fld id="{AF9D0F3F-235A-4A0B-83EE-3E1B42D6A0DD}" type="slidenum">
              <a:rPr lang="zh-CN" altLang="en-US" i="0" smtClean="0">
                <a:solidFill>
                  <a:srgbClr val="000000"/>
                </a:solidFill>
                <a:ea typeface="宋体" panose="02010600030101010101" pitchFamily="2" charset="-122"/>
              </a:rPr>
              <a:pPr>
                <a:spcBef>
                  <a:spcPct val="0"/>
                </a:spcBef>
              </a:pPr>
              <a:t>1</a:t>
            </a:fld>
            <a:endParaRPr lang="en-US" altLang="zh-CN" i="0" smtClean="0">
              <a:solidFill>
                <a:srgbClr val="000000"/>
              </a:solidFill>
              <a:ea typeface="宋体" panose="02010600030101010101" pitchFamily="2" charset="-122"/>
            </a:endParaRPr>
          </a:p>
        </p:txBody>
      </p:sp>
    </p:spTree>
    <p:extLst>
      <p:ext uri="{BB962C8B-B14F-4D97-AF65-F5344CB8AC3E}">
        <p14:creationId xmlns:p14="http://schemas.microsoft.com/office/powerpoint/2010/main" val="2230684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幻灯片图像占位符 1"/>
          <p:cNvSpPr>
            <a:spLocks noGrp="1" noRot="1" noChangeAspect="1" noTextEdit="1"/>
          </p:cNvSpPr>
          <p:nvPr>
            <p:ph type="sldImg"/>
          </p:nvPr>
        </p:nvSpPr>
        <p:spPr>
          <a:ln/>
        </p:spPr>
      </p:sp>
      <p:sp>
        <p:nvSpPr>
          <p:cNvPr id="229379" name="备注占位符 2"/>
          <p:cNvSpPr>
            <a:spLocks noGrp="1"/>
          </p:cNvSpPr>
          <p:nvPr>
            <p:ph type="body" idx="1"/>
          </p:nvPr>
        </p:nvSpPr>
        <p:spPr>
          <a:noFill/>
        </p:spPr>
        <p:txBody>
          <a:bodyPr/>
          <a:lstStyle/>
          <a:p>
            <a:pPr eaLnBrk="1" hangingPunct="1"/>
            <a:endParaRPr lang="zh-CN" altLang="en-US" smtClean="0"/>
          </a:p>
        </p:txBody>
      </p:sp>
      <p:sp>
        <p:nvSpPr>
          <p:cNvPr id="229380" name="灯片编号占位符 3"/>
          <p:cNvSpPr>
            <a:spLocks noGrp="1"/>
          </p:cNvSpPr>
          <p:nvPr>
            <p:ph type="sldNum" sz="quarter" idx="5"/>
          </p:nvPr>
        </p:nvSpPr>
        <p:spPr>
          <a:noFill/>
          <a:ln>
            <a:miter lim="800000"/>
            <a:headEnd/>
            <a:tailEnd/>
          </a:ln>
        </p:spPr>
        <p:txBody>
          <a:bodyPr/>
          <a:lstStyle/>
          <a:p>
            <a:fld id="{FDC9A102-FC8C-453D-B4EC-A4B6DC1968D5}" type="slidenum">
              <a:rPr lang="en-US" altLang="zh-CN" smtClean="0"/>
              <a:pPr/>
              <a:t>48</a:t>
            </a:fld>
            <a:endParaRPr lang="en-US" altLang="zh-CN" smtClean="0"/>
          </a:p>
        </p:txBody>
      </p:sp>
    </p:spTree>
    <p:extLst>
      <p:ext uri="{BB962C8B-B14F-4D97-AF65-F5344CB8AC3E}">
        <p14:creationId xmlns:p14="http://schemas.microsoft.com/office/powerpoint/2010/main" val="4182321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幻灯片图像占位符 1"/>
          <p:cNvSpPr>
            <a:spLocks noGrp="1" noRot="1" noChangeAspect="1" noTextEdit="1"/>
          </p:cNvSpPr>
          <p:nvPr>
            <p:ph type="sldImg"/>
          </p:nvPr>
        </p:nvSpPr>
        <p:spPr>
          <a:ln/>
        </p:spPr>
      </p:sp>
      <p:sp>
        <p:nvSpPr>
          <p:cNvPr id="246787" name="备注占位符 2"/>
          <p:cNvSpPr>
            <a:spLocks noGrp="1"/>
          </p:cNvSpPr>
          <p:nvPr>
            <p:ph type="body" idx="1"/>
          </p:nvPr>
        </p:nvSpPr>
        <p:spPr>
          <a:noFill/>
        </p:spPr>
        <p:txBody>
          <a:bodyPr/>
          <a:lstStyle/>
          <a:p>
            <a:pPr eaLnBrk="1" hangingPunct="1"/>
            <a:endParaRPr lang="zh-CN" altLang="en-US" dirty="0" smtClean="0"/>
          </a:p>
        </p:txBody>
      </p:sp>
      <p:sp>
        <p:nvSpPr>
          <p:cNvPr id="246788" name="灯片编号占位符 3"/>
          <p:cNvSpPr>
            <a:spLocks noGrp="1"/>
          </p:cNvSpPr>
          <p:nvPr>
            <p:ph type="sldNum" sz="quarter" idx="5"/>
          </p:nvPr>
        </p:nvSpPr>
        <p:spPr>
          <a:noFill/>
          <a:ln>
            <a:miter lim="800000"/>
            <a:headEnd/>
            <a:tailEnd/>
          </a:ln>
        </p:spPr>
        <p:txBody>
          <a:bodyPr/>
          <a:lstStyle/>
          <a:p>
            <a:fld id="{41E999C7-E503-4E14-A42B-247427D1011B}" type="slidenum">
              <a:rPr lang="en-US" altLang="zh-CN" smtClean="0"/>
              <a:pPr/>
              <a:t>56</a:t>
            </a:fld>
            <a:endParaRPr lang="en-US" altLang="zh-CN" smtClean="0"/>
          </a:p>
        </p:txBody>
      </p:sp>
    </p:spTree>
    <p:extLst>
      <p:ext uri="{BB962C8B-B14F-4D97-AF65-F5344CB8AC3E}">
        <p14:creationId xmlns:p14="http://schemas.microsoft.com/office/powerpoint/2010/main" val="2563988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幻灯片图像占位符 1"/>
          <p:cNvSpPr>
            <a:spLocks noGrp="1" noRot="1" noChangeAspect="1" noTextEdit="1"/>
          </p:cNvSpPr>
          <p:nvPr>
            <p:ph type="sldImg"/>
          </p:nvPr>
        </p:nvSpPr>
        <p:spPr>
          <a:ln/>
        </p:spPr>
      </p:sp>
      <p:sp>
        <p:nvSpPr>
          <p:cNvPr id="249859" name="备注占位符 2"/>
          <p:cNvSpPr>
            <a:spLocks noGrp="1"/>
          </p:cNvSpPr>
          <p:nvPr>
            <p:ph type="body" idx="1"/>
          </p:nvPr>
        </p:nvSpPr>
        <p:spPr>
          <a:noFill/>
        </p:spPr>
        <p:txBody>
          <a:bodyPr/>
          <a:lstStyle/>
          <a:p>
            <a:pPr eaLnBrk="1" hangingPunct="1"/>
            <a:endParaRPr lang="zh-CN" altLang="en-US" smtClean="0"/>
          </a:p>
        </p:txBody>
      </p:sp>
      <p:sp>
        <p:nvSpPr>
          <p:cNvPr id="249860" name="灯片编号占位符 3"/>
          <p:cNvSpPr>
            <a:spLocks noGrp="1"/>
          </p:cNvSpPr>
          <p:nvPr>
            <p:ph type="sldNum" sz="quarter" idx="5"/>
          </p:nvPr>
        </p:nvSpPr>
        <p:spPr>
          <a:noFill/>
          <a:ln>
            <a:miter lim="800000"/>
            <a:headEnd/>
            <a:tailEnd/>
          </a:ln>
        </p:spPr>
        <p:txBody>
          <a:bodyPr/>
          <a:lstStyle/>
          <a:p>
            <a:fld id="{56B490DD-BA73-4875-B819-F37A18B24CA9}" type="slidenum">
              <a:rPr lang="en-US" altLang="zh-CN" smtClean="0"/>
              <a:pPr/>
              <a:t>57</a:t>
            </a:fld>
            <a:endParaRPr lang="en-US" altLang="zh-CN" smtClean="0"/>
          </a:p>
        </p:txBody>
      </p:sp>
    </p:spTree>
    <p:extLst>
      <p:ext uri="{BB962C8B-B14F-4D97-AF65-F5344CB8AC3E}">
        <p14:creationId xmlns:p14="http://schemas.microsoft.com/office/powerpoint/2010/main" val="1813906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Text Box 2"/>
          <p:cNvSpPr txBox="1">
            <a:spLocks noChangeArrowheads="1"/>
          </p:cNvSpPr>
          <p:nvPr/>
        </p:nvSpPr>
        <p:spPr bwMode="auto">
          <a:xfrm>
            <a:off x="1143000" y="687388"/>
            <a:ext cx="4572000" cy="3429000"/>
          </a:xfrm>
          <a:prstGeom prst="rect">
            <a:avLst/>
          </a:prstGeom>
          <a:solidFill>
            <a:srgbClr val="FFFFFF"/>
          </a:solidFill>
          <a:ln w="9525">
            <a:solidFill>
              <a:srgbClr val="000000"/>
            </a:solidFill>
            <a:miter lim="800000"/>
            <a:headEnd/>
            <a:tailEnd/>
          </a:ln>
        </p:spPr>
        <p:txBody>
          <a:bodyPr wrap="none" anchor="ct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ctr">
              <a:spcBef>
                <a:spcPct val="0"/>
              </a:spcBef>
            </a:pPr>
            <a:endParaRPr lang="zh-TW" altLang="en-US" sz="2000">
              <a:latin typeface="Comic Sans MS" panose="030F0702030302020204" pitchFamily="66" charset="0"/>
            </a:endParaRPr>
          </a:p>
        </p:txBody>
      </p:sp>
      <p:sp>
        <p:nvSpPr>
          <p:cNvPr id="87043" name="Rectangle 3"/>
          <p:cNvSpPr>
            <a:spLocks noGrp="1" noChangeArrowheads="1"/>
          </p:cNvSpPr>
          <p:nvPr>
            <p:ph type="body"/>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zh-CN" altLang="en-US" smtClean="0">
              <a:latin typeface="Times" panose="02020603050405020304" pitchFamily="18" charset="0"/>
            </a:endParaRPr>
          </a:p>
        </p:txBody>
      </p:sp>
    </p:spTree>
    <p:extLst>
      <p:ext uri="{BB962C8B-B14F-4D97-AF65-F5344CB8AC3E}">
        <p14:creationId xmlns:p14="http://schemas.microsoft.com/office/powerpoint/2010/main" val="1934852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xfrm>
            <a:off x="1143000" y="576263"/>
            <a:ext cx="4586288" cy="3440112"/>
          </a:xfrm>
          <a:ln/>
        </p:spPr>
      </p:sp>
      <p:sp>
        <p:nvSpPr>
          <p:cNvPr id="55299" name="Rectangle 3"/>
          <p:cNvSpPr>
            <a:spLocks noGrp="1" noChangeArrowheads="1"/>
          </p:cNvSpPr>
          <p:nvPr>
            <p:ph type="body" idx="1"/>
          </p:nvPr>
        </p:nvSpPr>
        <p:spPr>
          <a:xfrm>
            <a:off x="517525" y="4341813"/>
            <a:ext cx="5908675"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45" tIns="44232" rIns="90045" bIns="44232"/>
          <a:lstStyle/>
          <a:p>
            <a:pPr marL="209550" indent="-209550">
              <a:spcBef>
                <a:spcPct val="50000"/>
              </a:spcBef>
            </a:pPr>
            <a:r>
              <a:rPr lang="en-US" altLang="zh-CN" b="1" smtClean="0">
                <a:solidFill>
                  <a:schemeClr val="accent2"/>
                </a:solidFill>
                <a:latin typeface="Arial" panose="020B0604020202020204" pitchFamily="34" charset="0"/>
              </a:rPr>
              <a:t>Hello</a:t>
            </a:r>
            <a:r>
              <a:rPr lang="zh-CN" altLang="en-US" b="1" smtClean="0">
                <a:solidFill>
                  <a:schemeClr val="accent2"/>
                </a:solidFill>
                <a:latin typeface="Arial" panose="020B0604020202020204" pitchFamily="34" charset="0"/>
              </a:rPr>
              <a:t>程序被启动后，计算机的动作过程如下：</a:t>
            </a:r>
          </a:p>
          <a:p>
            <a:pPr marL="209550" indent="-209550"/>
            <a:r>
              <a:rPr lang="en-US" altLang="zh-CN" b="1" smtClean="0">
                <a:latin typeface="Arial" panose="020B0604020202020204" pitchFamily="34" charset="0"/>
              </a:rPr>
              <a:t>Shell</a:t>
            </a:r>
            <a:r>
              <a:rPr lang="zh-CN" altLang="en-US" b="1" smtClean="0">
                <a:latin typeface="Arial" panose="020B0604020202020204" pitchFamily="34" charset="0"/>
              </a:rPr>
              <a:t>程序读取字符串“</a:t>
            </a:r>
            <a:r>
              <a:rPr lang="en-US" altLang="zh-CN" b="1" smtClean="0">
                <a:latin typeface="Arial" panose="020B0604020202020204" pitchFamily="34" charset="0"/>
              </a:rPr>
              <a:t>./hello</a:t>
            </a:r>
            <a:r>
              <a:rPr lang="zh-CN" altLang="en-US" b="1" smtClean="0">
                <a:latin typeface="Arial" panose="020B0604020202020204" pitchFamily="34" charset="0"/>
              </a:rPr>
              <a:t>”中各字符到寄存器，然后存放到主存；</a:t>
            </a:r>
            <a:endParaRPr lang="en-US" altLang="zh-CN" b="1" smtClean="0">
              <a:latin typeface="Arial" panose="020B0604020202020204" pitchFamily="34" charset="0"/>
            </a:endParaRPr>
          </a:p>
          <a:p>
            <a:pPr marL="209550" indent="-209550"/>
            <a:r>
              <a:rPr lang="en-US" altLang="zh-CN" b="1" smtClean="0">
                <a:latin typeface="Arial" panose="020B0604020202020204" pitchFamily="34" charset="0"/>
              </a:rPr>
              <a:t>“Enter</a:t>
            </a:r>
            <a:r>
              <a:rPr lang="zh-CN" altLang="en-US" b="1" smtClean="0">
                <a:latin typeface="Arial" panose="020B0604020202020204" pitchFamily="34" charset="0"/>
              </a:rPr>
              <a:t>”键输入后，操作系统内核（载入程序）根据主存中的字符串“</a:t>
            </a:r>
            <a:r>
              <a:rPr lang="en-US" altLang="zh-CN" b="1" smtClean="0">
                <a:latin typeface="Arial" panose="020B0604020202020204" pitchFamily="34" charset="0"/>
              </a:rPr>
              <a:t>hello”</a:t>
            </a:r>
            <a:r>
              <a:rPr lang="zh-CN" altLang="en-US" b="1" smtClean="0">
                <a:latin typeface="Arial" panose="020B0604020202020204" pitchFamily="34" charset="0"/>
              </a:rPr>
              <a:t>到磁盘上找到特定的</a:t>
            </a:r>
            <a:r>
              <a:rPr lang="en-US" altLang="zh-CN" b="1" smtClean="0">
                <a:latin typeface="Arial" panose="020B0604020202020204" pitchFamily="34" charset="0"/>
              </a:rPr>
              <a:t>hello</a:t>
            </a:r>
            <a:r>
              <a:rPr lang="zh-CN" altLang="en-US" b="1" smtClean="0">
                <a:latin typeface="Arial" panose="020B0604020202020204" pitchFamily="34" charset="0"/>
              </a:rPr>
              <a:t>目标文件，将其包含的指令代码和数据（“</a:t>
            </a:r>
            <a:r>
              <a:rPr lang="en-US" altLang="zh-CN" b="1" smtClean="0">
                <a:latin typeface="Arial" panose="020B0604020202020204" pitchFamily="34" charset="0"/>
              </a:rPr>
              <a:t>hello, world\n</a:t>
            </a:r>
            <a:r>
              <a:rPr lang="zh-CN" altLang="en-US" b="1" smtClean="0">
                <a:latin typeface="Arial" panose="020B0604020202020204" pitchFamily="34" charset="0"/>
              </a:rPr>
              <a:t>”）从磁盘读到主存，并将控制权转交给</a:t>
            </a:r>
            <a:r>
              <a:rPr lang="en-US" altLang="zh-CN" b="1" smtClean="0">
                <a:latin typeface="Arial" panose="020B0604020202020204" pitchFamily="34" charset="0"/>
              </a:rPr>
              <a:t>hello</a:t>
            </a:r>
            <a:r>
              <a:rPr lang="zh-CN" altLang="en-US" b="1" smtClean="0">
                <a:latin typeface="Arial" panose="020B0604020202020204" pitchFamily="34" charset="0"/>
              </a:rPr>
              <a:t>程序，即将</a:t>
            </a:r>
            <a:r>
              <a:rPr lang="en-US" altLang="zh-CN" b="1" smtClean="0">
                <a:latin typeface="Arial" panose="020B0604020202020204" pitchFamily="34" charset="0"/>
              </a:rPr>
              <a:t>hello</a:t>
            </a:r>
            <a:r>
              <a:rPr lang="zh-CN" altLang="en-US" b="1" smtClean="0">
                <a:latin typeface="Arial" panose="020B0604020202020204" pitchFamily="34" charset="0"/>
              </a:rPr>
              <a:t>程序的第一条指令的地址送到</a:t>
            </a:r>
            <a:r>
              <a:rPr lang="en-US" altLang="zh-CN" b="1" smtClean="0">
                <a:latin typeface="Arial" panose="020B0604020202020204" pitchFamily="34" charset="0"/>
              </a:rPr>
              <a:t>PC</a:t>
            </a:r>
            <a:r>
              <a:rPr lang="zh-CN" altLang="en-US" b="1" smtClean="0">
                <a:latin typeface="Arial" panose="020B0604020202020204" pitchFamily="34" charset="0"/>
              </a:rPr>
              <a:t>中；处理器从</a:t>
            </a:r>
            <a:r>
              <a:rPr lang="en-US" altLang="zh-CN" b="1" smtClean="0">
                <a:latin typeface="Arial" panose="020B0604020202020204" pitchFamily="34" charset="0"/>
              </a:rPr>
              <a:t>hello</a:t>
            </a:r>
            <a:r>
              <a:rPr lang="zh-CN" altLang="en-US" b="1" smtClean="0">
                <a:latin typeface="Arial" panose="020B0604020202020204" pitchFamily="34" charset="0"/>
              </a:rPr>
              <a:t>主程序的指令代码开始执行；</a:t>
            </a:r>
            <a:r>
              <a:rPr lang="en-US" altLang="zh-CN" b="1" smtClean="0">
                <a:latin typeface="Arial" panose="020B0604020202020204" pitchFamily="34" charset="0"/>
              </a:rPr>
              <a:t>Hello</a:t>
            </a:r>
            <a:r>
              <a:rPr lang="zh-CN" altLang="en-US" b="1" smtClean="0">
                <a:latin typeface="Arial" panose="020B0604020202020204" pitchFamily="34" charset="0"/>
              </a:rPr>
              <a:t>程序将“</a:t>
            </a:r>
            <a:r>
              <a:rPr lang="en-US" altLang="zh-CN" b="1" smtClean="0">
                <a:latin typeface="Arial" panose="020B0604020202020204" pitchFamily="34" charset="0"/>
              </a:rPr>
              <a:t>hello, world\n</a:t>
            </a:r>
            <a:r>
              <a:rPr lang="zh-CN" altLang="en-US" b="1" smtClean="0">
                <a:latin typeface="Arial" panose="020B0604020202020204" pitchFamily="34" charset="0"/>
              </a:rPr>
              <a:t>”串中的字节从主存读到寄存器，再从寄存器输出到显示器上。</a:t>
            </a:r>
            <a:endParaRPr lang="en-US" altLang="zh-CN" b="1" smtClean="0">
              <a:latin typeface="Arial" panose="020B0604020202020204" pitchFamily="34" charset="0"/>
            </a:endParaRPr>
          </a:p>
          <a:p>
            <a:pPr marL="209550" indent="-209550">
              <a:spcBef>
                <a:spcPct val="50000"/>
              </a:spcBef>
            </a:pPr>
            <a:endParaRPr lang="zh-CN" altLang="en-US" smtClean="0">
              <a:latin typeface="Arial" panose="020B0604020202020204" pitchFamily="34" charset="0"/>
            </a:endParaRPr>
          </a:p>
        </p:txBody>
      </p:sp>
    </p:spTree>
    <p:extLst>
      <p:ext uri="{BB962C8B-B14F-4D97-AF65-F5344CB8AC3E}">
        <p14:creationId xmlns:p14="http://schemas.microsoft.com/office/powerpoint/2010/main" val="3977340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Rot="1" noChangeAspect="1" noChangeArrowheads="1" noTextEdit="1"/>
          </p:cNvSpPr>
          <p:nvPr>
            <p:ph type="sldImg"/>
          </p:nvPr>
        </p:nvSpPr>
        <p:spPr>
          <a:xfrm>
            <a:off x="925513" y="625475"/>
            <a:ext cx="4979987" cy="3736975"/>
          </a:xfrm>
          <a:ln/>
        </p:spPr>
      </p:sp>
      <p:sp>
        <p:nvSpPr>
          <p:cNvPr id="481283" name="Rectangle 3"/>
          <p:cNvSpPr>
            <a:spLocks noGrp="1" noChangeArrowheads="1"/>
          </p:cNvSpPr>
          <p:nvPr>
            <p:ph type="body" idx="1"/>
          </p:nvPr>
        </p:nvSpPr>
        <p:spPr>
          <a:xfrm>
            <a:off x="512714" y="4717415"/>
            <a:ext cx="5873323" cy="446913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45" tIns="44232" rIns="90045" bIns="44232"/>
          <a:lstStyle/>
          <a:p>
            <a:r>
              <a:rPr lang="en-US" altLang="zh-CN" sz="2200" b="1" smtClean="0">
                <a:ea typeface="宋体" charset="-122"/>
              </a:rPr>
              <a:t>“X is n times faster than Y” in English means X = (n+1) Y.</a:t>
            </a:r>
          </a:p>
          <a:p>
            <a:endParaRPr lang="zh-CN" altLang="en-US" sz="2200" b="1" smtClean="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solidFill>
            <a:srgbClr val="FFFFFF"/>
          </a:solidFill>
          <a:ln/>
        </p:spPr>
      </p:sp>
      <p:sp>
        <p:nvSpPr>
          <p:cNvPr id="90115"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24" tIns="45711" rIns="91424" bIns="45711"/>
          <a:lstStyle/>
          <a:p>
            <a:r>
              <a:rPr lang="en-US" altLang="zh-CN" smtClean="0">
                <a:latin typeface="Arial" panose="020B0604020202020204" pitchFamily="34" charset="0"/>
              </a:rPr>
              <a:t>ENICA 18000</a:t>
            </a:r>
            <a:r>
              <a:rPr lang="zh-CN" altLang="en-US" smtClean="0">
                <a:latin typeface="Arial" panose="020B0604020202020204" pitchFamily="34" charset="0"/>
              </a:rPr>
              <a:t>个电子管，1500个继电器，重30吨。有20个寄存器，每个10位十进制数（100个电子管），每一位十进制数用10个电子管表示，看十个电子管中哪个亮表示几。有6000个开关。靠设置开关、连接插头和插座来编程。</a:t>
            </a:r>
          </a:p>
          <a:p>
            <a:r>
              <a:rPr lang="zh-CN" altLang="en-US" smtClean="0">
                <a:latin typeface="Arial" panose="020B0604020202020204" pitchFamily="34" charset="0"/>
              </a:rPr>
              <a:t>第一次开机时甚至整个费城地区的照明都闪烁变暗。该机正式运行到</a:t>
            </a:r>
            <a:r>
              <a:rPr lang="en-US" altLang="zh-CN" smtClean="0">
                <a:latin typeface="Arial" panose="020B0604020202020204" pitchFamily="34" charset="0"/>
              </a:rPr>
              <a:t>1955</a:t>
            </a:r>
            <a:r>
              <a:rPr lang="zh-CN" altLang="en-US" smtClean="0">
                <a:latin typeface="Arial" panose="020B0604020202020204" pitchFamily="34" charset="0"/>
              </a:rPr>
              <a:t>年</a:t>
            </a:r>
            <a:r>
              <a:rPr lang="en-US" altLang="zh-CN" smtClean="0">
                <a:latin typeface="Arial" panose="020B0604020202020204" pitchFamily="34" charset="0"/>
              </a:rPr>
              <a:t>10</a:t>
            </a:r>
            <a:r>
              <a:rPr lang="zh-CN" altLang="en-US" smtClean="0">
                <a:latin typeface="Arial" panose="020B0604020202020204" pitchFamily="34" charset="0"/>
              </a:rPr>
              <a:t>月</a:t>
            </a:r>
            <a:r>
              <a:rPr lang="en-US" altLang="zh-CN" smtClean="0">
                <a:latin typeface="Arial" panose="020B0604020202020204" pitchFamily="34" charset="0"/>
              </a:rPr>
              <a:t>2</a:t>
            </a:r>
            <a:r>
              <a:rPr lang="zh-CN" altLang="en-US" smtClean="0">
                <a:latin typeface="Arial" panose="020B0604020202020204" pitchFamily="34" charset="0"/>
              </a:rPr>
              <a:t>日，这十年间共运行了</a:t>
            </a:r>
            <a:r>
              <a:rPr lang="en-US" altLang="zh-CN" smtClean="0">
                <a:latin typeface="Arial" panose="020B0604020202020204" pitchFamily="34" charset="0"/>
              </a:rPr>
              <a:t>80 223</a:t>
            </a:r>
            <a:r>
              <a:rPr lang="zh-CN" altLang="en-US" smtClean="0">
                <a:latin typeface="Arial" panose="020B0604020202020204" pitchFamily="34" charset="0"/>
              </a:rPr>
              <a:t>个小时。</a:t>
            </a:r>
          </a:p>
          <a:p>
            <a:endParaRPr lang="zh-CN" altLang="en-US" smtClean="0">
              <a:latin typeface="Arial" panose="020B0604020202020204" pitchFamily="34" charset="0"/>
            </a:endParaRPr>
          </a:p>
        </p:txBody>
      </p:sp>
    </p:spTree>
    <p:extLst>
      <p:ext uri="{BB962C8B-B14F-4D97-AF65-F5344CB8AC3E}">
        <p14:creationId xmlns:p14="http://schemas.microsoft.com/office/powerpoint/2010/main" val="2715047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幻灯片图像占位符 1"/>
          <p:cNvSpPr>
            <a:spLocks noGrp="1" noRot="1" noChangeAspect="1" noTextEdit="1"/>
          </p:cNvSpPr>
          <p:nvPr>
            <p:ph type="sldImg"/>
          </p:nvPr>
        </p:nvSpPr>
        <p:spPr>
          <a:ln/>
        </p:spPr>
      </p:sp>
      <p:sp>
        <p:nvSpPr>
          <p:cNvPr id="222211" name="备注占位符 2"/>
          <p:cNvSpPr>
            <a:spLocks noGrp="1"/>
          </p:cNvSpPr>
          <p:nvPr>
            <p:ph type="body" idx="1"/>
          </p:nvPr>
        </p:nvSpPr>
        <p:spPr>
          <a:noFill/>
        </p:spPr>
        <p:txBody>
          <a:bodyPr/>
          <a:lstStyle/>
          <a:p>
            <a:pPr eaLnBrk="1" hangingPunct="1"/>
            <a:endParaRPr lang="zh-CN" altLang="en-US" smtClean="0"/>
          </a:p>
        </p:txBody>
      </p:sp>
      <p:sp>
        <p:nvSpPr>
          <p:cNvPr id="222212" name="灯片编号占位符 3"/>
          <p:cNvSpPr>
            <a:spLocks noGrp="1"/>
          </p:cNvSpPr>
          <p:nvPr>
            <p:ph type="sldNum" sz="quarter" idx="5"/>
          </p:nvPr>
        </p:nvSpPr>
        <p:spPr>
          <a:noFill/>
          <a:ln>
            <a:miter lim="800000"/>
            <a:headEnd/>
            <a:tailEnd/>
          </a:ln>
        </p:spPr>
        <p:txBody>
          <a:bodyPr/>
          <a:lstStyle/>
          <a:p>
            <a:fld id="{52C4F32A-4E1F-414D-879B-CE6318C2E727}" type="slidenum">
              <a:rPr lang="en-US" altLang="zh-CN" smtClean="0"/>
              <a:pPr/>
              <a:t>41</a:t>
            </a:fld>
            <a:endParaRPr lang="en-US" altLang="zh-CN" smtClean="0"/>
          </a:p>
        </p:txBody>
      </p:sp>
    </p:spTree>
    <p:extLst>
      <p:ext uri="{BB962C8B-B14F-4D97-AF65-F5344CB8AC3E}">
        <p14:creationId xmlns:p14="http://schemas.microsoft.com/office/powerpoint/2010/main" val="356271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幻灯片图像占位符 1"/>
          <p:cNvSpPr>
            <a:spLocks noGrp="1" noRot="1" noChangeAspect="1" noTextEdit="1"/>
          </p:cNvSpPr>
          <p:nvPr>
            <p:ph type="sldImg"/>
          </p:nvPr>
        </p:nvSpPr>
        <p:spPr>
          <a:ln/>
        </p:spPr>
      </p:sp>
      <p:sp>
        <p:nvSpPr>
          <p:cNvPr id="223235" name="备注占位符 2"/>
          <p:cNvSpPr>
            <a:spLocks noGrp="1"/>
          </p:cNvSpPr>
          <p:nvPr>
            <p:ph type="body" idx="1"/>
          </p:nvPr>
        </p:nvSpPr>
        <p:spPr>
          <a:noFill/>
        </p:spPr>
        <p:txBody>
          <a:bodyPr/>
          <a:lstStyle/>
          <a:p>
            <a:pPr eaLnBrk="1" hangingPunct="1"/>
            <a:endParaRPr lang="zh-CN" altLang="en-US" dirty="0" smtClean="0"/>
          </a:p>
        </p:txBody>
      </p:sp>
      <p:sp>
        <p:nvSpPr>
          <p:cNvPr id="223236" name="灯片编号占位符 3"/>
          <p:cNvSpPr>
            <a:spLocks noGrp="1"/>
          </p:cNvSpPr>
          <p:nvPr>
            <p:ph type="sldNum" sz="quarter" idx="5"/>
          </p:nvPr>
        </p:nvSpPr>
        <p:spPr>
          <a:noFill/>
          <a:ln>
            <a:miter lim="800000"/>
            <a:headEnd/>
            <a:tailEnd/>
          </a:ln>
        </p:spPr>
        <p:txBody>
          <a:bodyPr/>
          <a:lstStyle/>
          <a:p>
            <a:fld id="{F1CB3CF2-834E-4E6D-BA24-FCAFE160C64E}" type="slidenum">
              <a:rPr lang="en-US" altLang="zh-CN" smtClean="0"/>
              <a:pPr/>
              <a:t>42</a:t>
            </a:fld>
            <a:endParaRPr lang="en-US" altLang="zh-CN" smtClean="0"/>
          </a:p>
        </p:txBody>
      </p:sp>
    </p:spTree>
    <p:extLst>
      <p:ext uri="{BB962C8B-B14F-4D97-AF65-F5344CB8AC3E}">
        <p14:creationId xmlns:p14="http://schemas.microsoft.com/office/powerpoint/2010/main" val="3842712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a:ln/>
        </p:spPr>
      </p:sp>
      <p:sp>
        <p:nvSpPr>
          <p:cNvPr id="224259" name="备注占位符 2"/>
          <p:cNvSpPr>
            <a:spLocks noGrp="1"/>
          </p:cNvSpPr>
          <p:nvPr>
            <p:ph type="body" idx="1"/>
          </p:nvPr>
        </p:nvSpPr>
        <p:spPr>
          <a:noFill/>
        </p:spPr>
        <p:txBody>
          <a:bodyPr/>
          <a:lstStyle/>
          <a:p>
            <a:pPr eaLnBrk="1" hangingPunct="1"/>
            <a:endParaRPr lang="zh-CN" altLang="en-US" smtClean="0"/>
          </a:p>
        </p:txBody>
      </p:sp>
      <p:sp>
        <p:nvSpPr>
          <p:cNvPr id="224260" name="灯片编号占位符 3"/>
          <p:cNvSpPr>
            <a:spLocks noGrp="1"/>
          </p:cNvSpPr>
          <p:nvPr>
            <p:ph type="sldNum" sz="quarter" idx="5"/>
          </p:nvPr>
        </p:nvSpPr>
        <p:spPr>
          <a:noFill/>
          <a:ln>
            <a:miter lim="800000"/>
            <a:headEnd/>
            <a:tailEnd/>
          </a:ln>
        </p:spPr>
        <p:txBody>
          <a:bodyPr/>
          <a:lstStyle/>
          <a:p>
            <a:fld id="{8C9F20FD-B8F4-4B25-88FF-B1BDA366A647}" type="slidenum">
              <a:rPr lang="en-US" altLang="zh-CN" smtClean="0"/>
              <a:pPr/>
              <a:t>43</a:t>
            </a:fld>
            <a:endParaRPr lang="en-US" altLang="zh-CN" smtClean="0"/>
          </a:p>
        </p:txBody>
      </p:sp>
    </p:spTree>
    <p:extLst>
      <p:ext uri="{BB962C8B-B14F-4D97-AF65-F5344CB8AC3E}">
        <p14:creationId xmlns:p14="http://schemas.microsoft.com/office/powerpoint/2010/main" val="2602460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ln/>
        </p:spPr>
      </p:sp>
      <p:sp>
        <p:nvSpPr>
          <p:cNvPr id="225283" name="备注占位符 2"/>
          <p:cNvSpPr>
            <a:spLocks noGrp="1"/>
          </p:cNvSpPr>
          <p:nvPr>
            <p:ph type="body" idx="1"/>
          </p:nvPr>
        </p:nvSpPr>
        <p:spPr>
          <a:noFill/>
        </p:spPr>
        <p:txBody>
          <a:bodyPr/>
          <a:lstStyle/>
          <a:p>
            <a:pPr eaLnBrk="1" hangingPunct="1"/>
            <a:endParaRPr lang="zh-CN" altLang="en-US" smtClean="0"/>
          </a:p>
        </p:txBody>
      </p:sp>
      <p:sp>
        <p:nvSpPr>
          <p:cNvPr id="225284" name="灯片编号占位符 3"/>
          <p:cNvSpPr>
            <a:spLocks noGrp="1"/>
          </p:cNvSpPr>
          <p:nvPr>
            <p:ph type="sldNum" sz="quarter" idx="5"/>
          </p:nvPr>
        </p:nvSpPr>
        <p:spPr>
          <a:noFill/>
          <a:ln>
            <a:miter lim="800000"/>
            <a:headEnd/>
            <a:tailEnd/>
          </a:ln>
        </p:spPr>
        <p:txBody>
          <a:bodyPr/>
          <a:lstStyle/>
          <a:p>
            <a:fld id="{BF40F694-31F5-4188-BEAE-D693D794EB5D}" type="slidenum">
              <a:rPr lang="en-US" altLang="zh-CN" smtClean="0"/>
              <a:pPr/>
              <a:t>44</a:t>
            </a:fld>
            <a:endParaRPr lang="en-US" altLang="zh-CN" smtClean="0"/>
          </a:p>
        </p:txBody>
      </p:sp>
    </p:spTree>
    <p:extLst>
      <p:ext uri="{BB962C8B-B14F-4D97-AF65-F5344CB8AC3E}">
        <p14:creationId xmlns:p14="http://schemas.microsoft.com/office/powerpoint/2010/main" val="3613574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幻灯片图像占位符 1"/>
          <p:cNvSpPr>
            <a:spLocks noGrp="1" noRot="1" noChangeAspect="1" noTextEdit="1"/>
          </p:cNvSpPr>
          <p:nvPr>
            <p:ph type="sldImg"/>
          </p:nvPr>
        </p:nvSpPr>
        <p:spPr>
          <a:ln/>
        </p:spPr>
      </p:sp>
      <p:sp>
        <p:nvSpPr>
          <p:cNvPr id="226307" name="备注占位符 2"/>
          <p:cNvSpPr>
            <a:spLocks noGrp="1"/>
          </p:cNvSpPr>
          <p:nvPr>
            <p:ph type="body" idx="1"/>
          </p:nvPr>
        </p:nvSpPr>
        <p:spPr>
          <a:noFill/>
        </p:spPr>
        <p:txBody>
          <a:bodyPr/>
          <a:lstStyle/>
          <a:p>
            <a:pPr eaLnBrk="1" hangingPunct="1"/>
            <a:endParaRPr lang="zh-CN" altLang="en-US" smtClean="0"/>
          </a:p>
        </p:txBody>
      </p:sp>
      <p:sp>
        <p:nvSpPr>
          <p:cNvPr id="226308" name="灯片编号占位符 3"/>
          <p:cNvSpPr>
            <a:spLocks noGrp="1"/>
          </p:cNvSpPr>
          <p:nvPr>
            <p:ph type="sldNum" sz="quarter" idx="5"/>
          </p:nvPr>
        </p:nvSpPr>
        <p:spPr>
          <a:noFill/>
          <a:ln>
            <a:miter lim="800000"/>
            <a:headEnd/>
            <a:tailEnd/>
          </a:ln>
        </p:spPr>
        <p:txBody>
          <a:bodyPr/>
          <a:lstStyle/>
          <a:p>
            <a:fld id="{563460A7-6231-46A5-A1AE-D852B12EC8B7}" type="slidenum">
              <a:rPr lang="en-US" altLang="zh-CN" smtClean="0"/>
              <a:pPr/>
              <a:t>45</a:t>
            </a:fld>
            <a:endParaRPr lang="en-US" altLang="zh-CN" smtClean="0"/>
          </a:p>
        </p:txBody>
      </p:sp>
    </p:spTree>
    <p:extLst>
      <p:ext uri="{BB962C8B-B14F-4D97-AF65-F5344CB8AC3E}">
        <p14:creationId xmlns:p14="http://schemas.microsoft.com/office/powerpoint/2010/main" val="3382131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幻灯片图像占位符 1"/>
          <p:cNvSpPr>
            <a:spLocks noGrp="1" noRot="1" noChangeAspect="1" noTextEdit="1"/>
          </p:cNvSpPr>
          <p:nvPr>
            <p:ph type="sldImg"/>
          </p:nvPr>
        </p:nvSpPr>
        <p:spPr>
          <a:ln/>
        </p:spPr>
      </p:sp>
      <p:sp>
        <p:nvSpPr>
          <p:cNvPr id="227331" name="备注占位符 2"/>
          <p:cNvSpPr>
            <a:spLocks noGrp="1"/>
          </p:cNvSpPr>
          <p:nvPr>
            <p:ph type="body" idx="1"/>
          </p:nvPr>
        </p:nvSpPr>
        <p:spPr>
          <a:noFill/>
        </p:spPr>
        <p:txBody>
          <a:bodyPr/>
          <a:lstStyle/>
          <a:p>
            <a:pPr eaLnBrk="1" hangingPunct="1"/>
            <a:endParaRPr lang="zh-CN" altLang="en-US" smtClean="0"/>
          </a:p>
        </p:txBody>
      </p:sp>
      <p:sp>
        <p:nvSpPr>
          <p:cNvPr id="227332" name="灯片编号占位符 3"/>
          <p:cNvSpPr>
            <a:spLocks noGrp="1"/>
          </p:cNvSpPr>
          <p:nvPr>
            <p:ph type="sldNum" sz="quarter" idx="5"/>
          </p:nvPr>
        </p:nvSpPr>
        <p:spPr>
          <a:noFill/>
          <a:ln>
            <a:miter lim="800000"/>
            <a:headEnd/>
            <a:tailEnd/>
          </a:ln>
        </p:spPr>
        <p:txBody>
          <a:bodyPr/>
          <a:lstStyle/>
          <a:p>
            <a:fld id="{7158C2EE-9348-45EE-9E7C-621BFF195D03}" type="slidenum">
              <a:rPr lang="en-US" altLang="zh-CN" smtClean="0"/>
              <a:pPr/>
              <a:t>46</a:t>
            </a:fld>
            <a:endParaRPr lang="en-US" altLang="zh-CN" smtClean="0"/>
          </a:p>
        </p:txBody>
      </p:sp>
    </p:spTree>
    <p:extLst>
      <p:ext uri="{BB962C8B-B14F-4D97-AF65-F5344CB8AC3E}">
        <p14:creationId xmlns:p14="http://schemas.microsoft.com/office/powerpoint/2010/main" val="3831538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幻灯片图像占位符 1"/>
          <p:cNvSpPr>
            <a:spLocks noGrp="1" noRot="1" noChangeAspect="1" noTextEdit="1"/>
          </p:cNvSpPr>
          <p:nvPr>
            <p:ph type="sldImg"/>
          </p:nvPr>
        </p:nvSpPr>
        <p:spPr>
          <a:ln/>
        </p:spPr>
      </p:sp>
      <p:sp>
        <p:nvSpPr>
          <p:cNvPr id="228355" name="备注占位符 2"/>
          <p:cNvSpPr>
            <a:spLocks noGrp="1"/>
          </p:cNvSpPr>
          <p:nvPr>
            <p:ph type="body" idx="1"/>
          </p:nvPr>
        </p:nvSpPr>
        <p:spPr>
          <a:noFill/>
        </p:spPr>
        <p:txBody>
          <a:bodyPr/>
          <a:lstStyle/>
          <a:p>
            <a:pPr eaLnBrk="1" hangingPunct="1"/>
            <a:endParaRPr lang="zh-CN" altLang="en-US" smtClean="0"/>
          </a:p>
        </p:txBody>
      </p:sp>
      <p:sp>
        <p:nvSpPr>
          <p:cNvPr id="228356" name="灯片编号占位符 3"/>
          <p:cNvSpPr>
            <a:spLocks noGrp="1"/>
          </p:cNvSpPr>
          <p:nvPr>
            <p:ph type="sldNum" sz="quarter" idx="5"/>
          </p:nvPr>
        </p:nvSpPr>
        <p:spPr>
          <a:noFill/>
          <a:ln>
            <a:miter lim="800000"/>
            <a:headEnd/>
            <a:tailEnd/>
          </a:ln>
        </p:spPr>
        <p:txBody>
          <a:bodyPr/>
          <a:lstStyle/>
          <a:p>
            <a:fld id="{5C982955-675E-46EB-9276-68D7DDEF4E99}" type="slidenum">
              <a:rPr lang="en-US" altLang="zh-CN" smtClean="0"/>
              <a:pPr/>
              <a:t>47</a:t>
            </a:fld>
            <a:endParaRPr lang="en-US" altLang="zh-CN" smtClean="0"/>
          </a:p>
        </p:txBody>
      </p:sp>
    </p:spTree>
    <p:extLst>
      <p:ext uri="{BB962C8B-B14F-4D97-AF65-F5344CB8AC3E}">
        <p14:creationId xmlns:p14="http://schemas.microsoft.com/office/powerpoint/2010/main" val="3349993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812A2441-49ED-4A52-B3CC-5A1149BC51AC}" type="datetime1">
              <a:rPr lang="zh-CN" altLang="en-US" smtClean="0"/>
              <a:pPr>
                <a:defRPr/>
              </a:pPr>
              <a:t>2018/9/25</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5" name="Picture 7" descr="top_1"/>
          <p:cNvPicPr>
            <a:picLocks noChangeAspect="1" noChangeArrowheads="1"/>
          </p:cNvPicPr>
          <p:nvPr userDrawn="1"/>
        </p:nvPicPr>
        <p:blipFill>
          <a:blip r:embed="rId2"/>
          <a:srcRect/>
          <a:stretch>
            <a:fillRect/>
          </a:stretch>
        </p:blipFill>
        <p:spPr bwMode="auto">
          <a:xfrm>
            <a:off x="0" y="0"/>
            <a:ext cx="9144000" cy="836613"/>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95536" y="980728"/>
            <a:ext cx="821848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6" name="Picture 7" descr="top_1"/>
          <p:cNvPicPr>
            <a:picLocks noChangeAspect="1" noChangeArrowheads="1"/>
          </p:cNvPicPr>
          <p:nvPr userDrawn="1"/>
        </p:nvPicPr>
        <p:blipFill>
          <a:blip r:embed="rId2"/>
          <a:srcRect/>
          <a:stretch>
            <a:fillRect/>
          </a:stretch>
        </p:blipFill>
        <p:spPr bwMode="auto">
          <a:xfrm>
            <a:off x="0" y="0"/>
            <a:ext cx="9144000" cy="836613"/>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smtClean="0"/>
              <a:t>单击</a:t>
            </a:r>
            <a:r>
              <a:rPr lang="zh-CN" altLang="en-US" dirty="0" smtClean="0"/>
              <a:t>此处编辑母版标题样式</a:t>
            </a:r>
            <a:endParaRPr lang="zh-CN" altLang="en-US" dirty="0"/>
          </a:p>
        </p:txBody>
      </p:sp>
      <p:sp>
        <p:nvSpPr>
          <p:cNvPr id="7" name="内容占位符 2"/>
          <p:cNvSpPr>
            <a:spLocks noGrp="1"/>
          </p:cNvSpPr>
          <p:nvPr>
            <p:ph idx="1"/>
          </p:nvPr>
        </p:nvSpPr>
        <p:spPr>
          <a:xfrm>
            <a:off x="395536" y="1052984"/>
            <a:ext cx="4104456"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8" name="内容占位符 2"/>
          <p:cNvSpPr>
            <a:spLocks noGrp="1"/>
          </p:cNvSpPr>
          <p:nvPr>
            <p:ph idx="11"/>
          </p:nvPr>
        </p:nvSpPr>
        <p:spPr>
          <a:xfrm>
            <a:off x="4716016" y="1052984"/>
            <a:ext cx="4104456"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4" name="Picture 7" descr="top_1"/>
          <p:cNvPicPr>
            <a:picLocks noChangeAspect="1" noChangeArrowheads="1"/>
          </p:cNvPicPr>
          <p:nvPr userDrawn="1"/>
        </p:nvPicPr>
        <p:blipFill>
          <a:blip r:embed="rId2"/>
          <a:srcRect/>
          <a:stretch>
            <a:fillRect/>
          </a:stretch>
        </p:blipFill>
        <p:spPr bwMode="auto">
          <a:xfrm>
            <a:off x="0" y="0"/>
            <a:ext cx="9144000" cy="836613"/>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3" name="Picture 7" descr="top_1"/>
          <p:cNvPicPr>
            <a:picLocks noChangeAspect="1" noChangeArrowheads="1"/>
          </p:cNvPicPr>
          <p:nvPr userDrawn="1"/>
        </p:nvPicPr>
        <p:blipFill>
          <a:blip r:embed="rId2"/>
          <a:srcRect/>
          <a:stretch>
            <a:fillRect/>
          </a:stretch>
        </p:blipFill>
        <p:spPr bwMode="auto">
          <a:xfrm>
            <a:off x="0" y="0"/>
            <a:ext cx="9144000" cy="836613"/>
          </a:xfrm>
          <a:prstGeom prst="rect">
            <a:avLst/>
          </a:prstGeom>
          <a:noFill/>
          <a:ln w="9525">
            <a:noFill/>
            <a:miter lim="800000"/>
            <a:headEnd/>
            <a:tailEnd/>
          </a:ln>
        </p:spPr>
      </p:pic>
      <p:sp>
        <p:nvSpPr>
          <p:cNvPr id="2"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3" name="Picture 7" descr="top_1"/>
          <p:cNvPicPr>
            <a:picLocks noChangeAspect="1" noChangeArrowheads="1"/>
          </p:cNvPicPr>
          <p:nvPr userDrawn="1"/>
        </p:nvPicPr>
        <p:blipFill>
          <a:blip r:embed="rId2"/>
          <a:srcRect/>
          <a:stretch>
            <a:fillRect/>
          </a:stretch>
        </p:blipFill>
        <p:spPr bwMode="auto">
          <a:xfrm>
            <a:off x="0" y="0"/>
            <a:ext cx="9144000" cy="836613"/>
          </a:xfrm>
          <a:prstGeom prst="rect">
            <a:avLst/>
          </a:prstGeom>
          <a:noFill/>
          <a:ln w="9525">
            <a:noFill/>
            <a:miter lim="800000"/>
            <a:headEnd/>
            <a:tailEnd/>
          </a:ln>
        </p:spPr>
      </p:pic>
      <p:sp>
        <p:nvSpPr>
          <p:cNvPr id="2"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pic>
        <p:nvPicPr>
          <p:cNvPr id="4" name="Picture 7" descr="top_1"/>
          <p:cNvPicPr>
            <a:picLocks noChangeAspect="1" noChangeArrowheads="1"/>
          </p:cNvPicPr>
          <p:nvPr userDrawn="1"/>
        </p:nvPicPr>
        <p:blipFill>
          <a:blip r:embed="rId2"/>
          <a:srcRect/>
          <a:stretch>
            <a:fillRect/>
          </a:stretch>
        </p:blipFill>
        <p:spPr bwMode="auto">
          <a:xfrm>
            <a:off x="0" y="0"/>
            <a:ext cx="9144000" cy="836613"/>
          </a:xfrm>
          <a:prstGeom prst="rect">
            <a:avLst/>
          </a:prstGeom>
          <a:noFill/>
          <a:ln w="9525">
            <a:noFill/>
            <a:miter lim="800000"/>
            <a:headEnd/>
            <a:tailEnd/>
          </a:ln>
        </p:spPr>
      </p:pic>
      <p:sp>
        <p:nvSpPr>
          <p:cNvPr id="2" name="标题 1"/>
          <p:cNvSpPr>
            <a:spLocks noGrp="1"/>
          </p:cNvSpPr>
          <p:nvPr>
            <p:ph type="title"/>
          </p:nvPr>
        </p:nvSpPr>
        <p:spPr>
          <a:xfrm>
            <a:off x="574675" y="-99392"/>
            <a:ext cx="8001000" cy="1216025"/>
          </a:xfrm>
        </p:spPr>
        <p:txBody>
          <a:bodyPr/>
          <a:lstStyle/>
          <a:p>
            <a:r>
              <a:rPr lang="zh-CN" altLang="en-US" dirty="0" smtClean="0"/>
              <a:t>单击此处编辑母版标题样式</a:t>
            </a:r>
            <a:endParaRPr lang="zh-CN" altLang="en-US" dirty="0"/>
          </a:p>
        </p:txBody>
      </p:sp>
      <p:sp>
        <p:nvSpPr>
          <p:cNvPr id="3" name="图表占位符 2"/>
          <p:cNvSpPr>
            <a:spLocks noGrp="1"/>
          </p:cNvSpPr>
          <p:nvPr>
            <p:ph type="chart" idx="1"/>
          </p:nvPr>
        </p:nvSpPr>
        <p:spPr>
          <a:xfrm>
            <a:off x="539552" y="980728"/>
            <a:ext cx="8001000" cy="4267200"/>
          </a:xfrm>
        </p:spPr>
        <p:txBody>
          <a:bodyPr/>
          <a:lstStyle/>
          <a:p>
            <a:pPr lvl="0"/>
            <a:endParaRPr lang="zh-CN" altLang="en-US" noProof="0" smtClean="0"/>
          </a:p>
        </p:txBody>
      </p:sp>
    </p:spTree>
    <p:extLst>
      <p:ext uri="{BB962C8B-B14F-4D97-AF65-F5344CB8AC3E}">
        <p14:creationId xmlns:p14="http://schemas.microsoft.com/office/powerpoint/2010/main" val="4083517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pic>
        <p:nvPicPr>
          <p:cNvPr id="9" name="Picture 7" descr="top_1"/>
          <p:cNvPicPr>
            <a:picLocks noChangeAspect="1" noChangeArrowheads="1"/>
          </p:cNvPicPr>
          <p:nvPr userDrawn="1"/>
        </p:nvPicPr>
        <p:blipFill>
          <a:blip r:embed="rId2"/>
          <a:srcRect/>
          <a:stretch>
            <a:fillRect/>
          </a:stretch>
        </p:blipFill>
        <p:spPr bwMode="auto">
          <a:xfrm>
            <a:off x="0" y="0"/>
            <a:ext cx="9144000" cy="836613"/>
          </a:xfrm>
          <a:prstGeom prst="rect">
            <a:avLst/>
          </a:prstGeom>
          <a:noFill/>
          <a:ln w="9525">
            <a:noFill/>
            <a:miter lim="800000"/>
            <a:headEnd/>
            <a:tailEnd/>
          </a:ln>
        </p:spPr>
      </p:pic>
      <p:sp>
        <p:nvSpPr>
          <p:cNvPr id="2" name="标题 1"/>
          <p:cNvSpPr>
            <a:spLocks noGrp="1"/>
          </p:cNvSpPr>
          <p:nvPr>
            <p:ph type="title" sz="quarter"/>
          </p:nvPr>
        </p:nvSpPr>
        <p:spPr>
          <a:xfrm>
            <a:off x="574675" y="-91281"/>
            <a:ext cx="8001000" cy="1216025"/>
          </a:xfrm>
        </p:spPr>
        <p:txBody>
          <a:bodyPr/>
          <a:lstStyle/>
          <a:p>
            <a:r>
              <a:rPr lang="zh-CN" altLang="en-US" dirty="0" smtClean="0"/>
              <a:t>单击此处编辑母版标题样式</a:t>
            </a:r>
            <a:endParaRPr lang="zh-CN" altLang="en-US" dirty="0"/>
          </a:p>
        </p:txBody>
      </p:sp>
      <p:sp>
        <p:nvSpPr>
          <p:cNvPr id="3" name="内容占位符 2"/>
          <p:cNvSpPr>
            <a:spLocks noGrp="1"/>
          </p:cNvSpPr>
          <p:nvPr>
            <p:ph sz="quarter" idx="1"/>
          </p:nvPr>
        </p:nvSpPr>
        <p:spPr>
          <a:xfrm>
            <a:off x="566738" y="1752600"/>
            <a:ext cx="3924300" cy="2057400"/>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quarter" idx="2"/>
          </p:nvPr>
        </p:nvSpPr>
        <p:spPr>
          <a:xfrm>
            <a:off x="4643438" y="17526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66738" y="39624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3438" y="39624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xfrm>
            <a:off x="3429000" y="6248400"/>
            <a:ext cx="1981200" cy="476250"/>
          </a:xfrm>
          <a:prstGeom prst="rect">
            <a:avLst/>
          </a:prstGeom>
          <a:ln/>
        </p:spPr>
        <p:txBody>
          <a:bodyPr/>
          <a:lstStyle>
            <a:lvl1pPr>
              <a:defRPr/>
            </a:lvl1pPr>
          </a:lstStyle>
          <a:p>
            <a:pPr>
              <a:defRPr/>
            </a:pPr>
            <a:endParaRPr lang="en-US" altLang="zh-CN"/>
          </a:p>
        </p:txBody>
      </p:sp>
      <p:sp>
        <p:nvSpPr>
          <p:cNvPr id="8" name="Rectangle 7"/>
          <p:cNvSpPr>
            <a:spLocks noGrp="1" noChangeArrowheads="1"/>
          </p:cNvSpPr>
          <p:nvPr>
            <p:ph type="sldNum" sz="quarter" idx="11"/>
          </p:nvPr>
        </p:nvSpPr>
        <p:spPr>
          <a:ln/>
        </p:spPr>
        <p:txBody>
          <a:bodyPr/>
          <a:lstStyle>
            <a:lvl1pPr>
              <a:defRPr/>
            </a:lvl1pPr>
          </a:lstStyle>
          <a:p>
            <a:pPr>
              <a:defRPr/>
            </a:pPr>
            <a:fld id="{C3136285-3C6A-4A93-8657-E500CB968B1B}" type="slidenum">
              <a:rPr lang="en-US" altLang="zh-CN"/>
              <a:pPr>
                <a:defRPr/>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AndTx">
  <p:cSld name="标题，内容与文本">
    <p:spTree>
      <p:nvGrpSpPr>
        <p:cNvPr id="1" name=""/>
        <p:cNvGrpSpPr/>
        <p:nvPr/>
      </p:nvGrpSpPr>
      <p:grpSpPr>
        <a:xfrm>
          <a:off x="0" y="0"/>
          <a:ext cx="0" cy="0"/>
          <a:chOff x="0" y="0"/>
          <a:chExt cx="0" cy="0"/>
        </a:xfrm>
      </p:grpSpPr>
      <p:pic>
        <p:nvPicPr>
          <p:cNvPr id="7" name="Picture 7" descr="top_1"/>
          <p:cNvPicPr>
            <a:picLocks noChangeAspect="1" noChangeArrowheads="1"/>
          </p:cNvPicPr>
          <p:nvPr userDrawn="1"/>
        </p:nvPicPr>
        <p:blipFill>
          <a:blip r:embed="rId2"/>
          <a:srcRect/>
          <a:stretch>
            <a:fillRect/>
          </a:stretch>
        </p:blipFill>
        <p:spPr bwMode="auto">
          <a:xfrm>
            <a:off x="0" y="0"/>
            <a:ext cx="9144000" cy="836613"/>
          </a:xfrm>
          <a:prstGeom prst="rect">
            <a:avLst/>
          </a:prstGeom>
          <a:noFill/>
          <a:ln w="9525">
            <a:noFill/>
            <a:miter lim="800000"/>
            <a:headEnd/>
            <a:tailEnd/>
          </a:ln>
        </p:spPr>
      </p:pic>
      <p:sp>
        <p:nvSpPr>
          <p:cNvPr id="2" name="标题 1"/>
          <p:cNvSpPr>
            <a:spLocks noGrp="1"/>
          </p:cNvSpPr>
          <p:nvPr>
            <p:ph type="title"/>
          </p:nvPr>
        </p:nvSpPr>
        <p:spPr>
          <a:xfrm>
            <a:off x="574675" y="-99392"/>
            <a:ext cx="8001000" cy="121602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11560" y="1052736"/>
            <a:ext cx="3888432" cy="496855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643438" y="1052736"/>
            <a:ext cx="3924300" cy="4967064"/>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7"/>
          <p:cNvSpPr>
            <a:spLocks noGrp="1" noChangeArrowheads="1"/>
          </p:cNvSpPr>
          <p:nvPr>
            <p:ph type="sldNum" sz="quarter" idx="11"/>
          </p:nvPr>
        </p:nvSpPr>
        <p:spPr>
          <a:ln/>
        </p:spPr>
        <p:txBody>
          <a:bodyPr/>
          <a:lstStyle>
            <a:lvl1pPr>
              <a:defRPr/>
            </a:lvl1pPr>
          </a:lstStyle>
          <a:p>
            <a:pPr>
              <a:defRPr/>
            </a:pPr>
            <a:fld id="{0DDE7A74-48EF-41F7-9742-0C556AEBBE0B}" type="slidenum">
              <a:rPr lang="en-US" altLang="zh-CN"/>
              <a:pPr>
                <a:defRPr/>
              </a:pPr>
              <a:t>‹#›</a:t>
            </a:fld>
            <a:endParaRPr lang="en-US" altLang="zh-CN"/>
          </a:p>
        </p:txBody>
      </p:sp>
    </p:spTree>
    <p:extLst>
      <p:ext uri="{BB962C8B-B14F-4D97-AF65-F5344CB8AC3E}">
        <p14:creationId xmlns:p14="http://schemas.microsoft.com/office/powerpoint/2010/main" val="36214066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A0B236F-DCD1-4C6A-A52A-1FADB052B8D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770545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8771E39-9D58-4D5E-B5BA-7CDB0E64DFE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634790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96F6130-A1B0-40F4-A496-F2F55E2F44B1}" type="datetime1">
              <a:rPr lang="zh-CN" altLang="en-US" smtClean="0"/>
              <a:pPr>
                <a:defRPr/>
              </a:pPr>
              <a:t>2018/9/25</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C1C275E-BFED-4590-9E68-D54C9D4F39B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911479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BE8786C-9A05-4971-9A31-1D166B0284E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80467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73121D1A-EDA9-430D-A0DA-C11B29E49E3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309059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7EA8C0EA-A591-463A-857E-CE864BCE82F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023970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E8CA0F2A-36DE-4008-B927-1D293856CE9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2926282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3C2E140-0F0D-4945-AC7D-1D6F392FCF5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916781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BA1B345-FAD8-4842-A0B0-1738713B73F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5366013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A69536A-F78E-49F9-8983-CB8FD2000B3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179374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256B7C9-53E3-47D6-BCCF-5546F5E2F6C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2799672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7C2ABE9-DD4E-43A9-976F-622959180F2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27852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0E12BED8-E368-4E8F-BE90-7083DDA10F91}" type="datetime1">
              <a:rPr lang="zh-CN" altLang="en-US" smtClean="0"/>
              <a:pPr>
                <a:defRPr/>
              </a:pPr>
              <a:t>2018/9/25</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F8DC97F-BAE8-4BC7-AB49-D335CED76F7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4952442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FB84643-1209-4CFE-BD54-7F6AFB7499F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728985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F791720-BB00-45DF-AA5B-69E3205AA83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931195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35CDBCEC-8B99-434C-A189-92A07E669B4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401136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75298D11-13D9-43C6-BBD4-AF92F849ACE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9809498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6F77B891-A004-41C5-A3FF-9129633F65D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188401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C49330A-0C3E-4531-8F5C-FAF8D87AF1C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347328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731F52F-480F-48B6-965F-3F3A56B1A57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324069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9F28867-9C0D-4B3D-8EA3-F1B82C23323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746724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CAA3169-B779-4F47-908B-FA124B11FFE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8419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A3AD4AE9-050C-4B7F-B272-FA384BD23015}" type="datetime1">
              <a:rPr lang="zh-CN" altLang="en-US" smtClean="0"/>
              <a:pPr>
                <a:defRPr/>
              </a:pPr>
              <a:t>2018/9/25</a:t>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9481F15-B3FD-4C54-A1C4-C1015EDF6F8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1712291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57A3D4-2AAF-4CB9-8554-8598ED70CC8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443305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C5DACA4-D2F7-493F-8CF4-A5EC3B8B37A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704118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B90B610-DC03-48C3-922A-F95AA73F7382}"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555907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BF6E74F-477A-433E-9997-1BE7318327B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359586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B354109-139B-4CDA-AC09-75FDD0ED948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2478876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278BBED-AA37-4987-9A3C-8C137F9DA50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6530062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1E47234-B684-4E1A-819D-0978D5268A3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9700268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C15A396-2745-4EA6-AE61-BB57FEA1869C}"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847407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07A7434-103D-4B31-A7B6-D2CB48F3F42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09789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7F81A83-785E-4D80-94E7-591D3C3AD6FF}" type="datetime1">
              <a:rPr lang="zh-CN" altLang="en-US" smtClean="0"/>
              <a:pPr>
                <a:defRPr/>
              </a:pPr>
              <a:t>2018/9/25</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9EC425A-901F-4835-95BE-EE6F0E075C0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9866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D57959B-1BC1-4FDE-88B2-3CAC26DD58F7}" type="datetime1">
              <a:rPr lang="zh-CN" altLang="en-US" smtClean="0"/>
              <a:pPr>
                <a:defRPr/>
              </a:pPr>
              <a:t>2018/9/25</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5B9BA08-BA34-4DD9-B7F1-D711E644256C}" type="datetime1">
              <a:rPr lang="zh-CN" altLang="en-US" smtClean="0"/>
              <a:pPr>
                <a:defRPr/>
              </a:pPr>
              <a:t>2018/9/25</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14313"/>
            <a:ext cx="2057400" cy="58785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14313"/>
            <a:ext cx="6019800" cy="58785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A3F9DB9-E29A-49BF-A83A-344AADB27BAD}" type="datetime1">
              <a:rPr lang="zh-CN" altLang="en-US" smtClean="0"/>
              <a:pPr>
                <a:defRPr/>
              </a:pPr>
              <a:t>2018/9/25</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2.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1.png"/><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5.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0" cstate="print"/>
          <a:srcRect t="23912" b="39018"/>
          <a:stretch>
            <a:fillRect/>
          </a:stretch>
        </p:blipFill>
        <p:spPr bwMode="auto">
          <a:xfrm>
            <a:off x="0" y="2060575"/>
            <a:ext cx="9144000" cy="2232025"/>
          </a:xfrm>
          <a:prstGeom prst="rect">
            <a:avLst/>
          </a:prstGeom>
          <a:noFill/>
          <a:ln w="9525">
            <a:noFill/>
            <a:miter lim="800000"/>
            <a:headEnd/>
            <a:tailEnd/>
          </a:ln>
        </p:spPr>
      </p:pic>
      <p:sp>
        <p:nvSpPr>
          <p:cNvPr id="1027" name="Rectangle 10"/>
          <p:cNvSpPr>
            <a:spLocks noChangeArrowheads="1"/>
          </p:cNvSpPr>
          <p:nvPr/>
        </p:nvSpPr>
        <p:spPr bwMode="auto">
          <a:xfrm>
            <a:off x="0" y="1989138"/>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i="0">
              <a:ea typeface="宋体" pitchFamily="2" charset="-122"/>
            </a:endParaRPr>
          </a:p>
        </p:txBody>
      </p:sp>
      <p:sp>
        <p:nvSpPr>
          <p:cNvPr id="1028" name="Rectangle 11"/>
          <p:cNvSpPr>
            <a:spLocks noChangeArrowheads="1"/>
          </p:cNvSpPr>
          <p:nvPr/>
        </p:nvSpPr>
        <p:spPr bwMode="auto">
          <a:xfrm rot="10800000">
            <a:off x="0" y="42926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i="0">
              <a:ea typeface="宋体" pitchFamily="2" charset="-122"/>
            </a:endParaRPr>
          </a:p>
        </p:txBody>
      </p:sp>
      <p:sp>
        <p:nvSpPr>
          <p:cNvPr id="1029" name="标题占位符 1"/>
          <p:cNvSpPr>
            <a:spLocks noGrp="1"/>
          </p:cNvSpPr>
          <p:nvPr>
            <p:ph type="title"/>
          </p:nvPr>
        </p:nvSpPr>
        <p:spPr bwMode="auto">
          <a:xfrm>
            <a:off x="457200" y="214313"/>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0" name="文本占位符 2"/>
          <p:cNvSpPr>
            <a:spLocks noGrp="1"/>
          </p:cNvSpPr>
          <p:nvPr>
            <p:ph type="body" idx="1"/>
          </p:nvPr>
        </p:nvSpPr>
        <p:spPr bwMode="auto">
          <a:xfrm>
            <a:off x="457200" y="1052513"/>
            <a:ext cx="8218488"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9" name="日期占位符 3"/>
          <p:cNvSpPr>
            <a:spLocks noGrp="1"/>
          </p:cNvSpPr>
          <p:nvPr>
            <p:ph type="dt" sz="half" idx="2"/>
          </p:nvPr>
        </p:nvSpPr>
        <p:spPr>
          <a:xfrm>
            <a:off x="457200" y="6245225"/>
            <a:ext cx="2133600" cy="476250"/>
          </a:xfrm>
          <a:prstGeom prst="rect">
            <a:avLst/>
          </a:prstGeom>
        </p:spPr>
        <p:txBody>
          <a:bodyPr vert="horz" wrap="square" lIns="91440" tIns="45720" rIns="91440" bIns="45720" numCol="1" anchor="ctr" anchorCtr="0" compatLnSpc="1">
            <a:prstTxWarp prst="textNoShape">
              <a:avLst/>
            </a:prstTxWarp>
          </a:bodyPr>
          <a:lstStyle>
            <a:lvl1pPr algn="l">
              <a:defRPr sz="1200" i="0">
                <a:solidFill>
                  <a:srgbClr val="898989"/>
                </a:solidFill>
                <a:latin typeface="微软雅黑" pitchFamily="34" charset="-122"/>
                <a:ea typeface="微软雅黑" pitchFamily="34" charset="-122"/>
              </a:defRPr>
            </a:lvl1pPr>
          </a:lstStyle>
          <a:p>
            <a:pPr>
              <a:defRPr/>
            </a:pPr>
            <a:fld id="{B1F97EB9-7652-462B-90E9-768B5D23F71B}" type="datetime1">
              <a:rPr lang="zh-CN" altLang="en-US" smtClean="0"/>
              <a:pPr>
                <a:defRPr/>
              </a:pPr>
              <a:t>2018/9/25</a:t>
            </a:fld>
            <a:endParaRPr lang="en-US" altLang="zh-CN"/>
          </a:p>
        </p:txBody>
      </p:sp>
      <p:sp>
        <p:nvSpPr>
          <p:cNvPr id="20" name="页脚占位符 4"/>
          <p:cNvSpPr>
            <a:spLocks noGrp="1"/>
          </p:cNvSpPr>
          <p:nvPr>
            <p:ph type="ftr" sz="quarter" idx="3"/>
          </p:nvPr>
        </p:nvSpPr>
        <p:spPr>
          <a:xfrm>
            <a:off x="3124200" y="6245225"/>
            <a:ext cx="2895600" cy="476250"/>
          </a:xfrm>
          <a:prstGeom prst="rect">
            <a:avLst/>
          </a:prstGeom>
        </p:spPr>
        <p:txBody>
          <a:bodyPr vert="horz" wrap="square" lIns="91440" tIns="45720" rIns="91440" bIns="45720" numCol="1" anchor="ctr" anchorCtr="0" compatLnSpc="1">
            <a:prstTxWarp prst="textNoShape">
              <a:avLst/>
            </a:prstTxWarp>
          </a:bodyPr>
          <a:lstStyle>
            <a:lvl1pPr algn="ctr">
              <a:defRPr sz="1200" i="0">
                <a:solidFill>
                  <a:srgbClr val="898989"/>
                </a:solidFill>
                <a:latin typeface="微软雅黑" pitchFamily="34" charset="-122"/>
                <a:ea typeface="微软雅黑" pitchFamily="34" charset="-122"/>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60" r:id="rId3"/>
    <p:sldLayoutId id="2147483661" r:id="rId4"/>
    <p:sldLayoutId id="2147483662" r:id="rId5"/>
    <p:sldLayoutId id="2147483663" r:id="rId6"/>
    <p:sldLayoutId id="2147483664" r:id="rId7"/>
    <p:sldLayoutId id="2147483665" r:id="rId8"/>
  </p:sldLayoutIdLst>
  <p:timing>
    <p:tnLst>
      <p:par>
        <p:cTn id="1" dur="indefinite" restart="never" nodeType="tmRoot"/>
      </p:par>
    </p:tnLst>
  </p:timing>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黑体" pitchFamily="2" charset="-122"/>
          <a:ea typeface="宋体" charset="-122"/>
        </a:defRPr>
      </a:lvl2pPr>
      <a:lvl3pPr algn="l" rtl="0" eaLnBrk="0" fontAlgn="base" hangingPunct="0">
        <a:spcBef>
          <a:spcPct val="0"/>
        </a:spcBef>
        <a:spcAft>
          <a:spcPct val="0"/>
        </a:spcAft>
        <a:defRPr sz="2800" b="1">
          <a:solidFill>
            <a:schemeClr val="bg1"/>
          </a:solidFill>
          <a:latin typeface="黑体" pitchFamily="2" charset="-122"/>
          <a:ea typeface="宋体" charset="-122"/>
        </a:defRPr>
      </a:lvl3pPr>
      <a:lvl4pPr algn="l" rtl="0" eaLnBrk="0" fontAlgn="base" hangingPunct="0">
        <a:spcBef>
          <a:spcPct val="0"/>
        </a:spcBef>
        <a:spcAft>
          <a:spcPct val="0"/>
        </a:spcAft>
        <a:defRPr sz="2800" b="1">
          <a:solidFill>
            <a:schemeClr val="bg1"/>
          </a:solidFill>
          <a:latin typeface="黑体" pitchFamily="2" charset="-122"/>
          <a:ea typeface="宋体" charset="-122"/>
        </a:defRPr>
      </a:lvl4pPr>
      <a:lvl5pPr algn="l" rtl="0" eaLnBrk="0" fontAlgn="base" hangingPunct="0">
        <a:spcBef>
          <a:spcPct val="0"/>
        </a:spcBef>
        <a:spcAft>
          <a:spcPct val="0"/>
        </a:spcAft>
        <a:defRPr sz="2800" b="1">
          <a:solidFill>
            <a:schemeClr val="bg1"/>
          </a:solidFill>
          <a:latin typeface="黑体" pitchFamily="2" charset="-122"/>
          <a:ea typeface="宋体" charset="-122"/>
        </a:defRPr>
      </a:lvl5pPr>
      <a:lvl6pPr marL="457200" algn="l" rtl="0" fontAlgn="base">
        <a:spcBef>
          <a:spcPct val="0"/>
        </a:spcBef>
        <a:spcAft>
          <a:spcPct val="0"/>
        </a:spcAft>
        <a:defRPr sz="2800" b="1">
          <a:solidFill>
            <a:schemeClr val="bg1"/>
          </a:solidFill>
          <a:latin typeface="黑体" pitchFamily="2" charset="-122"/>
          <a:ea typeface="宋体" charset="-122"/>
        </a:defRPr>
      </a:lvl6pPr>
      <a:lvl7pPr marL="914400" algn="l" rtl="0" fontAlgn="base">
        <a:spcBef>
          <a:spcPct val="0"/>
        </a:spcBef>
        <a:spcAft>
          <a:spcPct val="0"/>
        </a:spcAft>
        <a:defRPr sz="2800" b="1">
          <a:solidFill>
            <a:schemeClr val="bg1"/>
          </a:solidFill>
          <a:latin typeface="黑体" pitchFamily="2" charset="-122"/>
          <a:ea typeface="宋体" charset="-122"/>
        </a:defRPr>
      </a:lvl7pPr>
      <a:lvl8pPr marL="1371600" algn="l" rtl="0" fontAlgn="base">
        <a:spcBef>
          <a:spcPct val="0"/>
        </a:spcBef>
        <a:spcAft>
          <a:spcPct val="0"/>
        </a:spcAft>
        <a:defRPr sz="2800" b="1">
          <a:solidFill>
            <a:schemeClr val="bg1"/>
          </a:solidFill>
          <a:latin typeface="黑体" pitchFamily="2" charset="-122"/>
          <a:ea typeface="宋体" charset="-122"/>
        </a:defRPr>
      </a:lvl8pPr>
      <a:lvl9pPr marL="1828800" algn="l" rtl="0" fontAlgn="base">
        <a:spcBef>
          <a:spcPct val="0"/>
        </a:spcBef>
        <a:spcAft>
          <a:spcPct val="0"/>
        </a:spcAft>
        <a:defRPr sz="2800" b="1">
          <a:solidFill>
            <a:schemeClr val="bg1"/>
          </a:solidFill>
          <a:latin typeface="黑体" pitchFamily="2" charset="-122"/>
          <a:ea typeface="宋体" charset="-122"/>
        </a:defRPr>
      </a:lvl9pPr>
    </p:titleStyle>
    <p:bodyStyle>
      <a:lvl1pPr marL="342900" indent="-342900" algn="l" rtl="0" eaLnBrk="0" fontAlgn="base" hangingPunct="0">
        <a:spcBef>
          <a:spcPct val="20000"/>
        </a:spcBef>
        <a:spcAft>
          <a:spcPct val="0"/>
        </a:spcAft>
        <a:buFont typeface="Arial"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0" y="0"/>
            <a:ext cx="9144000" cy="836613"/>
            <a:chOff x="0" y="0"/>
            <a:chExt cx="9144000" cy="836613"/>
          </a:xfrm>
        </p:grpSpPr>
        <p:pic>
          <p:nvPicPr>
            <p:cNvPr id="2050" name="Picture 2"/>
            <p:cNvPicPr>
              <a:picLocks noChangeAspect="1" noChangeArrowheads="1"/>
            </p:cNvPicPr>
            <p:nvPr userDrawn="1"/>
          </p:nvPicPr>
          <p:blipFill>
            <a:blip r:embed="rId11"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457200" y="214313"/>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2052" name="文本占位符 2"/>
          <p:cNvSpPr>
            <a:spLocks noGrp="1"/>
          </p:cNvSpPr>
          <p:nvPr>
            <p:ph type="body" idx="1"/>
          </p:nvPr>
        </p:nvSpPr>
        <p:spPr bwMode="auto">
          <a:xfrm>
            <a:off x="457200" y="1052513"/>
            <a:ext cx="8218488"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gn="l" rtl="0" eaLnBrk="0" fontAlgn="base" hangingPunct="0">
              <a:lnSpc>
                <a:spcPct val="120000"/>
              </a:lnSpc>
              <a:spcBef>
                <a:spcPct val="20000"/>
              </a:spcBef>
              <a:spcAft>
                <a:spcPct val="0"/>
              </a:spcAft>
              <a:buClr>
                <a:srgbClr val="FFC000"/>
              </a:buClr>
              <a:buFont typeface="Wingdings" pitchFamily="2" charset="2"/>
              <a:buChar char="n"/>
            </a:pPr>
            <a:r>
              <a:rPr lang="zh-CN" altLang="en-US" dirty="0" smtClean="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itchFamily="2" charset="2"/>
              <a:buChar char="p"/>
            </a:pPr>
            <a:r>
              <a:rPr lang="zh-CN" altLang="en-US" dirty="0" smtClean="0"/>
              <a:t>第二级</a:t>
            </a:r>
          </a:p>
          <a:p>
            <a:pPr marL="1143000" lvl="2" indent="-228600" algn="l" rtl="0" eaLnBrk="0" fontAlgn="base" hangingPunct="0">
              <a:lnSpc>
                <a:spcPct val="120000"/>
              </a:lnSpc>
              <a:spcBef>
                <a:spcPct val="20000"/>
              </a:spcBef>
              <a:spcAft>
                <a:spcPct val="0"/>
              </a:spcAft>
              <a:buClr>
                <a:srgbClr val="FFC000"/>
              </a:buClr>
              <a:buFont typeface="Wingdings" pitchFamily="2" charset="2"/>
              <a:buChar char="u"/>
            </a:pPr>
            <a:r>
              <a:rPr lang="zh-CN" altLang="en-US" dirty="0" smtClean="0"/>
              <a:t>第三级</a:t>
            </a:r>
          </a:p>
          <a:p>
            <a:pPr lvl="3"/>
            <a:r>
              <a:rPr lang="zh-CN" altLang="en-US" dirty="0" smtClean="0"/>
              <a:t>第四级</a:t>
            </a:r>
          </a:p>
          <a:p>
            <a:pPr lvl="4"/>
            <a:r>
              <a:rPr lang="zh-CN" altLang="en-US" dirty="0" smtClean="0"/>
              <a:t>第五级</a:t>
            </a:r>
          </a:p>
        </p:txBody>
      </p:sp>
      <p:sp>
        <p:nvSpPr>
          <p:cNvPr id="2053"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i="0">
              <a:latin typeface="微软雅黑" pitchFamily="34" charset="-122"/>
              <a:ea typeface="微软雅黑" pitchFamily="34" charset="-122"/>
            </a:endParaRPr>
          </a:p>
        </p:txBody>
      </p:sp>
      <p:sp>
        <p:nvSpPr>
          <p:cNvPr id="8" name="灯片编号占位符 3"/>
          <p:cNvSpPr>
            <a:spLocks noGrp="1"/>
          </p:cNvSpPr>
          <p:nvPr>
            <p:ph type="sldNum" sz="quarter" idx="4"/>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702" r:id="rId1"/>
    <p:sldLayoutId id="2147483667" r:id="rId2"/>
    <p:sldLayoutId id="2147483669" r:id="rId3"/>
    <p:sldLayoutId id="2147483671" r:id="rId4"/>
    <p:sldLayoutId id="2147483672" r:id="rId5"/>
    <p:sldLayoutId id="2147483677" r:id="rId6"/>
    <p:sldLayoutId id="2147483706" r:id="rId7"/>
    <p:sldLayoutId id="2147483714" r:id="rId8"/>
    <p:sldLayoutId id="2147483715" r:id="rId9"/>
  </p:sldLayoutIdLst>
  <p:timing>
    <p:tnLst>
      <p:par>
        <p:cTn id="1" dur="indefinite" restart="never" nodeType="tmRoot"/>
      </p:par>
    </p:tnLst>
  </p:timing>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88913"/>
            <a:ext cx="82296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algn="l">
              <a:defRPr/>
            </a:pPr>
            <a:endParaRPr lang="en-US" altLang="zh-CN" i="0">
              <a:solidFill>
                <a:srgbClr val="000000"/>
              </a:solidFill>
              <a:latin typeface="Arial" charset="0"/>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a:defRPr/>
            </a:pPr>
            <a:endParaRPr lang="en-US" altLang="zh-CN" i="0">
              <a:solidFill>
                <a:srgbClr val="000000"/>
              </a:solidFill>
              <a:latin typeface="Arial" charset="0"/>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a:defRPr/>
            </a:pPr>
            <a:fld id="{41311183-49D3-4DBA-B905-30901C43F4E9}" type="slidenum">
              <a:rPr lang="en-US" altLang="zh-CN" i="0">
                <a:solidFill>
                  <a:srgbClr val="000000"/>
                </a:solidFill>
                <a:latin typeface="Arial" charset="0"/>
              </a:rPr>
              <a:pPr>
                <a:defRPr/>
              </a:pPr>
              <a:t>‹#›</a:t>
            </a:fld>
            <a:endParaRPr lang="en-US" altLang="zh-CN" i="0">
              <a:solidFill>
                <a:srgbClr val="000000"/>
              </a:solidFill>
              <a:latin typeface="Arial" charset="0"/>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algn="l">
              <a:defRPr/>
            </a:pPr>
            <a:endParaRPr lang="zh-CN" altLang="en-US" i="0">
              <a:solidFill>
                <a:srgbClr val="000000"/>
              </a:solidFill>
              <a:latin typeface="Arial" charset="0"/>
              <a:ea typeface="宋体" pitchFamily="2" charset="-122"/>
            </a:endParaRPr>
          </a:p>
        </p:txBody>
      </p:sp>
    </p:spTree>
    <p:extLst>
      <p:ext uri="{BB962C8B-B14F-4D97-AF65-F5344CB8AC3E}">
        <p14:creationId xmlns:p14="http://schemas.microsoft.com/office/powerpoint/2010/main" val="201418617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iming>
    <p:tnLst>
      <p:par>
        <p:cTn id="1" dur="indefinite" restart="never" nodeType="tmRoot"/>
      </p:par>
    </p:tnLst>
  </p:timing>
  <p:txStyles>
    <p:titleStyle>
      <a:lvl1pPr algn="ctr" rtl="0" eaLnBrk="0" fontAlgn="base" hangingPunct="0">
        <a:spcBef>
          <a:spcPct val="0"/>
        </a:spcBef>
        <a:spcAft>
          <a:spcPct val="0"/>
        </a:spcAft>
        <a:defRPr sz="4000" b="1">
          <a:solidFill>
            <a:srgbClr val="CC3300"/>
          </a:solidFill>
          <a:latin typeface="+mj-lt"/>
          <a:ea typeface="黑体" pitchFamily="49" charset="-122"/>
          <a:cs typeface="+mj-cs"/>
        </a:defRPr>
      </a:lvl1pPr>
      <a:lvl2pPr algn="ctr" rtl="0" eaLnBrk="0" fontAlgn="base" hangingPunct="0">
        <a:spcBef>
          <a:spcPct val="0"/>
        </a:spcBef>
        <a:spcAft>
          <a:spcPct val="0"/>
        </a:spcAft>
        <a:defRPr sz="4000" b="1">
          <a:solidFill>
            <a:srgbClr val="CC3300"/>
          </a:solidFill>
          <a:latin typeface="Arial" charset="0"/>
          <a:ea typeface="黑体" pitchFamily="49" charset="-122"/>
        </a:defRPr>
      </a:lvl2pPr>
      <a:lvl3pPr algn="ctr" rtl="0" eaLnBrk="0" fontAlgn="base" hangingPunct="0">
        <a:spcBef>
          <a:spcPct val="0"/>
        </a:spcBef>
        <a:spcAft>
          <a:spcPct val="0"/>
        </a:spcAft>
        <a:defRPr sz="4000" b="1">
          <a:solidFill>
            <a:srgbClr val="CC3300"/>
          </a:solidFill>
          <a:latin typeface="Arial" charset="0"/>
          <a:ea typeface="黑体" pitchFamily="49" charset="-122"/>
        </a:defRPr>
      </a:lvl3pPr>
      <a:lvl4pPr algn="ctr" rtl="0" eaLnBrk="0" fontAlgn="base" hangingPunct="0">
        <a:spcBef>
          <a:spcPct val="0"/>
        </a:spcBef>
        <a:spcAft>
          <a:spcPct val="0"/>
        </a:spcAft>
        <a:defRPr sz="4000" b="1">
          <a:solidFill>
            <a:srgbClr val="CC3300"/>
          </a:solidFill>
          <a:latin typeface="Arial" charset="0"/>
          <a:ea typeface="黑体" pitchFamily="49" charset="-122"/>
        </a:defRPr>
      </a:lvl4pPr>
      <a:lvl5pPr algn="ctr" rtl="0" eaLnBrk="0" fontAlgn="base" hangingPunct="0">
        <a:spcBef>
          <a:spcPct val="0"/>
        </a:spcBef>
        <a:spcAft>
          <a:spcPct val="0"/>
        </a:spcAft>
        <a:defRPr sz="40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88913"/>
            <a:ext cx="82296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algn="l">
              <a:defRPr/>
            </a:pPr>
            <a:endParaRPr lang="en-US" altLang="zh-CN" i="0">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a:defRPr/>
            </a:pPr>
            <a:endParaRPr lang="en-US" altLang="zh-CN" i="0">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a:defRPr/>
            </a:pPr>
            <a:fld id="{9C0C64F2-91D8-489C-AB12-12B7A31E00D6}" type="slidenum">
              <a:rPr lang="en-US" altLang="zh-CN" i="0">
                <a:solidFill>
                  <a:srgbClr val="000000"/>
                </a:solidFill>
              </a:rPr>
              <a:pPr>
                <a:defRPr/>
              </a:pPr>
              <a:t>‹#›</a:t>
            </a:fld>
            <a:endParaRPr lang="en-US" altLang="zh-CN" i="0">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algn="l">
              <a:defRPr/>
            </a:pPr>
            <a:endParaRPr lang="zh-CN" altLang="en-US" i="0">
              <a:solidFill>
                <a:srgbClr val="000000"/>
              </a:solidFill>
              <a:latin typeface="Arial" charset="0"/>
              <a:ea typeface="宋体" pitchFamily="2" charset="-122"/>
            </a:endParaRPr>
          </a:p>
        </p:txBody>
      </p:sp>
    </p:spTree>
    <p:extLst>
      <p:ext uri="{BB962C8B-B14F-4D97-AF65-F5344CB8AC3E}">
        <p14:creationId xmlns:p14="http://schemas.microsoft.com/office/powerpoint/2010/main" val="975774387"/>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iming>
    <p:tnLst>
      <p:par>
        <p:cTn id="1" dur="indefinite" restart="never" nodeType="tmRoot"/>
      </p:par>
    </p:tnLst>
  </p:timing>
  <p:txStyles>
    <p:titleStyle>
      <a:lvl1pPr algn="ctr" rtl="0" eaLnBrk="0" fontAlgn="base" hangingPunct="0">
        <a:spcBef>
          <a:spcPct val="0"/>
        </a:spcBef>
        <a:spcAft>
          <a:spcPct val="0"/>
        </a:spcAft>
        <a:defRPr sz="4000" b="1">
          <a:solidFill>
            <a:srgbClr val="CC3300"/>
          </a:solidFill>
          <a:latin typeface="+mj-lt"/>
          <a:ea typeface="黑体" pitchFamily="49" charset="-122"/>
          <a:cs typeface="+mj-cs"/>
        </a:defRPr>
      </a:lvl1pPr>
      <a:lvl2pPr algn="ctr" rtl="0" eaLnBrk="0" fontAlgn="base" hangingPunct="0">
        <a:spcBef>
          <a:spcPct val="0"/>
        </a:spcBef>
        <a:spcAft>
          <a:spcPct val="0"/>
        </a:spcAft>
        <a:defRPr sz="4000" b="1">
          <a:solidFill>
            <a:srgbClr val="CC3300"/>
          </a:solidFill>
          <a:latin typeface="Arial" charset="0"/>
          <a:ea typeface="黑体" pitchFamily="49" charset="-122"/>
        </a:defRPr>
      </a:lvl2pPr>
      <a:lvl3pPr algn="ctr" rtl="0" eaLnBrk="0" fontAlgn="base" hangingPunct="0">
        <a:spcBef>
          <a:spcPct val="0"/>
        </a:spcBef>
        <a:spcAft>
          <a:spcPct val="0"/>
        </a:spcAft>
        <a:defRPr sz="4000" b="1">
          <a:solidFill>
            <a:srgbClr val="CC3300"/>
          </a:solidFill>
          <a:latin typeface="Arial" charset="0"/>
          <a:ea typeface="黑体" pitchFamily="49" charset="-122"/>
        </a:defRPr>
      </a:lvl3pPr>
      <a:lvl4pPr algn="ctr" rtl="0" eaLnBrk="0" fontAlgn="base" hangingPunct="0">
        <a:spcBef>
          <a:spcPct val="0"/>
        </a:spcBef>
        <a:spcAft>
          <a:spcPct val="0"/>
        </a:spcAft>
        <a:defRPr sz="4000" b="1">
          <a:solidFill>
            <a:srgbClr val="CC3300"/>
          </a:solidFill>
          <a:latin typeface="Arial" charset="0"/>
          <a:ea typeface="黑体" pitchFamily="49" charset="-122"/>
        </a:defRPr>
      </a:lvl4pPr>
      <a:lvl5pPr algn="ctr" rtl="0" eaLnBrk="0" fontAlgn="base" hangingPunct="0">
        <a:spcBef>
          <a:spcPct val="0"/>
        </a:spcBef>
        <a:spcAft>
          <a:spcPct val="0"/>
        </a:spcAft>
        <a:defRPr sz="40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88913"/>
            <a:ext cx="82296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algn="l">
              <a:defRPr/>
            </a:pPr>
            <a:endParaRPr lang="en-US" altLang="zh-CN" i="0">
              <a:solidFill>
                <a:srgbClr val="000000"/>
              </a:solidFill>
              <a:latin typeface="Arial" charset="0"/>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a:defRPr/>
            </a:pPr>
            <a:endParaRPr lang="en-US" altLang="zh-CN" i="0">
              <a:solidFill>
                <a:srgbClr val="000000"/>
              </a:solidFill>
              <a:latin typeface="Arial" charset="0"/>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a:defRPr/>
            </a:pPr>
            <a:fld id="{A752A7AA-92AA-4070-902B-5B45F8125EB0}" type="slidenum">
              <a:rPr lang="en-US" altLang="zh-CN" i="0">
                <a:solidFill>
                  <a:srgbClr val="000000"/>
                </a:solidFill>
                <a:latin typeface="Arial" charset="0"/>
              </a:rPr>
              <a:pPr>
                <a:defRPr/>
              </a:pPr>
              <a:t>‹#›</a:t>
            </a:fld>
            <a:endParaRPr lang="en-US" altLang="zh-CN" i="0">
              <a:solidFill>
                <a:srgbClr val="000000"/>
              </a:solidFill>
              <a:latin typeface="Arial" charset="0"/>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algn="l">
              <a:defRPr/>
            </a:pPr>
            <a:endParaRPr lang="zh-CN" altLang="en-US" i="0">
              <a:solidFill>
                <a:srgbClr val="000000"/>
              </a:solidFill>
              <a:latin typeface="Arial" charset="0"/>
              <a:ea typeface="宋体" pitchFamily="2" charset="-122"/>
            </a:endParaRPr>
          </a:p>
        </p:txBody>
      </p:sp>
    </p:spTree>
    <p:extLst>
      <p:ext uri="{BB962C8B-B14F-4D97-AF65-F5344CB8AC3E}">
        <p14:creationId xmlns:p14="http://schemas.microsoft.com/office/powerpoint/2010/main" val="23524356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iming>
    <p:tnLst>
      <p:par>
        <p:cTn id="1" dur="indefinite" restart="never" nodeType="tmRoot"/>
      </p:par>
    </p:tnLst>
  </p:timing>
  <p:txStyles>
    <p:titleStyle>
      <a:lvl1pPr algn="ctr" rtl="0" eaLnBrk="0" fontAlgn="base" hangingPunct="0">
        <a:spcBef>
          <a:spcPct val="0"/>
        </a:spcBef>
        <a:spcAft>
          <a:spcPct val="0"/>
        </a:spcAft>
        <a:defRPr sz="4000" b="1">
          <a:solidFill>
            <a:srgbClr val="CC3300"/>
          </a:solidFill>
          <a:latin typeface="+mj-lt"/>
          <a:ea typeface="黑体" pitchFamily="49" charset="-122"/>
          <a:cs typeface="+mj-cs"/>
        </a:defRPr>
      </a:lvl1pPr>
      <a:lvl2pPr algn="ctr" rtl="0" eaLnBrk="0" fontAlgn="base" hangingPunct="0">
        <a:spcBef>
          <a:spcPct val="0"/>
        </a:spcBef>
        <a:spcAft>
          <a:spcPct val="0"/>
        </a:spcAft>
        <a:defRPr sz="4000" b="1">
          <a:solidFill>
            <a:srgbClr val="CC3300"/>
          </a:solidFill>
          <a:latin typeface="Arial" charset="0"/>
          <a:ea typeface="黑体" pitchFamily="49" charset="-122"/>
        </a:defRPr>
      </a:lvl2pPr>
      <a:lvl3pPr algn="ctr" rtl="0" eaLnBrk="0" fontAlgn="base" hangingPunct="0">
        <a:spcBef>
          <a:spcPct val="0"/>
        </a:spcBef>
        <a:spcAft>
          <a:spcPct val="0"/>
        </a:spcAft>
        <a:defRPr sz="4000" b="1">
          <a:solidFill>
            <a:srgbClr val="CC3300"/>
          </a:solidFill>
          <a:latin typeface="Arial" charset="0"/>
          <a:ea typeface="黑体" pitchFamily="49" charset="-122"/>
        </a:defRPr>
      </a:lvl3pPr>
      <a:lvl4pPr algn="ctr" rtl="0" eaLnBrk="0" fontAlgn="base" hangingPunct="0">
        <a:spcBef>
          <a:spcPct val="0"/>
        </a:spcBef>
        <a:spcAft>
          <a:spcPct val="0"/>
        </a:spcAft>
        <a:defRPr sz="4000" b="1">
          <a:solidFill>
            <a:srgbClr val="CC3300"/>
          </a:solidFill>
          <a:latin typeface="Arial" charset="0"/>
          <a:ea typeface="黑体" pitchFamily="49" charset="-122"/>
        </a:defRPr>
      </a:lvl4pPr>
      <a:lvl5pPr algn="ctr" rtl="0" eaLnBrk="0" fontAlgn="base" hangingPunct="0">
        <a:spcBef>
          <a:spcPct val="0"/>
        </a:spcBef>
        <a:spcAft>
          <a:spcPct val="0"/>
        </a:spcAft>
        <a:defRPr sz="40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9.jpeg"/></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jpeg"/><Relationship Id="rId12" Type="http://schemas.openxmlformats.org/officeDocument/2006/relationships/image" Target="../media/image34.jpeg"/><Relationship Id="rId17" Type="http://schemas.openxmlformats.org/officeDocument/2006/relationships/image" Target="../media/image39.png"/><Relationship Id="rId25" Type="http://schemas.openxmlformats.org/officeDocument/2006/relationships/image" Target="../media/image47.jpeg"/><Relationship Id="rId2" Type="http://schemas.openxmlformats.org/officeDocument/2006/relationships/notesSlide" Target="../notesSlides/notesSlide13.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10.xml"/><Relationship Id="rId6" Type="http://schemas.openxmlformats.org/officeDocument/2006/relationships/image" Target="../media/image28.jpeg"/><Relationship Id="rId11" Type="http://schemas.openxmlformats.org/officeDocument/2006/relationships/image" Target="../media/image33.png"/><Relationship Id="rId24" Type="http://schemas.openxmlformats.org/officeDocument/2006/relationships/image" Target="../media/image46.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0.xml"/><Relationship Id="rId1" Type="http://schemas.openxmlformats.org/officeDocument/2006/relationships/vmlDrawing" Target="../drawings/vmlDrawing2.vml"/><Relationship Id="rId4" Type="http://schemas.openxmlformats.org/officeDocument/2006/relationships/image" Target="../media/image54.w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9"/>
          <p:cNvSpPr>
            <a:spLocks noChangeArrowheads="1"/>
          </p:cNvSpPr>
          <p:nvPr/>
        </p:nvSpPr>
        <p:spPr bwMode="black">
          <a:xfrm>
            <a:off x="0" y="2636838"/>
            <a:ext cx="81724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indent="177800">
              <a:spcBef>
                <a:spcPct val="20000"/>
              </a:spcBef>
              <a:buFont typeface="Arial" panose="020B0604020202020204" pitchFamily="34" charset="0"/>
              <a:buChar char="•"/>
              <a:defRPr sz="2400">
                <a:solidFill>
                  <a:schemeClr val="tx1"/>
                </a:solidFill>
                <a:latin typeface="黑体" panose="02010609060101010101" pitchFamily="49" charset="-122"/>
                <a:ea typeface="宋体" panose="02010600030101010101" pitchFamily="2" charset="-122"/>
              </a:defRPr>
            </a:lvl1pPr>
            <a:lvl2pPr marL="742950" indent="-285750">
              <a:spcBef>
                <a:spcPct val="20000"/>
              </a:spcBef>
              <a:buFont typeface="Arial" panose="020B0604020202020204" pitchFamily="34" charset="0"/>
              <a:buChar char="–"/>
              <a:defRPr sz="2000">
                <a:solidFill>
                  <a:schemeClr val="tx1"/>
                </a:solidFill>
                <a:latin typeface="黑体" panose="02010609060101010101" pitchFamily="49" charset="-122"/>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宋体" panose="02010600030101010101" pitchFamily="2" charset="-122"/>
              </a:defRPr>
            </a:lvl3pPr>
            <a:lvl4pPr marL="1600200" indent="-228600">
              <a:spcBef>
                <a:spcPct val="20000"/>
              </a:spcBef>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4pPr>
            <a:lvl5pPr marL="2057400" indent="-228600">
              <a:spcBef>
                <a:spcPct val="20000"/>
              </a:spcBef>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9pPr>
          </a:lstStyle>
          <a:p>
            <a:pPr algn="l">
              <a:spcBef>
                <a:spcPct val="0"/>
              </a:spcBef>
              <a:buFontTx/>
              <a:buNone/>
            </a:pPr>
            <a:r>
              <a:rPr lang="en-US" altLang="zh-CN" sz="4000" b="1" i="0" dirty="0" smtClean="0">
                <a:solidFill>
                  <a:srgbClr val="FFFFFF"/>
                </a:solidFill>
                <a:latin typeface="Arial" panose="020B0604020202020204" pitchFamily="34" charset="0"/>
                <a:ea typeface="微软雅黑" panose="020B0503020204020204" pitchFamily="34" charset="-122"/>
              </a:rPr>
              <a:t>《</a:t>
            </a:r>
            <a:r>
              <a:rPr lang="zh-CN" altLang="en-US" sz="4000" b="1" i="0" dirty="0" smtClean="0">
                <a:solidFill>
                  <a:srgbClr val="FFFFFF"/>
                </a:solidFill>
                <a:latin typeface="Arial" panose="020B0604020202020204" pitchFamily="34" charset="0"/>
                <a:ea typeface="微软雅黑" panose="020B0503020204020204" pitchFamily="34" charset="-122"/>
              </a:rPr>
              <a:t>计算机系统基础</a:t>
            </a:r>
            <a:r>
              <a:rPr lang="en-US" altLang="zh-CN" sz="4000" b="1" i="0" dirty="0" smtClean="0">
                <a:solidFill>
                  <a:srgbClr val="FFFFFF"/>
                </a:solidFill>
                <a:latin typeface="Arial" panose="020B0604020202020204" pitchFamily="34" charset="0"/>
                <a:ea typeface="微软雅黑" panose="020B0503020204020204" pitchFamily="34" charset="-122"/>
              </a:rPr>
              <a:t>》</a:t>
            </a:r>
            <a:endParaRPr lang="zh-CN" altLang="en-US" sz="4000" i="0" dirty="0" smtClean="0">
              <a:solidFill>
                <a:srgbClr val="FFFFFF"/>
              </a:solidFill>
              <a:latin typeface="Arial" panose="020B0604020202020204" pitchFamily="34" charset="0"/>
              <a:ea typeface="微软雅黑" panose="020B0503020204020204" pitchFamily="34" charset="-122"/>
            </a:endParaRPr>
          </a:p>
        </p:txBody>
      </p:sp>
      <p:sp>
        <p:nvSpPr>
          <p:cNvPr id="22531" name="Rectangle 10"/>
          <p:cNvSpPr>
            <a:spLocks noChangeArrowheads="1"/>
          </p:cNvSpPr>
          <p:nvPr/>
        </p:nvSpPr>
        <p:spPr bwMode="black">
          <a:xfrm>
            <a:off x="468313" y="4657724"/>
            <a:ext cx="3532184" cy="842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黑体" panose="02010609060101010101" pitchFamily="49" charset="-122"/>
                <a:ea typeface="宋体" panose="02010600030101010101" pitchFamily="2" charset="-122"/>
              </a:defRPr>
            </a:lvl1pPr>
            <a:lvl2pPr marL="742950" indent="-285750">
              <a:spcBef>
                <a:spcPct val="20000"/>
              </a:spcBef>
              <a:buFont typeface="Arial" panose="020B0604020202020204" pitchFamily="34" charset="0"/>
              <a:buChar char="–"/>
              <a:defRPr sz="2000">
                <a:solidFill>
                  <a:schemeClr val="tx1"/>
                </a:solidFill>
                <a:latin typeface="黑体" panose="02010609060101010101" pitchFamily="49" charset="-122"/>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宋体" panose="02010600030101010101" pitchFamily="2" charset="-122"/>
              </a:defRPr>
            </a:lvl3pPr>
            <a:lvl4pPr marL="1600200" indent="-228600">
              <a:spcBef>
                <a:spcPct val="20000"/>
              </a:spcBef>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4pPr>
            <a:lvl5pPr marL="2057400" indent="-228600">
              <a:spcBef>
                <a:spcPct val="20000"/>
              </a:spcBef>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9pPr>
          </a:lstStyle>
          <a:p>
            <a:pPr algn="l">
              <a:lnSpc>
                <a:spcPct val="130000"/>
              </a:lnSpc>
              <a:spcBef>
                <a:spcPct val="0"/>
              </a:spcBef>
              <a:buFontTx/>
              <a:buNone/>
            </a:pPr>
            <a:r>
              <a:rPr lang="zh-CN" altLang="en-US" sz="2000" i="0" dirty="0" smtClean="0">
                <a:solidFill>
                  <a:srgbClr val="000000"/>
                </a:solidFill>
                <a:latin typeface="Times New Roman" pitchFamily="18" charset="0"/>
                <a:ea typeface="微软雅黑" panose="020B0503020204020204" pitchFamily="34" charset="-122"/>
                <a:cs typeface="Times New Roman" pitchFamily="18" charset="0"/>
              </a:rPr>
              <a:t>孙鑫 </a:t>
            </a:r>
            <a:r>
              <a:rPr lang="en-US" altLang="zh-CN" sz="2000" i="0" dirty="0" smtClean="0">
                <a:solidFill>
                  <a:srgbClr val="000000"/>
                </a:solidFill>
                <a:latin typeface="Times New Roman" pitchFamily="18" charset="0"/>
                <a:ea typeface="微软雅黑" panose="020B0503020204020204" pitchFamily="34" charset="-122"/>
                <a:cs typeface="Times New Roman" pitchFamily="18" charset="0"/>
              </a:rPr>
              <a:t>(sunxin@ouc.edu.cn)</a:t>
            </a:r>
          </a:p>
          <a:p>
            <a:pPr algn="l">
              <a:lnSpc>
                <a:spcPct val="130000"/>
              </a:lnSpc>
              <a:spcBef>
                <a:spcPct val="0"/>
              </a:spcBef>
              <a:buFontTx/>
              <a:buNone/>
            </a:pPr>
            <a:r>
              <a:rPr lang="en-US" altLang="zh-CN" sz="2000" i="0" dirty="0">
                <a:solidFill>
                  <a:srgbClr val="000000"/>
                </a:solidFill>
                <a:latin typeface="Times New Roman" pitchFamily="18" charset="0"/>
                <a:ea typeface="微软雅黑" panose="020B0503020204020204" pitchFamily="34" charset="-122"/>
                <a:cs typeface="Times New Roman" pitchFamily="18" charset="0"/>
              </a:rPr>
              <a:t> </a:t>
            </a:r>
            <a:r>
              <a:rPr lang="en-US" altLang="zh-CN" sz="2000" i="0" dirty="0" smtClean="0">
                <a:solidFill>
                  <a:srgbClr val="000000"/>
                </a:solidFill>
                <a:latin typeface="Times New Roman" pitchFamily="18" charset="0"/>
                <a:ea typeface="微软雅黑" panose="020B0503020204020204" pitchFamily="34" charset="-122"/>
                <a:cs typeface="Times New Roman" pitchFamily="18" charset="0"/>
              </a:rPr>
              <a:t>        </a:t>
            </a:r>
            <a:r>
              <a:rPr lang="zh-CN" altLang="en-US" sz="2000" i="0" dirty="0" smtClean="0">
                <a:solidFill>
                  <a:srgbClr val="000000"/>
                </a:solidFill>
                <a:latin typeface="Times New Roman" pitchFamily="18" charset="0"/>
                <a:ea typeface="微软雅黑" panose="020B0503020204020204" pitchFamily="34" charset="-122"/>
                <a:cs typeface="Times New Roman" pitchFamily="18" charset="0"/>
              </a:rPr>
              <a:t>信息学院南楼</a:t>
            </a:r>
            <a:r>
              <a:rPr lang="en-US" altLang="zh-CN" sz="2000" i="0" dirty="0" err="1" smtClean="0">
                <a:solidFill>
                  <a:srgbClr val="000000"/>
                </a:solidFill>
                <a:latin typeface="Times New Roman" pitchFamily="18" charset="0"/>
                <a:ea typeface="微软雅黑" panose="020B0503020204020204" pitchFamily="34" charset="-122"/>
                <a:cs typeface="Times New Roman" pitchFamily="18" charset="0"/>
              </a:rPr>
              <a:t>B311</a:t>
            </a:r>
            <a:r>
              <a:rPr lang="zh-CN" altLang="en-US" sz="2000" i="0" dirty="0" smtClean="0">
                <a:solidFill>
                  <a:srgbClr val="000000"/>
                </a:solidFill>
                <a:latin typeface="Times New Roman" pitchFamily="18" charset="0"/>
                <a:ea typeface="微软雅黑" panose="020B0503020204020204" pitchFamily="34" charset="-122"/>
                <a:cs typeface="Times New Roman" pitchFamily="18" charset="0"/>
              </a:rPr>
              <a:t>室 </a:t>
            </a:r>
          </a:p>
        </p:txBody>
      </p:sp>
      <p:sp>
        <p:nvSpPr>
          <p:cNvPr id="22532" name="矩形 1"/>
          <p:cNvSpPr>
            <a:spLocks noChangeArrowheads="1"/>
          </p:cNvSpPr>
          <p:nvPr/>
        </p:nvSpPr>
        <p:spPr bwMode="auto">
          <a:xfrm>
            <a:off x="253999" y="3213100"/>
            <a:ext cx="4675191"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chemeClr val="tx1"/>
                </a:solidFill>
                <a:latin typeface="黑体" panose="02010609060101010101" pitchFamily="49" charset="-122"/>
                <a:ea typeface="宋体" panose="02010600030101010101" pitchFamily="2" charset="-122"/>
              </a:defRPr>
            </a:lvl1pPr>
            <a:lvl2pPr marL="742950" indent="-285750">
              <a:spcBef>
                <a:spcPct val="20000"/>
              </a:spcBef>
              <a:buFont typeface="Arial" panose="020B0604020202020204" pitchFamily="34" charset="0"/>
              <a:buChar char="–"/>
              <a:defRPr sz="2000">
                <a:solidFill>
                  <a:schemeClr val="tx1"/>
                </a:solidFill>
                <a:latin typeface="黑体" panose="02010609060101010101" pitchFamily="49" charset="-122"/>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宋体" panose="02010600030101010101" pitchFamily="2" charset="-122"/>
              </a:defRPr>
            </a:lvl3pPr>
            <a:lvl4pPr marL="1600200" indent="-228600">
              <a:spcBef>
                <a:spcPct val="20000"/>
              </a:spcBef>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4pPr>
            <a:lvl5pPr marL="2057400" indent="-228600">
              <a:spcBef>
                <a:spcPct val="20000"/>
              </a:spcBef>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9pPr>
          </a:lstStyle>
          <a:p>
            <a:pPr algn="ctr">
              <a:spcBef>
                <a:spcPct val="0"/>
              </a:spcBef>
              <a:buFontTx/>
              <a:buNone/>
            </a:pPr>
            <a:r>
              <a:rPr lang="en-US" altLang="zh-CN" sz="1800" b="1" i="0" dirty="0" smtClean="0">
                <a:solidFill>
                  <a:srgbClr val="FFFFFF"/>
                </a:solidFill>
                <a:latin typeface="Times New Roman" pitchFamily="18" charset="0"/>
                <a:ea typeface="微软雅黑" panose="020B0503020204020204" pitchFamily="34" charset="-122"/>
                <a:cs typeface="Times New Roman" pitchFamily="18" charset="0"/>
              </a:rPr>
              <a:t>Introduction to Computer</a:t>
            </a:r>
            <a:r>
              <a:rPr lang="en-US" altLang="zh-CN" sz="1000" dirty="0" smtClean="0">
                <a:solidFill>
                  <a:srgbClr val="080808"/>
                </a:solidFill>
                <a:latin typeface="Times New Roman" pitchFamily="18" charset="0"/>
                <a:ea typeface="华文细黑" panose="02010600040101010101" pitchFamily="2" charset="-122"/>
                <a:cs typeface="Times New Roman" pitchFamily="18" charset="0"/>
              </a:rPr>
              <a:t> </a:t>
            </a:r>
            <a:r>
              <a:rPr lang="en-US" altLang="zh-CN" sz="1800" b="1" i="0" dirty="0" smtClean="0">
                <a:solidFill>
                  <a:srgbClr val="FFFFFF"/>
                </a:solidFill>
                <a:latin typeface="Times New Roman" pitchFamily="18" charset="0"/>
                <a:ea typeface="微软雅黑" panose="020B0503020204020204" pitchFamily="34" charset="-122"/>
                <a:cs typeface="Times New Roman" pitchFamily="18" charset="0"/>
              </a:rPr>
              <a:t>Systems (ICS)</a:t>
            </a:r>
          </a:p>
        </p:txBody>
      </p:sp>
      <p:sp>
        <p:nvSpPr>
          <p:cNvPr id="22533" name="矩形 2"/>
          <p:cNvSpPr>
            <a:spLocks noChangeArrowheads="1"/>
          </p:cNvSpPr>
          <p:nvPr/>
        </p:nvSpPr>
        <p:spPr bwMode="auto">
          <a:xfrm>
            <a:off x="1214414" y="3643314"/>
            <a:ext cx="27146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177800">
              <a:spcBef>
                <a:spcPct val="20000"/>
              </a:spcBef>
              <a:buFont typeface="Arial" panose="020B0604020202020204" pitchFamily="34" charset="0"/>
              <a:buChar char="•"/>
              <a:defRPr sz="2400">
                <a:solidFill>
                  <a:schemeClr val="tx1"/>
                </a:solidFill>
                <a:latin typeface="黑体" panose="02010609060101010101" pitchFamily="49" charset="-122"/>
                <a:ea typeface="宋体" panose="02010600030101010101" pitchFamily="2" charset="-122"/>
              </a:defRPr>
            </a:lvl1pPr>
            <a:lvl2pPr marL="742950" indent="-285750">
              <a:spcBef>
                <a:spcPct val="20000"/>
              </a:spcBef>
              <a:buFont typeface="Arial" panose="020B0604020202020204" pitchFamily="34" charset="0"/>
              <a:buChar char="–"/>
              <a:defRPr sz="2000">
                <a:solidFill>
                  <a:schemeClr val="tx1"/>
                </a:solidFill>
                <a:latin typeface="黑体" panose="02010609060101010101" pitchFamily="49" charset="-122"/>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宋体" panose="02010600030101010101" pitchFamily="2" charset="-122"/>
              </a:defRPr>
            </a:lvl3pPr>
            <a:lvl4pPr marL="1600200" indent="-228600">
              <a:spcBef>
                <a:spcPct val="20000"/>
              </a:spcBef>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4pPr>
            <a:lvl5pPr marL="2057400" indent="-228600">
              <a:spcBef>
                <a:spcPct val="20000"/>
              </a:spcBef>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9pPr>
          </a:lstStyle>
          <a:p>
            <a:pPr algn="l">
              <a:spcBef>
                <a:spcPct val="0"/>
              </a:spcBef>
              <a:buFontTx/>
              <a:buNone/>
            </a:pPr>
            <a:r>
              <a:rPr lang="en-US" altLang="zh-CN" sz="2800" b="1" i="0" dirty="0" smtClean="0">
                <a:solidFill>
                  <a:srgbClr val="FFC000"/>
                </a:solidFill>
                <a:latin typeface="Arial" panose="020B0604020202020204" pitchFamily="34" charset="0"/>
                <a:ea typeface="微软雅黑" panose="020B0503020204020204" pitchFamily="34" charset="-122"/>
              </a:rPr>
              <a:t>2017 </a:t>
            </a:r>
            <a:r>
              <a:rPr lang="zh-CN" altLang="en-US" sz="2800" b="1" i="0" dirty="0" smtClean="0">
                <a:solidFill>
                  <a:srgbClr val="FFC000"/>
                </a:solidFill>
                <a:latin typeface="Arial" panose="020B0604020202020204" pitchFamily="34" charset="0"/>
                <a:ea typeface="微软雅黑" panose="020B0503020204020204" pitchFamily="34" charset="-122"/>
              </a:rPr>
              <a:t>秋季学期</a:t>
            </a:r>
            <a:endParaRPr lang="zh-CN" altLang="en-US" sz="4800" i="0" dirty="0" smtClean="0">
              <a:solidFill>
                <a:srgbClr val="FFC000"/>
              </a:solidFill>
              <a:latin typeface="Arial" panose="020B0604020202020204" pitchFamily="34" charset="0"/>
              <a:ea typeface="微软雅黑" panose="020B0503020204020204" pitchFamily="34" charset="-122"/>
            </a:endParaRPr>
          </a:p>
        </p:txBody>
      </p:sp>
      <p:sp>
        <p:nvSpPr>
          <p:cNvPr id="7" name="TextBox 6"/>
          <p:cNvSpPr txBox="1"/>
          <p:nvPr/>
        </p:nvSpPr>
        <p:spPr>
          <a:xfrm>
            <a:off x="285720" y="486771"/>
            <a:ext cx="4500594" cy="1015663"/>
          </a:xfrm>
          <a:prstGeom prst="rect">
            <a:avLst/>
          </a:prstGeom>
          <a:noFill/>
        </p:spPr>
        <p:txBody>
          <a:bodyPr wrap="square" rtlCol="0">
            <a:spAutoFit/>
          </a:bodyPr>
          <a:lstStyle/>
          <a:p>
            <a:r>
              <a:rPr lang="zh-CN" altLang="en-US" sz="3200" b="1" i="0" dirty="0" smtClean="0">
                <a:solidFill>
                  <a:srgbClr val="FF0000"/>
                </a:solidFill>
              </a:rPr>
              <a:t>昵称</a:t>
            </a:r>
            <a:r>
              <a:rPr lang="en-US" altLang="zh-CN" sz="3200" b="1" i="0" dirty="0" smtClean="0">
                <a:solidFill>
                  <a:srgbClr val="FF0000"/>
                </a:solidFill>
                <a:latin typeface="Times New Roman" pitchFamily="18" charset="0"/>
                <a:cs typeface="Times New Roman" pitchFamily="18" charset="0"/>
              </a:rPr>
              <a:t>-《 C</a:t>
            </a:r>
            <a:r>
              <a:rPr lang="zh-CN" altLang="en-US" sz="3200" b="1" i="0" dirty="0" smtClean="0">
                <a:solidFill>
                  <a:srgbClr val="FF0000"/>
                </a:solidFill>
                <a:latin typeface="Times New Roman" pitchFamily="18" charset="0"/>
                <a:cs typeface="Times New Roman" pitchFamily="18" charset="0"/>
              </a:rPr>
              <a:t>语言</a:t>
            </a:r>
            <a:r>
              <a:rPr lang="en-US" altLang="zh-CN" sz="3200" b="1" i="0" dirty="0" smtClean="0">
                <a:solidFill>
                  <a:srgbClr val="FF0000"/>
                </a:solidFill>
                <a:latin typeface="Times New Roman" pitchFamily="18" charset="0"/>
                <a:cs typeface="Times New Roman" pitchFamily="18" charset="0"/>
              </a:rPr>
              <a:t>-</a:t>
            </a:r>
            <a:r>
              <a:rPr lang="zh-CN" altLang="en-US" sz="3200" b="1" i="0" dirty="0" smtClean="0">
                <a:solidFill>
                  <a:srgbClr val="FF0000"/>
                </a:solidFill>
                <a:latin typeface="Times New Roman" pitchFamily="18" charset="0"/>
                <a:cs typeface="Times New Roman" pitchFamily="18" charset="0"/>
              </a:rPr>
              <a:t>前传</a:t>
            </a:r>
            <a:r>
              <a:rPr lang="en-US" altLang="zh-CN" sz="3200" b="1" i="0" dirty="0" smtClean="0">
                <a:solidFill>
                  <a:srgbClr val="FF0000"/>
                </a:solidFill>
                <a:latin typeface="Times New Roman" pitchFamily="18" charset="0"/>
                <a:cs typeface="Times New Roman" pitchFamily="18" charset="0"/>
              </a:rPr>
              <a:t>》</a:t>
            </a:r>
          </a:p>
          <a:p>
            <a:r>
              <a:rPr lang="en-US" altLang="zh-CN" sz="2800" b="1" i="0" dirty="0" smtClean="0">
                <a:solidFill>
                  <a:srgbClr val="FF0000"/>
                </a:solidFill>
                <a:latin typeface="Times New Roman" pitchFamily="18" charset="0"/>
                <a:ea typeface="仿宋" pitchFamily="49" charset="-122"/>
                <a:cs typeface="Times New Roman" pitchFamily="18" charset="0"/>
              </a:rPr>
              <a:t>X</a:t>
            </a:r>
            <a:r>
              <a:rPr lang="zh-CN" altLang="en-US" sz="2800" b="1" i="0" dirty="0" smtClean="0">
                <a:solidFill>
                  <a:srgbClr val="FF0000"/>
                </a:solidFill>
                <a:latin typeface="Times New Roman" pitchFamily="18" charset="0"/>
                <a:ea typeface="仿宋" pitchFamily="49" charset="-122"/>
                <a:cs typeface="Times New Roman" pitchFamily="18" charset="0"/>
              </a:rPr>
              <a:t>战警前传：金刚狼</a:t>
            </a:r>
          </a:p>
        </p:txBody>
      </p:sp>
      <p:pic>
        <p:nvPicPr>
          <p:cNvPr id="270338" name="Picture 2" descr="http://p8.qhimg.com/t018047d9ab8dcabfed.jpg"/>
          <p:cNvPicPr>
            <a:picLocks noChangeAspect="1" noChangeArrowheads="1"/>
          </p:cNvPicPr>
          <p:nvPr/>
        </p:nvPicPr>
        <p:blipFill>
          <a:blip r:embed="rId3"/>
          <a:srcRect/>
          <a:stretch>
            <a:fillRect/>
          </a:stretch>
        </p:blipFill>
        <p:spPr bwMode="auto">
          <a:xfrm>
            <a:off x="6072198" y="0"/>
            <a:ext cx="3071802" cy="4286256"/>
          </a:xfrm>
          <a:prstGeom prst="rect">
            <a:avLst/>
          </a:prstGeom>
          <a:noFill/>
        </p:spPr>
      </p:pic>
      <p:pic>
        <p:nvPicPr>
          <p:cNvPr id="270337" name="Picture 1"/>
          <p:cNvPicPr>
            <a:picLocks noChangeAspect="1" noChangeArrowheads="1"/>
          </p:cNvPicPr>
          <p:nvPr/>
        </p:nvPicPr>
        <p:blipFill>
          <a:blip r:embed="rId4"/>
          <a:srcRect/>
          <a:stretch>
            <a:fillRect/>
          </a:stretch>
        </p:blipFill>
        <p:spPr bwMode="auto">
          <a:xfrm>
            <a:off x="6929454" y="4643446"/>
            <a:ext cx="1838325" cy="1943100"/>
          </a:xfrm>
          <a:prstGeom prst="rect">
            <a:avLst/>
          </a:prstGeom>
          <a:noFill/>
          <a:ln w="9525">
            <a:noFill/>
            <a:miter lim="800000"/>
            <a:headEnd/>
            <a:tailEnd/>
          </a:ln>
          <a:effectLst/>
        </p:spPr>
      </p:pic>
    </p:spTree>
    <p:extLst>
      <p:ext uri="{BB962C8B-B14F-4D97-AF65-F5344CB8AC3E}">
        <p14:creationId xmlns:p14="http://schemas.microsoft.com/office/powerpoint/2010/main" val="20841529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阿里</a:t>
            </a:r>
            <a:r>
              <a:rPr lang="en-US" altLang="zh-CN" dirty="0">
                <a:solidFill>
                  <a:srgbClr val="FF0000"/>
                </a:solidFill>
              </a:rPr>
              <a:t>2015</a:t>
            </a:r>
            <a:r>
              <a:rPr lang="zh-CN" altLang="en-US" dirty="0" smtClean="0">
                <a:solidFill>
                  <a:srgbClr val="FF0000"/>
                </a:solidFill>
              </a:rPr>
              <a:t>笔试</a:t>
            </a:r>
            <a:endParaRPr lang="zh-CN" altLang="en-US" dirty="0">
              <a:solidFill>
                <a:srgbClr val="FF0000"/>
              </a:solidFill>
            </a:endParaRPr>
          </a:p>
        </p:txBody>
      </p:sp>
      <p:sp>
        <p:nvSpPr>
          <p:cNvPr id="3" name="内容占位符 2"/>
          <p:cNvSpPr>
            <a:spLocks noGrp="1"/>
          </p:cNvSpPr>
          <p:nvPr>
            <p:ph idx="1"/>
          </p:nvPr>
        </p:nvSpPr>
        <p:spPr>
          <a:xfrm>
            <a:off x="395536" y="980728"/>
            <a:ext cx="8218488" cy="5544616"/>
          </a:xfrm>
        </p:spPr>
        <p:txBody>
          <a:bodyPr/>
          <a:lstStyle/>
          <a:p>
            <a:r>
              <a:rPr lang="zh-CN" altLang="en-US" dirty="0" smtClean="0"/>
              <a:t>一台主流配置的</a:t>
            </a:r>
            <a:r>
              <a:rPr lang="en-US" altLang="zh-CN" dirty="0" smtClean="0"/>
              <a:t>PC</a:t>
            </a:r>
            <a:r>
              <a:rPr lang="zh-CN" altLang="en-US" dirty="0" smtClean="0"/>
              <a:t>上，调用</a:t>
            </a:r>
            <a:r>
              <a:rPr lang="en-US" altLang="zh-CN" dirty="0" smtClean="0"/>
              <a:t>f(35)</a:t>
            </a:r>
            <a:r>
              <a:rPr lang="zh-CN" altLang="en-US" dirty="0" smtClean="0"/>
              <a:t>所需时间大概是</a:t>
            </a:r>
            <a:r>
              <a:rPr lang="en-US" altLang="zh-CN" dirty="0" smtClean="0"/>
              <a:t>(  )</a:t>
            </a:r>
            <a:r>
              <a:rPr lang="zh-CN" altLang="en-US" dirty="0" smtClean="0"/>
              <a:t>。</a:t>
            </a:r>
          </a:p>
          <a:p>
            <a:pPr marL="0" indent="358775">
              <a:spcAft>
                <a:spcPts val="0"/>
              </a:spcAft>
              <a:buNone/>
            </a:pPr>
            <a:r>
              <a:rPr lang="en-US" altLang="zh-CN" b="1" dirty="0" err="1"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dirty="0"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en-US" altLang="zh-CN" b="1"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endParaRPr>
          </a:p>
          <a:p>
            <a:pPr marL="0" indent="358775">
              <a:spcAft>
                <a:spcPts val="0"/>
              </a:spcAft>
              <a:buNone/>
            </a:pPr>
            <a:r>
              <a:rPr lang="en-US" altLang="zh-CN" b="1"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358775">
              <a:spcAft>
                <a:spcPts val="0"/>
              </a:spcAft>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s </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358775">
              <a:spcAft>
                <a:spcPts val="0"/>
              </a:spcAft>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d_"</a:t>
            </a:r>
            <a:r>
              <a:rPr lang="en-US" altLang="zh-CN" b="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358775">
              <a:spcAft>
                <a:spcPts val="0"/>
              </a:spcAft>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while</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&gt;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s</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358775">
              <a:spcAft>
                <a:spcPts val="0"/>
              </a:spcAft>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__max</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s</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en-US" altLang="zh-CN" b="1"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endParaRPr>
          </a:p>
          <a:p>
            <a:pPr marL="0" indent="358775">
              <a:spcAft>
                <a:spcPts val="0"/>
              </a:spcAft>
              <a:buNone/>
            </a:pPr>
            <a:r>
              <a:rPr lang="en-US" altLang="zh-CN" b="1"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dirty="0" smtClean="0"/>
              <a:t>A</a:t>
            </a:r>
            <a:r>
              <a:rPr lang="zh-CN" altLang="en-US" dirty="0"/>
              <a:t>．几毫秒    </a:t>
            </a:r>
            <a:r>
              <a:rPr lang="en-US" altLang="zh-CN" dirty="0"/>
              <a:t>B</a:t>
            </a:r>
            <a:r>
              <a:rPr lang="zh-CN" altLang="en-US" dirty="0"/>
              <a:t>．几秒     </a:t>
            </a:r>
            <a:r>
              <a:rPr lang="en-US" altLang="zh-CN" dirty="0"/>
              <a:t>C</a:t>
            </a:r>
            <a:r>
              <a:rPr lang="zh-CN" altLang="en-US" dirty="0"/>
              <a:t>．几分钟   </a:t>
            </a:r>
            <a:r>
              <a:rPr lang="en-US" altLang="zh-CN" dirty="0"/>
              <a:t>D</a:t>
            </a:r>
            <a:r>
              <a:rPr lang="zh-CN" altLang="en-US" dirty="0"/>
              <a:t>．</a:t>
            </a:r>
            <a:r>
              <a:rPr lang="zh-CN" altLang="en-US" dirty="0" smtClean="0"/>
              <a:t>几小时</a:t>
            </a:r>
            <a:endParaRPr lang="en-US" altLang="zh-CN" dirty="0" smtClean="0"/>
          </a:p>
          <a:p>
            <a:pPr marL="0" indent="0">
              <a:buNone/>
            </a:pPr>
            <a:endParaRPr lang="zh-CN" altLang="en-US" dirty="0"/>
          </a:p>
          <a:p>
            <a:endParaRPr lang="zh-CN" altLang="en-US"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a:t>
            </a:fld>
            <a:r>
              <a:rPr lang="en-US" altLang="zh-CN" sz="1400" smtClean="0">
                <a:solidFill>
                  <a:srgbClr val="0D7157"/>
                </a:solidFill>
              </a:rPr>
              <a:t>- </a:t>
            </a:r>
            <a:endParaRPr lang="en-US" altLang="zh-CN" sz="1400" dirty="0">
              <a:solidFill>
                <a:srgbClr val="0D7157"/>
              </a:solidFill>
            </a:endParaRPr>
          </a:p>
        </p:txBody>
      </p:sp>
      <p:sp>
        <p:nvSpPr>
          <p:cNvPr id="5" name="标题 1"/>
          <p:cNvSpPr txBox="1">
            <a:spLocks/>
          </p:cNvSpPr>
          <p:nvPr/>
        </p:nvSpPr>
        <p:spPr bwMode="auto">
          <a:xfrm>
            <a:off x="611560" y="5681744"/>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a:lstStyle>
          <a:p>
            <a:r>
              <a:rPr lang="zh-CN" altLang="en-US" i="0" kern="0" dirty="0" smtClean="0">
                <a:solidFill>
                  <a:srgbClr val="FF0000"/>
                </a:solidFill>
              </a:rPr>
              <a:t>一道单选题需要考查这么多知识吗？</a:t>
            </a:r>
            <a:endParaRPr lang="zh-CN" altLang="en-US" i="0" kern="0" dirty="0">
              <a:solidFill>
                <a:srgbClr val="FF0000"/>
              </a:solidFill>
            </a:endParaRPr>
          </a:p>
        </p:txBody>
      </p:sp>
      <p:sp>
        <p:nvSpPr>
          <p:cNvPr id="6" name="矩形 5"/>
          <p:cNvSpPr/>
          <p:nvPr/>
        </p:nvSpPr>
        <p:spPr>
          <a:xfrm>
            <a:off x="5220072" y="1700808"/>
            <a:ext cx="3635093" cy="3046988"/>
          </a:xfrm>
          <a:prstGeom prst="rect">
            <a:avLst/>
          </a:prstGeom>
        </p:spPr>
        <p:txBody>
          <a:bodyPr wrap="square">
            <a:spAutoFit/>
          </a:bodyPr>
          <a:lstStyle/>
          <a:p>
            <a:pPr algn="just"/>
            <a:r>
              <a:rPr lang="zh-CN" altLang="en-US" sz="2400" b="1" dirty="0">
                <a:latin typeface="华文楷体" panose="02010600040101010101" pitchFamily="2" charset="-122"/>
                <a:ea typeface="华文楷体" panose="02010600040101010101" pitchFamily="2" charset="-122"/>
              </a:rPr>
              <a:t>本题涉及到的知识点包括数据的表示和运算、时间复杂度。考查考生对带符号整数的表示、递归调用的执行过程、计算机系统性能、虚拟存储器、</a:t>
            </a:r>
            <a:r>
              <a:rPr lang="en-US" altLang="zh-CN" sz="2400" b="1" dirty="0">
                <a:latin typeface="华文楷体" panose="02010600040101010101" pitchFamily="2" charset="-122"/>
                <a:ea typeface="华文楷体" panose="02010600040101010101" pitchFamily="2" charset="-122"/>
              </a:rPr>
              <a:t>C</a:t>
            </a:r>
            <a:r>
              <a:rPr lang="zh-CN" altLang="en-US" sz="2400" b="1" dirty="0">
                <a:latin typeface="华文楷体" panose="02010600040101010101" pitchFamily="2" charset="-122"/>
                <a:ea typeface="华文楷体" panose="02010600040101010101" pitchFamily="2" charset="-122"/>
              </a:rPr>
              <a:t>语言语句等相关知识的理解和运用能力。</a:t>
            </a:r>
          </a:p>
        </p:txBody>
      </p:sp>
      <p:pic>
        <p:nvPicPr>
          <p:cNvPr id="7" name="图片 6"/>
          <p:cNvPicPr>
            <a:picLocks noChangeAspect="1"/>
          </p:cNvPicPr>
          <p:nvPr/>
        </p:nvPicPr>
        <p:blipFill>
          <a:blip r:embed="rId2"/>
          <a:stretch>
            <a:fillRect/>
          </a:stretch>
        </p:blipFill>
        <p:spPr>
          <a:xfrm>
            <a:off x="2262357" y="1971764"/>
            <a:ext cx="4314825" cy="2505075"/>
          </a:xfrm>
          <a:prstGeom prst="rect">
            <a:avLst/>
          </a:prstGeom>
        </p:spPr>
      </p:pic>
    </p:spTree>
    <p:extLst>
      <p:ext uri="{BB962C8B-B14F-4D97-AF65-F5344CB8AC3E}">
        <p14:creationId xmlns:p14="http://schemas.microsoft.com/office/powerpoint/2010/main" val="256307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奇怪的表达式</a:t>
            </a:r>
            <a:endParaRPr lang="zh-CN" altLang="en-US" dirty="0">
              <a:solidFill>
                <a:srgbClr val="FF0000"/>
              </a:solidFill>
            </a:endParaRPr>
          </a:p>
        </p:txBody>
      </p:sp>
      <p:sp>
        <p:nvSpPr>
          <p:cNvPr id="3" name="内容占位符 2"/>
          <p:cNvSpPr>
            <a:spLocks noGrp="1"/>
          </p:cNvSpPr>
          <p:nvPr>
            <p:ph idx="1"/>
          </p:nvPr>
        </p:nvSpPr>
        <p:spPr/>
        <p:txBody>
          <a:bodyPr/>
          <a:lstStyle/>
          <a:p>
            <a:pPr lvl="0">
              <a:spcAft>
                <a:spcPts val="0"/>
              </a:spcAft>
            </a:pPr>
            <a:r>
              <a:rPr lang="en-US" altLang="zh-CN" sz="2800" b="1"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800"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2147483648 </a:t>
            </a:r>
            <a:r>
              <a:rPr lang="en-US" altLang="zh-CN" sz="2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&lt; </a:t>
            </a:r>
            <a:r>
              <a:rPr lang="en-US" altLang="zh-CN" sz="2800"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2147483647</a:t>
            </a:r>
            <a:endParaRPr lang="en-US" altLang="zh-CN" sz="2800" b="1" dirty="0">
              <a:solidFill>
                <a:srgbClr val="0000A0"/>
              </a:solidFill>
              <a:latin typeface="Courier New" panose="02070309020205020404" pitchFamily="49" charset="0"/>
              <a:ea typeface="宋体" panose="02010600030101010101" pitchFamily="2" charset="-122"/>
              <a:cs typeface="Times New Roman" panose="02020603050405020304" pitchFamily="18" charset="0"/>
            </a:endParaRPr>
          </a:p>
          <a:p>
            <a:pPr lvl="1">
              <a:lnSpc>
                <a:spcPct val="105000"/>
              </a:lnSpc>
              <a:buFontTx/>
              <a:buNone/>
              <a:defRPr/>
            </a:pPr>
            <a:r>
              <a:rPr lang="en-US" altLang="zh-CN" sz="1800" dirty="0" smtClean="0">
                <a:solidFill>
                  <a:srgbClr val="008000"/>
                </a:solidFill>
              </a:rPr>
              <a:t>  ISO C90</a:t>
            </a:r>
            <a:r>
              <a:rPr lang="zh-CN" altLang="en-US" sz="1800" dirty="0" smtClean="0"/>
              <a:t>  </a:t>
            </a:r>
            <a:r>
              <a:rPr lang="en-US" altLang="zh-CN" sz="1800" dirty="0" smtClean="0">
                <a:solidFill>
                  <a:srgbClr val="0066FF"/>
                </a:solidFill>
              </a:rPr>
              <a:t>false</a:t>
            </a:r>
            <a:r>
              <a:rPr lang="zh-CN" altLang="en-US" sz="1800" dirty="0" smtClean="0">
                <a:solidFill>
                  <a:srgbClr val="0066FF"/>
                </a:solidFill>
              </a:rPr>
              <a:t>！ </a:t>
            </a:r>
            <a:r>
              <a:rPr lang="en-US" altLang="zh-CN" sz="1800" dirty="0" smtClean="0">
                <a:solidFill>
                  <a:srgbClr val="008000"/>
                </a:solidFill>
              </a:rPr>
              <a:t>  </a:t>
            </a:r>
            <a:r>
              <a:rPr lang="en-US" altLang="zh-CN" sz="1800" dirty="0">
                <a:solidFill>
                  <a:srgbClr val="008000"/>
                </a:solidFill>
              </a:rPr>
              <a:t>ISO </a:t>
            </a:r>
            <a:r>
              <a:rPr lang="en-US" altLang="zh-CN" sz="1800" dirty="0" smtClean="0">
                <a:solidFill>
                  <a:srgbClr val="008000"/>
                </a:solidFill>
              </a:rPr>
              <a:t>C99  true</a:t>
            </a:r>
            <a:r>
              <a:rPr lang="zh-CN" altLang="en-US" sz="1800" dirty="0">
                <a:solidFill>
                  <a:srgbClr val="008000"/>
                </a:solidFill>
              </a:rPr>
              <a:t>，</a:t>
            </a:r>
            <a:r>
              <a:rPr lang="en-US" altLang="zh-CN" sz="1800" dirty="0">
                <a:solidFill>
                  <a:srgbClr val="FF0000"/>
                </a:solidFill>
              </a:rPr>
              <a:t>Why</a:t>
            </a:r>
            <a:r>
              <a:rPr lang="en-US" altLang="zh-CN" sz="1800" dirty="0" smtClean="0">
                <a:solidFill>
                  <a:srgbClr val="FF0000"/>
                </a:solidFill>
              </a:rPr>
              <a:t>?</a:t>
            </a:r>
          </a:p>
          <a:p>
            <a:pPr lvl="1">
              <a:lnSpc>
                <a:spcPct val="105000"/>
              </a:lnSpc>
              <a:buFontTx/>
              <a:buNone/>
              <a:defRPr/>
            </a:pPr>
            <a:endParaRPr lang="en-US" altLang="zh-CN" sz="1800" dirty="0" smtClean="0">
              <a:solidFill>
                <a:srgbClr val="FF0000"/>
              </a:solidFill>
            </a:endParaRPr>
          </a:p>
          <a:p>
            <a:pPr lvl="1">
              <a:lnSpc>
                <a:spcPct val="105000"/>
              </a:lnSpc>
              <a:buFontTx/>
              <a:buNone/>
              <a:defRPr/>
            </a:pPr>
            <a:endParaRPr lang="en-US" altLang="zh-CN" sz="1800" dirty="0">
              <a:solidFill>
                <a:srgbClr val="FF0000"/>
              </a:solidFill>
            </a:endParaRPr>
          </a:p>
          <a:p>
            <a:pPr>
              <a:spcAft>
                <a:spcPts val="0"/>
              </a:spcAft>
            </a:pPr>
            <a:r>
              <a:rPr lang="en-US" altLang="zh-CN" sz="2800" b="1" dirty="0" err="1"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800" b="1" dirty="0"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800"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i</a:t>
            </a:r>
            <a:r>
              <a:rPr lang="en-US" altLang="zh-CN" sz="2800"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800"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2147483648</a:t>
            </a:r>
            <a:r>
              <a:rPr lang="en-US" altLang="zh-CN" sz="2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a:spcAft>
                <a:spcPts val="0"/>
              </a:spcAft>
            </a:pPr>
            <a:r>
              <a:rPr lang="en-US" altLang="zh-CN" sz="2800"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i</a:t>
            </a:r>
            <a:r>
              <a:rPr lang="en-US" altLang="zh-CN" sz="2800"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&lt; </a:t>
            </a:r>
            <a:r>
              <a:rPr lang="en-US" altLang="zh-CN" sz="2800"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2147483647       </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05000"/>
              </a:lnSpc>
              <a:buFontTx/>
              <a:buNone/>
              <a:defRPr/>
            </a:pPr>
            <a:r>
              <a:rPr lang="en-US" altLang="zh-CN" sz="2800" dirty="0" smtClean="0"/>
              <a:t>    </a:t>
            </a:r>
            <a:r>
              <a:rPr lang="en-US" altLang="zh-CN" sz="1800" dirty="0">
                <a:solidFill>
                  <a:srgbClr val="008000"/>
                </a:solidFill>
              </a:rPr>
              <a:t>true</a:t>
            </a:r>
            <a:r>
              <a:rPr lang="zh-CN" altLang="en-US" sz="1800" dirty="0">
                <a:solidFill>
                  <a:srgbClr val="008000"/>
                </a:solidFill>
              </a:rPr>
              <a:t>！</a:t>
            </a:r>
            <a:r>
              <a:rPr lang="en-US" altLang="zh-CN" sz="1800" dirty="0">
                <a:solidFill>
                  <a:srgbClr val="008000"/>
                </a:solidFill>
              </a:rPr>
              <a:t>Why</a:t>
            </a:r>
            <a:r>
              <a:rPr lang="en-US" altLang="zh-CN" sz="1800" dirty="0" smtClean="0">
                <a:solidFill>
                  <a:srgbClr val="008000"/>
                </a:solidFill>
              </a:rPr>
              <a:t>?</a:t>
            </a:r>
          </a:p>
          <a:p>
            <a:pPr>
              <a:lnSpc>
                <a:spcPct val="105000"/>
              </a:lnSpc>
              <a:buFontTx/>
              <a:buNone/>
              <a:defRPr/>
            </a:pPr>
            <a:endParaRPr lang="en-US" altLang="zh-CN" sz="1800" dirty="0">
              <a:solidFill>
                <a:srgbClr val="008000"/>
              </a:solidFill>
            </a:endParaRPr>
          </a:p>
          <a:p>
            <a:pPr>
              <a:lnSpc>
                <a:spcPct val="105000"/>
              </a:lnSpc>
              <a:buFontTx/>
              <a:buNone/>
              <a:defRPr/>
            </a:pPr>
            <a:endParaRPr lang="zh-CN" altLang="en-US" sz="1800" dirty="0">
              <a:solidFill>
                <a:srgbClr val="008000"/>
              </a:solidFill>
            </a:endParaRPr>
          </a:p>
          <a:p>
            <a:r>
              <a:rPr lang="en-US" altLang="zh-CN" sz="2800" b="1" dirty="0" smtClean="0">
                <a:solidFill>
                  <a:srgbClr val="FF0000"/>
                </a:solidFill>
                <a:latin typeface="Courier New" panose="02070309020205020404" pitchFamily="49" charset="0"/>
                <a:ea typeface="宋体" panose="02010600030101010101" pitchFamily="2" charset="-122"/>
              </a:rPr>
              <a:t>-</a:t>
            </a:r>
            <a:r>
              <a:rPr lang="en-US" altLang="zh-CN" sz="2800" b="1" dirty="0">
                <a:solidFill>
                  <a:srgbClr val="F000F0"/>
                </a:solidFill>
                <a:latin typeface="Courier New" panose="02070309020205020404" pitchFamily="49" charset="0"/>
                <a:ea typeface="宋体" panose="02010600030101010101" pitchFamily="2" charset="-122"/>
              </a:rPr>
              <a:t>2147483647</a:t>
            </a:r>
            <a:r>
              <a:rPr lang="en-US" altLang="zh-CN" sz="2800" b="1" dirty="0">
                <a:solidFill>
                  <a:srgbClr val="FF0000"/>
                </a:solidFill>
                <a:latin typeface="Courier New" panose="02070309020205020404" pitchFamily="49" charset="0"/>
                <a:ea typeface="宋体" panose="02010600030101010101" pitchFamily="2" charset="-122"/>
              </a:rPr>
              <a:t>-</a:t>
            </a:r>
            <a:r>
              <a:rPr lang="en-US" altLang="zh-CN" sz="2800" b="1" dirty="0">
                <a:solidFill>
                  <a:srgbClr val="F000F0"/>
                </a:solidFill>
                <a:latin typeface="Courier New" panose="02070309020205020404" pitchFamily="49" charset="0"/>
                <a:ea typeface="宋体" panose="02010600030101010101" pitchFamily="2" charset="-122"/>
              </a:rPr>
              <a:t>1  </a:t>
            </a:r>
            <a:r>
              <a:rPr lang="en-US" altLang="zh-CN" sz="2800" b="1" dirty="0">
                <a:solidFill>
                  <a:srgbClr val="FF0000"/>
                </a:solidFill>
                <a:latin typeface="Courier New" panose="02070309020205020404" pitchFamily="49" charset="0"/>
                <a:ea typeface="宋体" panose="02010600030101010101" pitchFamily="2" charset="-122"/>
              </a:rPr>
              <a:t>&lt;  </a:t>
            </a:r>
            <a:r>
              <a:rPr lang="en-US" altLang="zh-CN" sz="2800" b="1" dirty="0">
                <a:solidFill>
                  <a:srgbClr val="F000F0"/>
                </a:solidFill>
                <a:latin typeface="Courier New" panose="02070309020205020404" pitchFamily="49" charset="0"/>
                <a:ea typeface="宋体" panose="02010600030101010101" pitchFamily="2" charset="-122"/>
              </a:rPr>
              <a:t>2147483647 </a:t>
            </a:r>
            <a:endParaRPr lang="zh-CN" altLang="en-US" sz="2800" b="1"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a:t>
            </a:fld>
            <a:r>
              <a:rPr lang="en-US" altLang="zh-CN" sz="1400" smtClean="0">
                <a:solidFill>
                  <a:srgbClr val="0D7157"/>
                </a:solidFill>
              </a:rPr>
              <a:t>- </a:t>
            </a:r>
            <a:endParaRPr lang="en-US" altLang="zh-CN" sz="1400" dirty="0">
              <a:solidFill>
                <a:srgbClr val="0D7157"/>
              </a:solidFill>
            </a:endParaRPr>
          </a:p>
        </p:txBody>
      </p:sp>
      <p:sp>
        <p:nvSpPr>
          <p:cNvPr id="5" name="Text Box 4"/>
          <p:cNvSpPr txBox="1">
            <a:spLocks noChangeArrowheads="1"/>
          </p:cNvSpPr>
          <p:nvPr/>
        </p:nvSpPr>
        <p:spPr bwMode="auto">
          <a:xfrm>
            <a:off x="5508104" y="2204864"/>
            <a:ext cx="3321372" cy="239450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l">
              <a:buFontTx/>
              <a:buNone/>
            </a:pPr>
            <a:r>
              <a:rPr lang="zh-CN" altLang="en-US" sz="2000" b="1" dirty="0">
                <a:latin typeface="Arial" panose="020B0604020202020204" pitchFamily="34" charset="0"/>
              </a:rPr>
              <a:t>理解该问题需要知道：</a:t>
            </a:r>
          </a:p>
          <a:p>
            <a:pPr marL="342900" indent="-342900" algn="l">
              <a:buFont typeface="Wingdings" panose="05000000000000000000" pitchFamily="2" charset="2"/>
              <a:buChar char="u"/>
            </a:pPr>
            <a:r>
              <a:rPr lang="zh-CN" altLang="en-US" sz="1800" b="1" dirty="0">
                <a:solidFill>
                  <a:srgbClr val="FF0000"/>
                </a:solidFill>
                <a:latin typeface="Arial" panose="020B0604020202020204" pitchFamily="34" charset="0"/>
              </a:rPr>
              <a:t>编译器如何处理字面量</a:t>
            </a:r>
          </a:p>
          <a:p>
            <a:pPr marL="342900" indent="-342900" algn="l">
              <a:buFont typeface="Wingdings" panose="05000000000000000000" pitchFamily="2" charset="2"/>
              <a:buChar char="u"/>
            </a:pPr>
            <a:r>
              <a:rPr lang="zh-CN" altLang="en-US" sz="1800" b="1" dirty="0">
                <a:solidFill>
                  <a:srgbClr val="3366FF"/>
                </a:solidFill>
                <a:latin typeface="Arial" panose="020B0604020202020204" pitchFamily="34" charset="0"/>
              </a:rPr>
              <a:t>高级语言中运算规则</a:t>
            </a:r>
          </a:p>
          <a:p>
            <a:pPr marL="342900" indent="-342900" algn="l">
              <a:buFont typeface="Wingdings" panose="05000000000000000000" pitchFamily="2" charset="2"/>
              <a:buChar char="u"/>
            </a:pPr>
            <a:r>
              <a:rPr lang="zh-CN" altLang="en-US" sz="1800" b="1" dirty="0">
                <a:solidFill>
                  <a:srgbClr val="3366FF"/>
                </a:solidFill>
                <a:latin typeface="Arial" panose="020B0604020202020204" pitchFamily="34" charset="0"/>
              </a:rPr>
              <a:t>高级语言与指令之间的对应</a:t>
            </a:r>
          </a:p>
          <a:p>
            <a:pPr marL="342900" indent="-342900" algn="l">
              <a:buFont typeface="Wingdings" panose="05000000000000000000" pitchFamily="2" charset="2"/>
              <a:buChar char="u"/>
            </a:pPr>
            <a:r>
              <a:rPr lang="zh-CN" altLang="en-US" sz="1800" b="1" dirty="0">
                <a:solidFill>
                  <a:srgbClr val="3366FF"/>
                </a:solidFill>
                <a:latin typeface="Arial" panose="020B0604020202020204" pitchFamily="34" charset="0"/>
              </a:rPr>
              <a:t>机器指令的执行过程</a:t>
            </a:r>
          </a:p>
          <a:p>
            <a:pPr marL="342900" indent="-342900" algn="l">
              <a:buFont typeface="Wingdings" panose="05000000000000000000" pitchFamily="2" charset="2"/>
              <a:buChar char="u"/>
            </a:pPr>
            <a:r>
              <a:rPr lang="zh-CN" altLang="en-US" sz="1800" b="1" dirty="0">
                <a:solidFill>
                  <a:srgbClr val="3366FF"/>
                </a:solidFill>
                <a:latin typeface="Arial" panose="020B0604020202020204" pitchFamily="34" charset="0"/>
              </a:rPr>
              <a:t>机器级数据的表示和运算</a:t>
            </a:r>
          </a:p>
          <a:p>
            <a:pPr marL="342900" indent="-342900" algn="l">
              <a:buFont typeface="Wingdings" panose="05000000000000000000" pitchFamily="2" charset="2"/>
              <a:buChar char="u"/>
            </a:pPr>
            <a:r>
              <a:rPr lang="en-US" altLang="zh-CN" sz="1800" b="1" dirty="0">
                <a:solidFill>
                  <a:srgbClr val="3366FF"/>
                </a:solidFill>
              </a:rPr>
              <a:t>……</a:t>
            </a:r>
            <a:endParaRPr lang="en-US" altLang="zh-CN" sz="1800" b="1" dirty="0">
              <a:solidFill>
                <a:srgbClr val="3366FF"/>
              </a:solidFill>
              <a:latin typeface="Arial" panose="020B0604020202020204" pitchFamily="34" charset="0"/>
            </a:endParaRPr>
          </a:p>
        </p:txBody>
      </p:sp>
    </p:spTree>
    <p:extLst>
      <p:ext uri="{BB962C8B-B14F-4D97-AF65-F5344CB8AC3E}">
        <p14:creationId xmlns:p14="http://schemas.microsoft.com/office/powerpoint/2010/main" val="384280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奇怪的表达式</a:t>
            </a:r>
          </a:p>
        </p:txBody>
      </p:sp>
      <p:sp>
        <p:nvSpPr>
          <p:cNvPr id="3" name="内容占位符 2"/>
          <p:cNvSpPr>
            <a:spLocks noGrp="1"/>
          </p:cNvSpPr>
          <p:nvPr>
            <p:ph idx="1"/>
          </p:nvPr>
        </p:nvSpPr>
        <p:spPr/>
        <p:txBody>
          <a:bodyPr/>
          <a:lstStyle/>
          <a:p>
            <a:pPr>
              <a:spcAft>
                <a:spcPts val="0"/>
              </a:spcAft>
            </a:pPr>
            <a:r>
              <a:rPr lang="en-US" altLang="zh-CN" b="1"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b="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y</a:t>
            </a:r>
            <a:r>
              <a:rPr lang="en-US" altLang="zh-CN" b="1"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b="1"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smtClean="0">
                <a:solidFill>
                  <a:srgbClr val="F000F0"/>
                </a:solidFill>
                <a:latin typeface="Courier New" panose="02070309020205020404" pitchFamily="49" charset="0"/>
                <a:ea typeface="宋体" panose="02010600030101010101" pitchFamily="2" charset="-122"/>
                <a:cs typeface="Times New Roman" panose="02020603050405020304" pitchFamily="18" charset="0"/>
              </a:rPr>
              <a:t>65535</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spcAft>
                <a:spcPts val="0"/>
              </a:spcAft>
            </a:pPr>
            <a:r>
              <a:rPr lang="en-US" altLang="zh-CN" b="1" dirty="0"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y</a:t>
            </a:r>
            <a:r>
              <a:rPr lang="en-US" altLang="zh-CN" b="1"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b="1"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b="1"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p>
          <a:p>
            <a:pPr>
              <a:spcAft>
                <a:spcPts val="0"/>
              </a:spcAft>
            </a:pPr>
            <a:r>
              <a:rPr lang="en-US" altLang="zh-CN" b="1" dirty="0" smtClean="0">
                <a:solidFill>
                  <a:srgbClr val="A0A0A0"/>
                </a:solidFill>
                <a:latin typeface="Courier New" panose="02070309020205020404" pitchFamily="49" charset="0"/>
                <a:ea typeface="宋体" panose="02010600030101010101" pitchFamily="2" charset="-122"/>
                <a:cs typeface="Times New Roman" panose="02020603050405020304" pitchFamily="18" charset="0"/>
              </a:rPr>
              <a:t>/* y</a:t>
            </a:r>
            <a:r>
              <a:rPr lang="en-US" altLang="zh-CN" b="1" dirty="0">
                <a:solidFill>
                  <a:srgbClr val="A0A0A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smtClean="0">
                <a:solidFill>
                  <a:srgbClr val="A0A0A0"/>
                </a:solidFill>
                <a:latin typeface="Courier New" panose="02070309020205020404" pitchFamily="49" charset="0"/>
                <a:ea typeface="宋体" panose="02010600030101010101" pitchFamily="2" charset="-122"/>
                <a:cs typeface="Times New Roman" panose="02020603050405020304" pitchFamily="18" charset="0"/>
              </a:rPr>
              <a:t>131071  */  </a:t>
            </a:r>
            <a:r>
              <a:rPr lang="en-US" altLang="zh-CN" b="1"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p>
          <a:p>
            <a:pPr>
              <a:spcAft>
                <a:spcPts val="0"/>
              </a:spcAft>
            </a:pPr>
            <a:endPar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endParaRPr>
          </a:p>
          <a:p>
            <a:pPr>
              <a:spcAft>
                <a:spcPts val="0"/>
              </a:spcAft>
            </a:pPr>
            <a:r>
              <a:rPr lang="en-US" altLang="zh-CN" b="1"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b="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y</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en-US" altLang="zh-CN" b="1" dirty="0" smtClean="0">
              <a:solidFill>
                <a:srgbClr val="FF0000"/>
              </a:solidFill>
              <a:latin typeface="Courier New" panose="02070309020205020404" pitchFamily="49" charset="0"/>
              <a:ea typeface="宋体" panose="02010600030101010101" pitchFamily="2" charset="-122"/>
            </a:endParaRPr>
          </a:p>
          <a:p>
            <a:pPr>
              <a:spcAft>
                <a:spcPts val="0"/>
              </a:spcAft>
            </a:pPr>
            <a:r>
              <a:rPr lang="en-US" altLang="zh-CN" b="1" dirty="0" smtClean="0">
                <a:solidFill>
                  <a:srgbClr val="FF0000"/>
                </a:solidFill>
                <a:latin typeface="Courier New" panose="02070309020205020404" pitchFamily="49" charset="0"/>
                <a:ea typeface="宋体" panose="02010600030101010101" pitchFamily="2" charset="-122"/>
              </a:rPr>
              <a:t>(</a:t>
            </a:r>
            <a:r>
              <a:rPr lang="en-US" altLang="zh-CN" b="1" dirty="0">
                <a:solidFill>
                  <a:srgbClr val="000000"/>
                </a:solidFill>
                <a:latin typeface="Courier New" panose="02070309020205020404" pitchFamily="49" charset="0"/>
                <a:ea typeface="宋体" panose="02010600030101010101" pitchFamily="2" charset="-122"/>
              </a:rPr>
              <a:t>x</a:t>
            </a:r>
            <a:r>
              <a:rPr lang="en-US" altLang="zh-CN" b="1" dirty="0">
                <a:solidFill>
                  <a:srgbClr val="FF0000"/>
                </a:solidFill>
                <a:latin typeface="Courier New" panose="02070309020205020404" pitchFamily="49" charset="0"/>
                <a:ea typeface="宋体" panose="02010600030101010101" pitchFamily="2" charset="-122"/>
              </a:rPr>
              <a:t>&gt;</a:t>
            </a:r>
            <a:r>
              <a:rPr lang="en-US" altLang="zh-CN" b="1" dirty="0">
                <a:solidFill>
                  <a:srgbClr val="000000"/>
                </a:solidFill>
                <a:latin typeface="Courier New" panose="02070309020205020404" pitchFamily="49" charset="0"/>
                <a:ea typeface="宋体" panose="02010600030101010101" pitchFamily="2" charset="-122"/>
              </a:rPr>
              <a:t>y</a:t>
            </a:r>
            <a:r>
              <a:rPr lang="en-US" altLang="zh-CN" b="1" dirty="0" smtClean="0">
                <a:solidFill>
                  <a:srgbClr val="FF0000"/>
                </a:solidFill>
                <a:latin typeface="Courier New" panose="02070309020205020404" pitchFamily="49" charset="0"/>
                <a:ea typeface="宋体" panose="02010600030101010101" pitchFamily="2" charset="-122"/>
              </a:rPr>
              <a:t>) == (-</a:t>
            </a:r>
            <a:r>
              <a:rPr lang="en-US" altLang="zh-CN" b="1" dirty="0">
                <a:solidFill>
                  <a:srgbClr val="000000"/>
                </a:solidFill>
                <a:latin typeface="Courier New" panose="02070309020205020404" pitchFamily="49" charset="0"/>
                <a:ea typeface="宋体" panose="02010600030101010101" pitchFamily="2" charset="-122"/>
              </a:rPr>
              <a:t>x</a:t>
            </a:r>
            <a:r>
              <a:rPr lang="en-US" altLang="zh-CN" b="1" dirty="0">
                <a:solidFill>
                  <a:srgbClr val="FF0000"/>
                </a:solidFill>
                <a:latin typeface="Courier New" panose="02070309020205020404" pitchFamily="49" charset="0"/>
                <a:ea typeface="宋体" panose="02010600030101010101" pitchFamily="2" charset="-122"/>
              </a:rPr>
              <a:t>&lt;-</a:t>
            </a:r>
            <a:r>
              <a:rPr lang="en-US" altLang="zh-CN" b="1" dirty="0">
                <a:solidFill>
                  <a:srgbClr val="000000"/>
                </a:solidFill>
                <a:latin typeface="Courier New" panose="02070309020205020404" pitchFamily="49" charset="0"/>
                <a:ea typeface="宋体" panose="02010600030101010101" pitchFamily="2" charset="-122"/>
              </a:rPr>
              <a:t>y</a:t>
            </a:r>
            <a:r>
              <a:rPr lang="en-US" altLang="zh-CN" b="1" dirty="0" smtClean="0">
                <a:solidFill>
                  <a:srgbClr val="FF0000"/>
                </a:solidFill>
                <a:latin typeface="Courier New" panose="02070309020205020404" pitchFamily="49" charset="0"/>
                <a:ea typeface="宋体" panose="02010600030101010101" pitchFamily="2" charset="-122"/>
              </a:rPr>
              <a:t>)   ??</a:t>
            </a:r>
          </a:p>
          <a:p>
            <a:pPr>
              <a:buNone/>
              <a:defRPr/>
            </a:pPr>
            <a:r>
              <a:rPr lang="zh-CN" altLang="en-US" sz="1800" b="1" dirty="0" smtClean="0">
                <a:solidFill>
                  <a:srgbClr val="A0A0A0"/>
                </a:solidFill>
                <a:latin typeface="Courier New" panose="02070309020205020404" pitchFamily="49" charset="0"/>
                <a:ea typeface="宋体" panose="02010600030101010101" pitchFamily="2" charset="-122"/>
                <a:cs typeface="Times New Roman" panose="02020603050405020304" pitchFamily="18" charset="0"/>
              </a:rPr>
              <a:t>   当</a:t>
            </a:r>
            <a:r>
              <a:rPr lang="en-US" altLang="zh-CN" sz="1800" b="1" dirty="0">
                <a:solidFill>
                  <a:srgbClr val="A0A0A0"/>
                </a:solidFill>
                <a:latin typeface="Courier New" panose="02070309020205020404" pitchFamily="49" charset="0"/>
                <a:ea typeface="宋体" panose="02010600030101010101" pitchFamily="2" charset="-122"/>
                <a:cs typeface="Times New Roman" panose="02020603050405020304" pitchFamily="18" charset="0"/>
              </a:rPr>
              <a:t>x=-2147483648</a:t>
            </a:r>
            <a:r>
              <a:rPr lang="zh-CN" altLang="en-US" sz="1800" b="1" dirty="0">
                <a:solidFill>
                  <a:srgbClr val="A0A0A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smtClean="0">
                <a:solidFill>
                  <a:srgbClr val="A0A0A0"/>
                </a:solidFill>
                <a:latin typeface="Courier New" panose="02070309020205020404" pitchFamily="49" charset="0"/>
                <a:ea typeface="宋体" panose="02010600030101010101" pitchFamily="2" charset="-122"/>
                <a:cs typeface="Times New Roman" panose="02020603050405020304" pitchFamily="18" charset="0"/>
              </a:rPr>
              <a:t>y!=-2147483648</a:t>
            </a:r>
            <a:r>
              <a:rPr lang="zh-CN" altLang="en-US" sz="1800" b="1" dirty="0" smtClean="0">
                <a:solidFill>
                  <a:srgbClr val="A0A0A0"/>
                </a:solidFill>
                <a:latin typeface="Courier New" panose="02070309020205020404" pitchFamily="49" charset="0"/>
                <a:ea typeface="宋体" panose="02010600030101010101" pitchFamily="2" charset="-122"/>
                <a:cs typeface="Times New Roman" panose="02020603050405020304" pitchFamily="18" charset="0"/>
              </a:rPr>
              <a:t>时</a:t>
            </a:r>
            <a:r>
              <a:rPr lang="zh-CN" altLang="en-US" sz="1800" b="1" dirty="0">
                <a:solidFill>
                  <a:srgbClr val="A0A0A0"/>
                </a:solidFill>
                <a:latin typeface="Courier New" panose="02070309020205020404" pitchFamily="49" charset="0"/>
                <a:ea typeface="宋体" panose="02010600030101010101" pitchFamily="2" charset="-122"/>
                <a:cs typeface="Times New Roman" panose="02020603050405020304" pitchFamily="18" charset="0"/>
              </a:rPr>
              <a:t>不成立 </a:t>
            </a:r>
            <a:r>
              <a:rPr lang="en-US" altLang="zh-CN" b="1" dirty="0" smtClean="0">
                <a:solidFill>
                  <a:srgbClr val="A0A0A0"/>
                </a:solidFill>
                <a:latin typeface="Courier New" panose="02070309020205020404" pitchFamily="49" charset="0"/>
                <a:ea typeface="宋体" panose="02010600030101010101" pitchFamily="2" charset="-122"/>
                <a:cs typeface="Times New Roman" panose="02020603050405020304" pitchFamily="18" charset="0"/>
              </a:rPr>
              <a:t>Why</a:t>
            </a:r>
            <a:r>
              <a:rPr lang="zh-CN" altLang="en-US" b="1" dirty="0" smtClean="0">
                <a:solidFill>
                  <a:srgbClr val="A0A0A0"/>
                </a:solidFill>
                <a:latin typeface="Courier New" panose="02070309020205020404" pitchFamily="49" charset="0"/>
                <a:ea typeface="宋体" panose="02010600030101010101" pitchFamily="2" charset="-122"/>
                <a:cs typeface="Times New Roman" panose="02020603050405020304" pitchFamily="18" charset="0"/>
              </a:rPr>
              <a:t>？</a:t>
            </a:r>
            <a:endParaRPr lang="en-US" altLang="zh-CN" b="1" dirty="0" smtClean="0">
              <a:solidFill>
                <a:srgbClr val="A0A0A0"/>
              </a:solidFill>
              <a:latin typeface="Courier New" panose="02070309020205020404" pitchFamily="49" charset="0"/>
              <a:ea typeface="宋体" panose="02010600030101010101" pitchFamily="2" charset="-122"/>
              <a:cs typeface="Times New Roman" panose="02020603050405020304" pitchFamily="18" charset="0"/>
            </a:endParaRPr>
          </a:p>
          <a:p>
            <a:pPr>
              <a:buNone/>
              <a:defRPr/>
            </a:pPr>
            <a:endParaRPr lang="en-US" altLang="zh-CN" sz="2000" b="1" dirty="0" smtClean="0">
              <a:solidFill>
                <a:srgbClr val="A0A0A0"/>
              </a:solidFill>
              <a:latin typeface="Courier New" panose="02070309020205020404" pitchFamily="49" charset="0"/>
              <a:ea typeface="宋体" panose="02010600030101010101" pitchFamily="2" charset="-122"/>
              <a:cs typeface="Times New Roman" panose="02020603050405020304" pitchFamily="18" charset="0"/>
            </a:endParaRPr>
          </a:p>
          <a:p>
            <a:pPr algn="ctr">
              <a:buNone/>
              <a:defRPr/>
            </a:pPr>
            <a:r>
              <a:rPr lang="zh-CN" altLang="en-US" b="1" dirty="0" smtClean="0">
                <a:solidFill>
                  <a:srgbClr val="FF0000"/>
                </a:solidFill>
                <a:latin typeface="+mj-lt"/>
                <a:ea typeface="+mj-ea"/>
                <a:cs typeface="+mj-cs"/>
              </a:rPr>
              <a:t>现实</a:t>
            </a:r>
            <a:r>
              <a:rPr lang="zh-CN" altLang="en-US" b="1" dirty="0">
                <a:solidFill>
                  <a:srgbClr val="FF0000"/>
                </a:solidFill>
                <a:latin typeface="+mj-lt"/>
                <a:ea typeface="+mj-ea"/>
                <a:cs typeface="+mj-cs"/>
              </a:rPr>
              <a:t>世界中成立</a:t>
            </a:r>
            <a:r>
              <a:rPr lang="zh-CN" altLang="en-US" b="1" dirty="0" smtClean="0">
                <a:solidFill>
                  <a:srgbClr val="FF0000"/>
                </a:solidFill>
                <a:latin typeface="+mj-lt"/>
                <a:ea typeface="+mj-ea"/>
                <a:cs typeface="+mj-cs"/>
              </a:rPr>
              <a:t>，计算机</a:t>
            </a:r>
            <a:r>
              <a:rPr lang="zh-CN" altLang="en-US" b="1" dirty="0">
                <a:solidFill>
                  <a:srgbClr val="FF0000"/>
                </a:solidFill>
                <a:latin typeface="+mj-lt"/>
                <a:ea typeface="+mj-ea"/>
                <a:cs typeface="+mj-cs"/>
              </a:rPr>
              <a:t>世界中并不一定成立。</a:t>
            </a:r>
          </a:p>
          <a:p>
            <a:pPr>
              <a:buNone/>
              <a:defRPr/>
            </a:pPr>
            <a:endParaRPr lang="en-US" altLang="zh-CN" b="1" dirty="0" smtClean="0">
              <a:solidFill>
                <a:srgbClr val="A0A0A0"/>
              </a:solidFill>
              <a:latin typeface="Courier New" panose="02070309020205020404" pitchFamily="49" charset="0"/>
              <a:ea typeface="宋体" panose="02010600030101010101" pitchFamily="2" charset="-122"/>
              <a:cs typeface="Times New Roman" panose="02020603050405020304" pitchFamily="18" charset="0"/>
            </a:endParaRPr>
          </a:p>
          <a:p>
            <a:pPr>
              <a:buNone/>
              <a:defRPr/>
            </a:pPr>
            <a:endParaRPr lang="zh-CN" altLang="en-US" b="1" dirty="0">
              <a:solidFill>
                <a:srgbClr val="A0A0A0"/>
              </a:solidFill>
              <a:latin typeface="Courier New" panose="02070309020205020404" pitchFamily="49" charset="0"/>
              <a:ea typeface="宋体" panose="02010600030101010101" pitchFamily="2" charset="-122"/>
              <a:cs typeface="Times New Roman" panose="02020603050405020304" pitchFamily="18" charset="0"/>
            </a:endParaRPr>
          </a:p>
          <a:p>
            <a:pPr>
              <a:spcAft>
                <a:spcPts val="0"/>
              </a:spcAft>
            </a:pPr>
            <a:endPar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endParaRPr>
          </a:p>
          <a:p>
            <a:pPr>
              <a:spcAft>
                <a:spcPts val="0"/>
              </a:spcAft>
            </a:pPr>
            <a:endParaRPr lang="en-US" altLang="zh-CN" b="1"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endParaRPr>
          </a:p>
          <a:p>
            <a:pPr>
              <a:spcAft>
                <a:spcPts val="0"/>
              </a:spcAft>
            </a:pPr>
            <a:endParaRPr lang="en-US" altLang="zh-CN" b="1" dirty="0" smtClean="0">
              <a:solidFill>
                <a:srgbClr val="0000A0"/>
              </a:solidFill>
              <a:latin typeface="Courier New" panose="02070309020205020404" pitchFamily="49" charset="0"/>
              <a:ea typeface="宋体" panose="02010600030101010101" pitchFamily="2" charset="-122"/>
              <a:cs typeface="Times New Roman" panose="02020603050405020304" pitchFamily="18" charset="0"/>
            </a:endParaRPr>
          </a:p>
          <a:p>
            <a:pPr>
              <a:spcAft>
                <a:spcPts val="0"/>
              </a:spcAft>
            </a:pPr>
            <a:endPar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endParaRPr>
          </a:p>
          <a:p>
            <a:pPr>
              <a:spcAft>
                <a:spcPts val="0"/>
              </a:spcAft>
            </a:pPr>
            <a:endPar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endParaRPr>
          </a:p>
          <a:p>
            <a:pPr>
              <a:spcAft>
                <a:spcPts val="0"/>
              </a:spcAft>
            </a:pPr>
            <a:endParaRPr lang="zh-CN" altLang="zh-CN" sz="3600" b="1" kern="10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a:t>
            </a:fld>
            <a:r>
              <a:rPr lang="en-US" altLang="zh-CN" sz="1400" smtClean="0">
                <a:solidFill>
                  <a:srgbClr val="0D7157"/>
                </a:solidFill>
              </a:rPr>
              <a:t>- </a:t>
            </a:r>
            <a:endParaRPr lang="en-US" altLang="zh-CN" sz="1400" dirty="0">
              <a:solidFill>
                <a:srgbClr val="0D7157"/>
              </a:solidFill>
            </a:endParaRPr>
          </a:p>
        </p:txBody>
      </p:sp>
      <p:sp>
        <p:nvSpPr>
          <p:cNvPr id="5" name="Text Box 4"/>
          <p:cNvSpPr txBox="1">
            <a:spLocks noChangeArrowheads="1"/>
          </p:cNvSpPr>
          <p:nvPr/>
        </p:nvSpPr>
        <p:spPr bwMode="auto">
          <a:xfrm>
            <a:off x="5352777" y="1196752"/>
            <a:ext cx="3330575" cy="17811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l">
              <a:buFontTx/>
              <a:buNone/>
            </a:pPr>
            <a:r>
              <a:rPr lang="zh-CN" altLang="en-US" b="1" dirty="0">
                <a:latin typeface="Arial" panose="020B0604020202020204" pitchFamily="34" charset="0"/>
                <a:ea typeface="黑体" panose="02010609060101010101" pitchFamily="49" charset="-122"/>
              </a:rPr>
              <a:t>理解该问题需要知道：</a:t>
            </a:r>
          </a:p>
          <a:p>
            <a:pPr algn="l">
              <a:buFontTx/>
              <a:buNone/>
            </a:pPr>
            <a:r>
              <a:rPr lang="zh-CN" altLang="en-US" b="1" dirty="0">
                <a:solidFill>
                  <a:srgbClr val="3366FF"/>
                </a:solidFill>
                <a:latin typeface="Arial" panose="020B0604020202020204" pitchFamily="34" charset="0"/>
                <a:ea typeface="黑体" panose="02010609060101010101" pitchFamily="49" charset="-122"/>
              </a:rPr>
              <a:t>机器级数据的表示</a:t>
            </a:r>
          </a:p>
          <a:p>
            <a:pPr algn="l">
              <a:buFontTx/>
              <a:buNone/>
            </a:pPr>
            <a:r>
              <a:rPr lang="zh-CN" altLang="en-US" b="1" dirty="0">
                <a:solidFill>
                  <a:srgbClr val="3366FF"/>
                </a:solidFill>
                <a:latin typeface="Arial" panose="020B0604020202020204" pitchFamily="34" charset="0"/>
                <a:ea typeface="黑体" panose="02010609060101010101" pitchFamily="49" charset="-122"/>
              </a:rPr>
              <a:t>机器指令的执行</a:t>
            </a:r>
          </a:p>
          <a:p>
            <a:pPr algn="l">
              <a:buFontTx/>
              <a:buNone/>
            </a:pPr>
            <a:r>
              <a:rPr lang="zh-CN" altLang="en-US" b="1" dirty="0">
                <a:solidFill>
                  <a:srgbClr val="FF0000"/>
                </a:solidFill>
                <a:latin typeface="Arial" panose="020B0604020202020204" pitchFamily="34" charset="0"/>
                <a:ea typeface="黑体" panose="02010609060101010101" pitchFamily="49" charset="-122"/>
              </a:rPr>
              <a:t>计算机内部的运算电路</a:t>
            </a:r>
            <a:endParaRPr lang="en-US" altLang="zh-CN" b="1" dirty="0">
              <a:solidFill>
                <a:srgbClr val="FF0000"/>
              </a:solidFill>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15627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访问违例？</a:t>
            </a:r>
            <a:endParaRPr lang="zh-CN" altLang="en-US" dirty="0">
              <a:solidFill>
                <a:srgbClr val="FF0000"/>
              </a:solidFill>
            </a:endParaRPr>
          </a:p>
        </p:txBody>
      </p:sp>
      <p:sp>
        <p:nvSpPr>
          <p:cNvPr id="3" name="内容占位符 2"/>
          <p:cNvSpPr>
            <a:spLocks noGrp="1"/>
          </p:cNvSpPr>
          <p:nvPr>
            <p:ph idx="1"/>
          </p:nvPr>
        </p:nvSpPr>
        <p:spPr/>
        <p:txBody>
          <a:bodyPr/>
          <a:lstStyle/>
          <a:p>
            <a:pPr marL="0" indent="0">
              <a:spcAft>
                <a:spcPts val="0"/>
              </a:spcAft>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sum</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unsigned </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len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dirty="0"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i</a:t>
            </a:r>
            <a:r>
              <a:rPr lang="en-US" altLang="zh-CN" b="1" dirty="0" err="1"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sum</a:t>
            </a:r>
            <a:r>
              <a:rPr lang="en-US" altLang="zh-CN" b="1" dirty="0"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for </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i</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i</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&lt;= </a:t>
            </a:r>
            <a:r>
              <a:rPr lang="en-US" altLang="zh-CN" b="1" dirty="0"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len</a:t>
            </a:r>
            <a:r>
              <a:rPr lang="en-US" altLang="zh-CN" b="1"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i</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sum </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i</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sum</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p>
          <a:p>
            <a:pPr>
              <a:spcAft>
                <a:spcPts val="0"/>
              </a:spcAft>
            </a:pPr>
            <a:r>
              <a:rPr lang="zh-CN" altLang="en-US" sz="2000" b="1" dirty="0">
                <a:solidFill>
                  <a:srgbClr val="008000"/>
                </a:solidFill>
              </a:rPr>
              <a:t>当用</a:t>
            </a:r>
            <a:r>
              <a:rPr lang="en-US" altLang="zh-CN" sz="2000" b="1" dirty="0" err="1">
                <a:solidFill>
                  <a:srgbClr val="008000"/>
                </a:solidFill>
              </a:rPr>
              <a:t>len</a:t>
            </a:r>
            <a:r>
              <a:rPr lang="en-US" altLang="zh-CN" sz="2000" b="1" dirty="0">
                <a:solidFill>
                  <a:srgbClr val="008000"/>
                </a:solidFill>
              </a:rPr>
              <a:t>=0</a:t>
            </a:r>
            <a:r>
              <a:rPr lang="zh-CN" altLang="en-US" sz="2000" b="1" dirty="0">
                <a:solidFill>
                  <a:srgbClr val="008000"/>
                </a:solidFill>
              </a:rPr>
              <a:t>调用</a:t>
            </a:r>
            <a:r>
              <a:rPr lang="en-US" altLang="zh-CN" sz="2000" b="1" dirty="0" smtClean="0">
                <a:solidFill>
                  <a:srgbClr val="008000"/>
                </a:solidFill>
              </a:rPr>
              <a:t>sum</a:t>
            </a:r>
            <a:r>
              <a:rPr lang="zh-CN" altLang="en-US" sz="2000" b="1" dirty="0" smtClean="0">
                <a:solidFill>
                  <a:srgbClr val="008000"/>
                </a:solidFill>
              </a:rPr>
              <a:t>时，</a:t>
            </a:r>
            <a:r>
              <a:rPr lang="zh-CN" altLang="en-US" sz="2000" b="1" dirty="0" smtClean="0">
                <a:solidFill>
                  <a:schemeClr val="accent2"/>
                </a:solidFill>
              </a:rPr>
              <a:t>返回</a:t>
            </a:r>
            <a:r>
              <a:rPr lang="zh-CN" altLang="en-US" sz="2000" b="1" dirty="0">
                <a:solidFill>
                  <a:schemeClr val="accent2"/>
                </a:solidFill>
              </a:rPr>
              <a:t>值</a:t>
            </a:r>
            <a:r>
              <a:rPr lang="zh-CN" altLang="en-US" sz="2000" b="1" dirty="0" smtClean="0">
                <a:solidFill>
                  <a:schemeClr val="accent2"/>
                </a:solidFill>
              </a:rPr>
              <a:t>应为</a:t>
            </a:r>
            <a:r>
              <a:rPr lang="en-US" altLang="zh-CN" sz="2000" b="1" dirty="0" smtClean="0">
                <a:solidFill>
                  <a:schemeClr val="accent2"/>
                </a:solidFill>
              </a:rPr>
              <a:t>0</a:t>
            </a:r>
          </a:p>
          <a:p>
            <a:pPr>
              <a:spcAft>
                <a:spcPts val="0"/>
              </a:spcAft>
            </a:pPr>
            <a:r>
              <a:rPr lang="zh-CN" altLang="en-US" sz="2000" b="1" dirty="0" smtClean="0">
                <a:solidFill>
                  <a:schemeClr val="accent2"/>
                </a:solidFill>
              </a:rPr>
              <a:t>实际运行却</a:t>
            </a:r>
            <a:r>
              <a:rPr lang="zh-CN" altLang="en-US" sz="2000" b="1" dirty="0">
                <a:solidFill>
                  <a:schemeClr val="accent2"/>
                </a:solidFill>
              </a:rPr>
              <a:t>发生访存异常</a:t>
            </a:r>
            <a:r>
              <a:rPr lang="zh-CN" altLang="en-US" sz="2000" b="1" dirty="0" smtClean="0">
                <a:solidFill>
                  <a:schemeClr val="accent2"/>
                </a:solidFill>
              </a:rPr>
              <a:t>。</a:t>
            </a:r>
            <a:endParaRPr lang="en-US" altLang="zh-CN" sz="2000" b="1" dirty="0" smtClean="0">
              <a:solidFill>
                <a:schemeClr val="accent2"/>
              </a:solidFill>
            </a:endParaRPr>
          </a:p>
          <a:p>
            <a:pPr>
              <a:spcAft>
                <a:spcPts val="0"/>
              </a:spcAft>
            </a:pPr>
            <a:r>
              <a:rPr lang="zh-CN" altLang="en-US" sz="2000" b="1" dirty="0" smtClean="0">
                <a:solidFill>
                  <a:schemeClr val="accent2"/>
                </a:solidFill>
              </a:rPr>
              <a:t>但</a:t>
            </a:r>
            <a:r>
              <a:rPr lang="zh-CN" altLang="en-US" sz="2000" b="1" dirty="0">
                <a:solidFill>
                  <a:srgbClr val="008000"/>
                </a:solidFill>
              </a:rPr>
              <a:t>当</a:t>
            </a:r>
            <a:r>
              <a:rPr lang="en-US" altLang="zh-CN" sz="2000" b="1" dirty="0" err="1">
                <a:solidFill>
                  <a:srgbClr val="008000"/>
                </a:solidFill>
              </a:rPr>
              <a:t>len</a:t>
            </a:r>
            <a:r>
              <a:rPr lang="zh-CN" altLang="en-US" sz="2000" b="1" dirty="0">
                <a:solidFill>
                  <a:srgbClr val="008000"/>
                </a:solidFill>
              </a:rPr>
              <a:t>为</a:t>
            </a:r>
            <a:r>
              <a:rPr lang="en-US" altLang="zh-CN" sz="2000" b="1" dirty="0" err="1">
                <a:solidFill>
                  <a:srgbClr val="008000"/>
                </a:solidFill>
              </a:rPr>
              <a:t>int</a:t>
            </a:r>
            <a:r>
              <a:rPr lang="zh-CN" altLang="en-US" sz="2000" b="1" dirty="0">
                <a:solidFill>
                  <a:srgbClr val="008000"/>
                </a:solidFill>
              </a:rPr>
              <a:t>型时则正常</a:t>
            </a:r>
            <a:r>
              <a:rPr lang="zh-CN" altLang="en-US" sz="2000" b="1" dirty="0">
                <a:solidFill>
                  <a:schemeClr val="accent2"/>
                </a:solidFill>
              </a:rPr>
              <a:t>。</a:t>
            </a:r>
            <a:r>
              <a:rPr lang="en-US" altLang="zh-CN" sz="2000" b="1" dirty="0">
                <a:solidFill>
                  <a:srgbClr val="FF0000"/>
                </a:solidFill>
              </a:rPr>
              <a:t>Why?</a:t>
            </a:r>
          </a:p>
          <a:p>
            <a:pPr marL="0" indent="0">
              <a:spcAft>
                <a:spcPts val="0"/>
              </a:spcAft>
              <a:buNone/>
            </a:pPr>
            <a:endParaRPr lang="zh-CN" altLang="en-US" sz="2000" b="1" dirty="0">
              <a:solidFill>
                <a:srgbClr val="008000"/>
              </a:solidFill>
            </a:endParaRPr>
          </a:p>
          <a:p>
            <a:pPr marL="0" indent="0">
              <a:spcAft>
                <a:spcPts val="0"/>
              </a:spcAft>
              <a:buNone/>
            </a:pP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a:t>
            </a:fld>
            <a:r>
              <a:rPr lang="en-US" altLang="zh-CN" sz="1400" smtClean="0">
                <a:solidFill>
                  <a:srgbClr val="0D7157"/>
                </a:solidFill>
              </a:rPr>
              <a:t>- </a:t>
            </a:r>
            <a:endParaRPr lang="en-US" altLang="zh-CN" sz="1400" dirty="0">
              <a:solidFill>
                <a:srgbClr val="0D7157"/>
              </a:solidFill>
            </a:endParaRPr>
          </a:p>
        </p:txBody>
      </p:sp>
      <p:sp>
        <p:nvSpPr>
          <p:cNvPr id="6" name="Text Box 8"/>
          <p:cNvSpPr txBox="1">
            <a:spLocks noChangeArrowheads="1"/>
          </p:cNvSpPr>
          <p:nvPr/>
        </p:nvSpPr>
        <p:spPr bwMode="auto">
          <a:xfrm>
            <a:off x="5283449" y="3862663"/>
            <a:ext cx="3330575" cy="234218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l">
              <a:spcBef>
                <a:spcPct val="15000"/>
              </a:spcBef>
              <a:buFontTx/>
              <a:buNone/>
            </a:pPr>
            <a:r>
              <a:rPr lang="zh-CN" altLang="en-US" sz="2200" b="1" i="0" dirty="0">
                <a:latin typeface="Arial" panose="020B0604020202020204" pitchFamily="34" charset="0"/>
              </a:rPr>
              <a:t>理解该问题需要知道：</a:t>
            </a:r>
          </a:p>
          <a:p>
            <a:pPr marL="342900" indent="-342900" algn="l">
              <a:spcBef>
                <a:spcPct val="15000"/>
              </a:spcBef>
              <a:buFont typeface="Wingdings" panose="05000000000000000000" pitchFamily="2" charset="2"/>
              <a:buChar char="u"/>
            </a:pPr>
            <a:r>
              <a:rPr lang="zh-CN" altLang="en-US" sz="1800" b="1" i="0" dirty="0">
                <a:solidFill>
                  <a:srgbClr val="3366FF"/>
                </a:solidFill>
                <a:latin typeface="Arial" panose="020B0604020202020204" pitchFamily="34" charset="0"/>
              </a:rPr>
              <a:t>高级语言中运算规则</a:t>
            </a:r>
          </a:p>
          <a:p>
            <a:pPr marL="342900" indent="-342900" algn="l">
              <a:spcBef>
                <a:spcPct val="15000"/>
              </a:spcBef>
              <a:buFont typeface="Wingdings" panose="05000000000000000000" pitchFamily="2" charset="2"/>
              <a:buChar char="u"/>
            </a:pPr>
            <a:r>
              <a:rPr lang="zh-CN" altLang="en-US" sz="1800" b="1" i="0" dirty="0">
                <a:solidFill>
                  <a:srgbClr val="996600"/>
                </a:solidFill>
                <a:latin typeface="Arial" panose="020B0604020202020204" pitchFamily="34" charset="0"/>
              </a:rPr>
              <a:t>机器指令的含义和执行</a:t>
            </a:r>
          </a:p>
          <a:p>
            <a:pPr marL="342900" indent="-342900" algn="l">
              <a:spcBef>
                <a:spcPct val="15000"/>
              </a:spcBef>
              <a:buFont typeface="Wingdings" panose="05000000000000000000" pitchFamily="2" charset="2"/>
              <a:buChar char="u"/>
            </a:pPr>
            <a:r>
              <a:rPr lang="zh-CN" altLang="en-US" sz="1800" b="1" i="0" dirty="0">
                <a:solidFill>
                  <a:srgbClr val="FF0000"/>
                </a:solidFill>
                <a:latin typeface="Arial" panose="020B0604020202020204" pitchFamily="34" charset="0"/>
              </a:rPr>
              <a:t>计算机内部的运算电路</a:t>
            </a:r>
          </a:p>
          <a:p>
            <a:pPr marL="342900" indent="-342900" algn="l">
              <a:spcBef>
                <a:spcPct val="15000"/>
              </a:spcBef>
              <a:buFont typeface="Wingdings" panose="05000000000000000000" pitchFamily="2" charset="2"/>
              <a:buChar char="u"/>
            </a:pPr>
            <a:r>
              <a:rPr lang="zh-CN" altLang="en-US" sz="1800" b="1" i="0" dirty="0">
                <a:solidFill>
                  <a:srgbClr val="008000"/>
                </a:solidFill>
                <a:latin typeface="Arial" panose="020B0604020202020204" pitchFamily="34" charset="0"/>
              </a:rPr>
              <a:t>异常的检测和处理</a:t>
            </a:r>
          </a:p>
          <a:p>
            <a:pPr marL="342900" indent="-342900" algn="l">
              <a:spcBef>
                <a:spcPct val="15000"/>
              </a:spcBef>
              <a:buFont typeface="Wingdings" panose="05000000000000000000" pitchFamily="2" charset="2"/>
              <a:buChar char="u"/>
            </a:pPr>
            <a:r>
              <a:rPr lang="zh-CN" altLang="en-US" sz="1800" b="1" i="0" dirty="0">
                <a:solidFill>
                  <a:srgbClr val="FF0000"/>
                </a:solidFill>
                <a:latin typeface="Arial" panose="020B0604020202020204" pitchFamily="34" charset="0"/>
              </a:rPr>
              <a:t>虚拟地址空间</a:t>
            </a:r>
          </a:p>
          <a:p>
            <a:pPr marL="342900" indent="-342900" algn="l">
              <a:spcBef>
                <a:spcPct val="15000"/>
              </a:spcBef>
              <a:buFont typeface="Wingdings" panose="05000000000000000000" pitchFamily="2" charset="2"/>
              <a:buChar char="u"/>
            </a:pPr>
            <a:r>
              <a:rPr lang="en-US" altLang="zh-CN" sz="1800" b="1" i="0" dirty="0">
                <a:solidFill>
                  <a:srgbClr val="FF0000"/>
                </a:solidFill>
              </a:rPr>
              <a:t>……</a:t>
            </a:r>
            <a:endParaRPr lang="en-US" altLang="zh-CN" sz="1800" b="1" i="0" dirty="0">
              <a:solidFill>
                <a:srgbClr val="FF0000"/>
              </a:solidFill>
              <a:latin typeface="Arial" panose="020B0604020202020204" pitchFamily="34" charset="0"/>
            </a:endParaRPr>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7187" y="1340768"/>
            <a:ext cx="2952328" cy="107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414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rgbClr val="FF0000"/>
                </a:solidFill>
              </a:rPr>
              <a:t>一个奇怪的程序</a:t>
            </a:r>
            <a:endParaRPr lang="zh-CN" altLang="en-US" dirty="0">
              <a:solidFill>
                <a:srgbClr val="FF0000"/>
              </a:solidFill>
            </a:endParaRP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14</a:t>
            </a:fld>
            <a:r>
              <a:rPr lang="en-US" altLang="zh-CN" sz="1400" smtClean="0">
                <a:solidFill>
                  <a:srgbClr val="0D7157"/>
                </a:solidFill>
              </a:rPr>
              <a:t>- </a:t>
            </a:r>
            <a:endParaRPr lang="en-US" altLang="zh-CN" sz="1400" dirty="0">
              <a:solidFill>
                <a:srgbClr val="0D7157"/>
              </a:solidFill>
            </a:endParaRPr>
          </a:p>
        </p:txBody>
      </p:sp>
      <p:sp>
        <p:nvSpPr>
          <p:cNvPr id="5" name="Rectangle 3"/>
          <p:cNvSpPr>
            <a:spLocks noChangeArrowheads="1"/>
          </p:cNvSpPr>
          <p:nvPr/>
        </p:nvSpPr>
        <p:spPr bwMode="auto">
          <a:xfrm>
            <a:off x="457200" y="1198161"/>
            <a:ext cx="5838825" cy="4447884"/>
          </a:xfrm>
          <a:prstGeom prst="rect">
            <a:avLst/>
          </a:prstGeom>
          <a:solidFill>
            <a:srgbClr val="92D050">
              <a:alpha val="74000"/>
            </a:srgbClr>
          </a:solidFill>
          <a:ln w="25400">
            <a:solidFill>
              <a:schemeClr val="accent1"/>
            </a:solidFill>
            <a:miter lim="800000"/>
            <a:headEnd/>
            <a:tailEnd/>
          </a:ln>
          <a:effectLst/>
        </p:spPr>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algn="l">
              <a:spcAft>
                <a:spcPts val="0"/>
              </a:spcAft>
              <a:buNone/>
            </a:pP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double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3.3</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1.1</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if </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3.0</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nReally</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3.0!=a"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 name="Rectangle 4"/>
          <p:cNvSpPr>
            <a:spLocks noChangeArrowheads="1"/>
          </p:cNvSpPr>
          <p:nvPr/>
        </p:nvSpPr>
        <p:spPr bwMode="auto">
          <a:xfrm>
            <a:off x="5680075" y="1636959"/>
            <a:ext cx="3082925" cy="458788"/>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algn="l">
              <a:spcBef>
                <a:spcPct val="0"/>
              </a:spcBef>
              <a:buFont typeface="Arial" panose="020B0604020202020204" pitchFamily="34" charset="0"/>
              <a:buNone/>
            </a:pPr>
            <a:r>
              <a:rPr lang="en-US" altLang="zh-CN" b="1">
                <a:solidFill>
                  <a:schemeClr val="bg1"/>
                </a:solidFill>
                <a:latin typeface="Courier New" panose="02070309020205020404" pitchFamily="49" charset="0"/>
                <a:ea typeface="宋体" panose="02010600030101010101" pitchFamily="2" charset="-122"/>
              </a:rPr>
              <a:t>3.000000,2</a:t>
            </a:r>
          </a:p>
        </p:txBody>
      </p:sp>
      <p:sp>
        <p:nvSpPr>
          <p:cNvPr id="7" name="Rectangle 5"/>
          <p:cNvSpPr>
            <a:spLocks noChangeArrowheads="1"/>
          </p:cNvSpPr>
          <p:nvPr/>
        </p:nvSpPr>
        <p:spPr bwMode="auto">
          <a:xfrm>
            <a:off x="5695950" y="3192709"/>
            <a:ext cx="3070225" cy="458788"/>
          </a:xfrm>
          <a:prstGeom prst="rect">
            <a:avLst/>
          </a:prstGeom>
          <a:solidFill>
            <a:srgbClr val="FF6600"/>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algn="l">
              <a:spcBef>
                <a:spcPct val="0"/>
              </a:spcBef>
              <a:buFont typeface="Arial" panose="020B0604020202020204" pitchFamily="34" charset="0"/>
              <a:buNone/>
            </a:pPr>
            <a:r>
              <a:rPr lang="en-US" altLang="zh-CN" b="1">
                <a:solidFill>
                  <a:schemeClr val="bg1"/>
                </a:solidFill>
                <a:latin typeface="Courier New" panose="02070309020205020404" pitchFamily="49" charset="0"/>
                <a:ea typeface="宋体" panose="02010600030101010101" pitchFamily="2" charset="-122"/>
              </a:rPr>
              <a:t>??????????</a:t>
            </a:r>
          </a:p>
        </p:txBody>
      </p:sp>
      <p:sp>
        <p:nvSpPr>
          <p:cNvPr id="8" name="Rectangle 6"/>
          <p:cNvSpPr>
            <a:spLocks noChangeArrowheads="1"/>
          </p:cNvSpPr>
          <p:nvPr/>
        </p:nvSpPr>
        <p:spPr bwMode="auto">
          <a:xfrm>
            <a:off x="5692775" y="2395784"/>
            <a:ext cx="3095625" cy="458788"/>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algn="l">
              <a:spcBef>
                <a:spcPct val="0"/>
              </a:spcBef>
              <a:buFont typeface="Arial" panose="020B0604020202020204" pitchFamily="34" charset="0"/>
              <a:buNone/>
            </a:pPr>
            <a:r>
              <a:rPr lang="en-US" altLang="zh-CN" b="1">
                <a:solidFill>
                  <a:schemeClr val="bg1"/>
                </a:solidFill>
                <a:latin typeface="Courier New" panose="02070309020205020404" pitchFamily="49" charset="0"/>
                <a:ea typeface="宋体" panose="02010600030101010101" pitchFamily="2" charset="-122"/>
              </a:rPr>
              <a:t>Really?3.0!=a</a:t>
            </a:r>
          </a:p>
        </p:txBody>
      </p:sp>
      <p:sp>
        <p:nvSpPr>
          <p:cNvPr id="9" name="Rectangle 7"/>
          <p:cNvSpPr>
            <a:spLocks noChangeArrowheads="1"/>
          </p:cNvSpPr>
          <p:nvPr/>
        </p:nvSpPr>
        <p:spPr bwMode="auto">
          <a:xfrm>
            <a:off x="5734050" y="3954709"/>
            <a:ext cx="3070225" cy="396875"/>
          </a:xfrm>
          <a:prstGeom prst="rect">
            <a:avLst/>
          </a:prstGeom>
          <a:solidFill>
            <a:srgbClr val="FFCC00"/>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algn="l">
              <a:spcBef>
                <a:spcPct val="0"/>
              </a:spcBef>
              <a:buFont typeface="Arial" panose="020B0604020202020204" pitchFamily="34" charset="0"/>
              <a:buNone/>
            </a:pPr>
            <a:r>
              <a:rPr lang="zh-CN" altLang="en-US" sz="2000" dirty="0">
                <a:solidFill>
                  <a:schemeClr val="accent2"/>
                </a:solidFill>
                <a:latin typeface="Courier New" panose="02070309020205020404" pitchFamily="49" charset="0"/>
                <a:ea typeface="华文新魏" panose="02010800040101010101" pitchFamily="2" charset="-122"/>
              </a:rPr>
              <a:t>二进制存储</a:t>
            </a:r>
          </a:p>
        </p:txBody>
      </p:sp>
      <p:sp>
        <p:nvSpPr>
          <p:cNvPr id="10" name="Rectangle 8"/>
          <p:cNvSpPr>
            <a:spLocks noChangeArrowheads="1"/>
          </p:cNvSpPr>
          <p:nvPr/>
        </p:nvSpPr>
        <p:spPr bwMode="auto">
          <a:xfrm>
            <a:off x="5715000" y="4716709"/>
            <a:ext cx="3070225" cy="704850"/>
          </a:xfrm>
          <a:prstGeom prst="rect">
            <a:avLst/>
          </a:prstGeom>
          <a:solidFill>
            <a:srgbClr val="FFCC00"/>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algn="l">
              <a:spcBef>
                <a:spcPct val="0"/>
              </a:spcBef>
              <a:buFont typeface="Arial" panose="020B0604020202020204" pitchFamily="34" charset="0"/>
              <a:buNone/>
            </a:pPr>
            <a:r>
              <a:rPr lang="zh-CN" altLang="en-US" sz="2000" dirty="0">
                <a:solidFill>
                  <a:schemeClr val="accent2"/>
                </a:solidFill>
                <a:latin typeface="Courier New" panose="02070309020205020404" pitchFamily="49" charset="0"/>
                <a:ea typeface="华文新魏" panose="02010800040101010101" pitchFamily="2" charset="-122"/>
              </a:rPr>
              <a:t>浮点数并不能精确表示一些十进制数</a:t>
            </a:r>
          </a:p>
        </p:txBody>
      </p:sp>
    </p:spTree>
    <p:extLst>
      <p:ext uri="{BB962C8B-B14F-4D97-AF65-F5344CB8AC3E}">
        <p14:creationId xmlns:p14="http://schemas.microsoft.com/office/powerpoint/2010/main" val="11941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6">
                                            <p:bg/>
                                          </p:spTgt>
                                        </p:tgtEl>
                                        <p:attrNameLst>
                                          <p:attrName>style.visibility</p:attrName>
                                        </p:attrNameLst>
                                      </p:cBhvr>
                                      <p:to>
                                        <p:strVal val="visible"/>
                                      </p:to>
                                    </p:set>
                                    <p:anim calcmode="lin" valueType="num">
                                      <p:cBhvr additive="base">
                                        <p:cTn id="67" dur="500" fill="hold"/>
                                        <p:tgtEl>
                                          <p:spTgt spid="6">
                                            <p:bg/>
                                          </p:spTgt>
                                        </p:tgtEl>
                                        <p:attrNameLst>
                                          <p:attrName>ppt_x</p:attrName>
                                        </p:attrNameLst>
                                      </p:cBhvr>
                                      <p:tavLst>
                                        <p:tav tm="0">
                                          <p:val>
                                            <p:strVal val="#ppt_x"/>
                                          </p:val>
                                        </p:tav>
                                        <p:tav tm="100000">
                                          <p:val>
                                            <p:strVal val="#ppt_x"/>
                                          </p:val>
                                        </p:tav>
                                      </p:tavLst>
                                    </p:anim>
                                    <p:anim calcmode="lin" valueType="num">
                                      <p:cBhvr additive="base">
                                        <p:cTn id="68" dur="500" fill="hold"/>
                                        <p:tgtEl>
                                          <p:spTgt spid="6">
                                            <p:bg/>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
                                            <p:txEl>
                                              <p:pRg st="0" end="0"/>
                                            </p:txEl>
                                          </p:spTgt>
                                        </p:tgtEl>
                                        <p:attrNameLst>
                                          <p:attrName>style.visibility</p:attrName>
                                        </p:attrNameLst>
                                      </p:cBhvr>
                                      <p:to>
                                        <p:strVal val="visible"/>
                                      </p:to>
                                    </p:set>
                                    <p:anim calcmode="lin" valueType="num">
                                      <p:cBhvr additive="base">
                                        <p:cTn id="7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8">
                                            <p:bg/>
                                          </p:spTgt>
                                        </p:tgtEl>
                                        <p:attrNameLst>
                                          <p:attrName>style.visibility</p:attrName>
                                        </p:attrNameLst>
                                      </p:cBhvr>
                                      <p:to>
                                        <p:strVal val="visible"/>
                                      </p:to>
                                    </p:set>
                                    <p:anim calcmode="lin" valueType="num">
                                      <p:cBhvr additive="base">
                                        <p:cTn id="77" dur="500" fill="hold"/>
                                        <p:tgtEl>
                                          <p:spTgt spid="8">
                                            <p:bg/>
                                          </p:spTgt>
                                        </p:tgtEl>
                                        <p:attrNameLst>
                                          <p:attrName>ppt_x</p:attrName>
                                        </p:attrNameLst>
                                      </p:cBhvr>
                                      <p:tavLst>
                                        <p:tav tm="0">
                                          <p:val>
                                            <p:strVal val="#ppt_x"/>
                                          </p:val>
                                        </p:tav>
                                        <p:tav tm="100000">
                                          <p:val>
                                            <p:strVal val="#ppt_x"/>
                                          </p:val>
                                        </p:tav>
                                      </p:tavLst>
                                    </p:anim>
                                    <p:anim calcmode="lin" valueType="num">
                                      <p:cBhvr additive="base">
                                        <p:cTn id="78" dur="500" fill="hold"/>
                                        <p:tgtEl>
                                          <p:spTgt spid="8">
                                            <p:bg/>
                                          </p:spTgt>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8">
                                            <p:txEl>
                                              <p:pRg st="0" end="0"/>
                                            </p:txEl>
                                          </p:spTgt>
                                        </p:tgtEl>
                                        <p:attrNameLst>
                                          <p:attrName>style.visibility</p:attrName>
                                        </p:attrNameLst>
                                      </p:cBhvr>
                                      <p:to>
                                        <p:strVal val="visible"/>
                                      </p:to>
                                    </p:set>
                                    <p:anim calcmode="lin" valueType="num">
                                      <p:cBhvr additive="base">
                                        <p:cTn id="8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7">
                                            <p:bg/>
                                          </p:spTgt>
                                        </p:tgtEl>
                                        <p:attrNameLst>
                                          <p:attrName>style.visibility</p:attrName>
                                        </p:attrNameLst>
                                      </p:cBhvr>
                                      <p:to>
                                        <p:strVal val="visible"/>
                                      </p:to>
                                    </p:set>
                                    <p:anim calcmode="lin" valueType="num">
                                      <p:cBhvr additive="base">
                                        <p:cTn id="87"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8" dur="500" fill="hold"/>
                                        <p:tgtEl>
                                          <p:spTgt spid="7">
                                            <p:bg/>
                                          </p:spTgt>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7">
                                            <p:txEl>
                                              <p:pRg st="0" end="0"/>
                                            </p:txEl>
                                          </p:spTgt>
                                        </p:tgtEl>
                                        <p:attrNameLst>
                                          <p:attrName>style.visibility</p:attrName>
                                        </p:attrNameLst>
                                      </p:cBhvr>
                                      <p:to>
                                        <p:strVal val="visible"/>
                                      </p:to>
                                    </p:set>
                                    <p:anim calcmode="lin" valueType="num">
                                      <p:cBhvr additive="base">
                                        <p:cTn id="9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9">
                                            <p:bg/>
                                          </p:spTgt>
                                        </p:tgtEl>
                                        <p:attrNameLst>
                                          <p:attrName>style.visibility</p:attrName>
                                        </p:attrNameLst>
                                      </p:cBhvr>
                                      <p:to>
                                        <p:strVal val="visible"/>
                                      </p:to>
                                    </p:set>
                                    <p:anim calcmode="lin" valueType="num">
                                      <p:cBhvr additive="base">
                                        <p:cTn id="97" dur="500" fill="hold"/>
                                        <p:tgtEl>
                                          <p:spTgt spid="9">
                                            <p:bg/>
                                          </p:spTgt>
                                        </p:tgtEl>
                                        <p:attrNameLst>
                                          <p:attrName>ppt_x</p:attrName>
                                        </p:attrNameLst>
                                      </p:cBhvr>
                                      <p:tavLst>
                                        <p:tav tm="0">
                                          <p:val>
                                            <p:strVal val="#ppt_x"/>
                                          </p:val>
                                        </p:tav>
                                        <p:tav tm="100000">
                                          <p:val>
                                            <p:strVal val="#ppt_x"/>
                                          </p:val>
                                        </p:tav>
                                      </p:tavLst>
                                    </p:anim>
                                    <p:anim calcmode="lin" valueType="num">
                                      <p:cBhvr additive="base">
                                        <p:cTn id="98" dur="500" fill="hold"/>
                                        <p:tgtEl>
                                          <p:spTgt spid="9">
                                            <p:bg/>
                                          </p:spTgt>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9">
                                            <p:txEl>
                                              <p:pRg st="0" end="0"/>
                                            </p:txEl>
                                          </p:spTgt>
                                        </p:tgtEl>
                                        <p:attrNameLst>
                                          <p:attrName>style.visibility</p:attrName>
                                        </p:attrNameLst>
                                      </p:cBhvr>
                                      <p:to>
                                        <p:strVal val="visible"/>
                                      </p:to>
                                    </p:set>
                                    <p:anim calcmode="lin" valueType="num">
                                      <p:cBhvr additive="base">
                                        <p:cTn id="10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0">
                                            <p:bg/>
                                          </p:spTgt>
                                        </p:tgtEl>
                                        <p:attrNameLst>
                                          <p:attrName>style.visibility</p:attrName>
                                        </p:attrNameLst>
                                      </p:cBhvr>
                                      <p:to>
                                        <p:strVal val="visible"/>
                                      </p:to>
                                    </p:set>
                                    <p:anim calcmode="lin" valueType="num">
                                      <p:cBhvr additive="base">
                                        <p:cTn id="107" dur="500" fill="hold"/>
                                        <p:tgtEl>
                                          <p:spTgt spid="10">
                                            <p:bg/>
                                          </p:spTgt>
                                        </p:tgtEl>
                                        <p:attrNameLst>
                                          <p:attrName>ppt_x</p:attrName>
                                        </p:attrNameLst>
                                      </p:cBhvr>
                                      <p:tavLst>
                                        <p:tav tm="0">
                                          <p:val>
                                            <p:strVal val="#ppt_x"/>
                                          </p:val>
                                        </p:tav>
                                        <p:tav tm="100000">
                                          <p:val>
                                            <p:strVal val="#ppt_x"/>
                                          </p:val>
                                        </p:tav>
                                      </p:tavLst>
                                    </p:anim>
                                    <p:anim calcmode="lin" valueType="num">
                                      <p:cBhvr additive="base">
                                        <p:cTn id="108" dur="500" fill="hold"/>
                                        <p:tgtEl>
                                          <p:spTgt spid="10">
                                            <p:bg/>
                                          </p:spTgt>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0">
                                            <p:txEl>
                                              <p:pRg st="0" end="0"/>
                                            </p:txEl>
                                          </p:spTgt>
                                        </p:tgtEl>
                                        <p:attrNameLst>
                                          <p:attrName>style.visibility</p:attrName>
                                        </p:attrNameLst>
                                      </p:cBhvr>
                                      <p:to>
                                        <p:strVal val="visible"/>
                                      </p:to>
                                    </p:set>
                                    <p:anim calcmode="lin" valueType="num">
                                      <p:cBhvr additive="base">
                                        <p:cTn id="111"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autoUpdateAnimBg="0"/>
      <p:bldP spid="7" grpId="0" build="allAtOnce" animBg="1" autoUpdateAnimBg="0"/>
      <p:bldP spid="8" grpId="0" build="allAtOnce" animBg="1" autoUpdateAnimBg="0"/>
      <p:bldP spid="9" grpId="0" build="allAtOnce" animBg="1" autoUpdateAnimBg="0"/>
      <p:bldP spid="10" grpId="0" build="allAtOnce"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百度面试题</a:t>
            </a:r>
          </a:p>
        </p:txBody>
      </p:sp>
      <p:sp>
        <p:nvSpPr>
          <p:cNvPr id="3" name="内容占位符 2"/>
          <p:cNvSpPr>
            <a:spLocks noGrp="1"/>
          </p:cNvSpPr>
          <p:nvPr>
            <p:ph idx="1"/>
          </p:nvPr>
        </p:nvSpPr>
        <p:spPr/>
        <p:txBody>
          <a:bodyPr/>
          <a:lstStyle/>
          <a:p>
            <a:pPr marL="0" indent="0">
              <a:spcAft>
                <a:spcPts val="0"/>
              </a:spcAft>
              <a:buNone/>
            </a:pPr>
            <a:endParaRPr lang="en-US" altLang="zh-CN" sz="2000" b="1" dirty="0" smtClean="0">
              <a:solidFill>
                <a:srgbClr val="00A000"/>
              </a:solidFill>
              <a:latin typeface="Courier New" panose="02070309020205020404" pitchFamily="49" charset="0"/>
              <a:ea typeface="宋体" panose="02010600030101010101" pitchFamily="2" charset="-122"/>
              <a:cs typeface="Times New Roman" panose="02020603050405020304" pitchFamily="18" charset="0"/>
            </a:endParaRPr>
          </a:p>
          <a:p>
            <a:pPr marL="0" indent="0">
              <a:spcAft>
                <a:spcPts val="0"/>
              </a:spcAft>
              <a:buNone/>
            </a:pPr>
            <a:r>
              <a:rPr lang="en-US" altLang="zh-CN" sz="2000" b="1" dirty="0" smtClean="0">
                <a:solidFill>
                  <a:srgbClr val="00A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dirty="0">
                <a:solidFill>
                  <a:srgbClr val="00A000"/>
                </a:solidFill>
                <a:latin typeface="Courier New" panose="02070309020205020404" pitchFamily="49" charset="0"/>
                <a:ea typeface="宋体" panose="02010600030101010101" pitchFamily="2" charset="-122"/>
                <a:cs typeface="Times New Roman" panose="02020603050405020304" pitchFamily="18" charset="0"/>
              </a:rPr>
              <a:t>include &lt;</a:t>
            </a:r>
            <a:r>
              <a:rPr lang="en-US" altLang="zh-CN" sz="2000" b="1" dirty="0" err="1">
                <a:solidFill>
                  <a:srgbClr val="00A000"/>
                </a:solidFill>
                <a:latin typeface="Courier New" panose="02070309020205020404" pitchFamily="49" charset="0"/>
                <a:ea typeface="宋体" panose="02010600030101010101" pitchFamily="2" charset="-122"/>
                <a:cs typeface="Times New Roman" panose="02020603050405020304" pitchFamily="18" charset="0"/>
              </a:rPr>
              <a:t>stdio.h</a:t>
            </a:r>
            <a:r>
              <a:rPr lang="en-US" altLang="zh-CN" sz="2000" b="1" dirty="0">
                <a:solidFill>
                  <a:srgbClr val="00A000"/>
                </a:solidFill>
                <a:latin typeface="Courier New" panose="02070309020205020404" pitchFamily="49" charset="0"/>
                <a:ea typeface="宋体" panose="02010600030101010101" pitchFamily="2" charset="-122"/>
                <a:cs typeface="Times New Roman" panose="02020603050405020304" pitchFamily="18" charset="0"/>
              </a:rPr>
              <a:t>&gt;</a:t>
            </a:r>
            <a:endParaRPr lang="zh-CN" altLang="zh-CN" sz="32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sz="2000"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0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32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sz="20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sz="20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double </a:t>
            </a:r>
            <a:r>
              <a:rPr lang="en-US" altLang="zh-CN" sz="2000"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 </a:t>
            </a:r>
            <a:r>
              <a:rPr lang="en-US" altLang="zh-CN" sz="20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10</a:t>
            </a:r>
            <a:r>
              <a:rPr lang="en-US" altLang="zh-CN" sz="20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sz="20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0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 = %d\n"</a:t>
            </a:r>
            <a:r>
              <a:rPr lang="en-US" altLang="zh-CN" sz="20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0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sz="20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dirty="0">
              <a:latin typeface="Calibri" panose="020F0502020204030204" pitchFamily="34" charset="0"/>
              <a:ea typeface="宋体" panose="02010600030101010101" pitchFamily="2" charset="-122"/>
              <a:cs typeface="Times New Roman" panose="02020603050405020304" pitchFamily="18" charset="0"/>
            </a:endParaRPr>
          </a:p>
          <a:p>
            <a:pPr>
              <a:buFontTx/>
              <a:buNone/>
              <a:defRPr/>
            </a:pPr>
            <a:r>
              <a:rPr lang="zh-CN" altLang="en-US" sz="2000" dirty="0" smtClean="0"/>
              <a:t>    </a:t>
            </a:r>
            <a:endParaRPr lang="zh-CN" altLang="en-US" sz="2000" dirty="0"/>
          </a:p>
          <a:p>
            <a:pPr>
              <a:buFontTx/>
              <a:buNone/>
              <a:defRPr/>
            </a:pPr>
            <a:r>
              <a:rPr lang="zh-CN" altLang="en-US" sz="2000" dirty="0">
                <a:solidFill>
                  <a:srgbClr val="008000"/>
                </a:solidFill>
              </a:rPr>
              <a:t>在</a:t>
            </a:r>
            <a:r>
              <a:rPr lang="en-US" altLang="zh-CN" sz="2000" dirty="0">
                <a:solidFill>
                  <a:srgbClr val="008000"/>
                </a:solidFill>
              </a:rPr>
              <a:t>IA-32</a:t>
            </a:r>
            <a:r>
              <a:rPr lang="zh-CN" altLang="en-US" sz="2000" dirty="0">
                <a:solidFill>
                  <a:srgbClr val="008000"/>
                </a:solidFill>
              </a:rPr>
              <a:t>上运行时，打印结果为</a:t>
            </a:r>
            <a:r>
              <a:rPr lang="en-US" altLang="zh-CN" sz="2000" dirty="0">
                <a:solidFill>
                  <a:srgbClr val="008000"/>
                </a:solidFill>
              </a:rPr>
              <a:t>a=0</a:t>
            </a:r>
          </a:p>
          <a:p>
            <a:pPr>
              <a:buFontTx/>
              <a:buNone/>
              <a:defRPr/>
            </a:pPr>
            <a:r>
              <a:rPr lang="zh-CN" altLang="en-US" sz="2000" dirty="0">
                <a:solidFill>
                  <a:srgbClr val="008000"/>
                </a:solidFill>
              </a:rPr>
              <a:t>在</a:t>
            </a:r>
            <a:r>
              <a:rPr lang="en-US" altLang="zh-CN" sz="2000" dirty="0">
                <a:solidFill>
                  <a:srgbClr val="008000"/>
                </a:solidFill>
              </a:rPr>
              <a:t>x86-64</a:t>
            </a:r>
            <a:r>
              <a:rPr lang="zh-CN" altLang="en-US" sz="2000" dirty="0">
                <a:solidFill>
                  <a:srgbClr val="008000"/>
                </a:solidFill>
              </a:rPr>
              <a:t>上运行时，打印出来的</a:t>
            </a:r>
            <a:r>
              <a:rPr lang="en-US" altLang="zh-CN" sz="2000" dirty="0">
                <a:solidFill>
                  <a:srgbClr val="008000"/>
                </a:solidFill>
              </a:rPr>
              <a:t>a</a:t>
            </a:r>
            <a:r>
              <a:rPr lang="zh-CN" altLang="en-US" sz="2000" dirty="0">
                <a:solidFill>
                  <a:srgbClr val="008000"/>
                </a:solidFill>
              </a:rPr>
              <a:t>是一个不确定值</a:t>
            </a:r>
          </a:p>
          <a:p>
            <a:pPr>
              <a:buFontTx/>
              <a:buNone/>
              <a:defRPr/>
            </a:pPr>
            <a:r>
              <a:rPr lang="zh-CN" altLang="en-US" sz="2000" dirty="0">
                <a:solidFill>
                  <a:srgbClr val="FF0000"/>
                </a:solidFill>
              </a:rPr>
              <a:t>为什么？</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15</a:t>
            </a:fld>
            <a:r>
              <a:rPr lang="en-US" altLang="zh-CN" sz="1400" smtClean="0">
                <a:solidFill>
                  <a:srgbClr val="0D7157"/>
                </a:solidFill>
              </a:rPr>
              <a:t>- </a:t>
            </a:r>
            <a:endParaRPr lang="en-US" altLang="zh-CN" sz="1400" dirty="0">
              <a:solidFill>
                <a:srgbClr val="0D7157"/>
              </a:solidFill>
            </a:endParaRPr>
          </a:p>
        </p:txBody>
      </p:sp>
      <p:sp>
        <p:nvSpPr>
          <p:cNvPr id="6" name="Text Box 4"/>
          <p:cNvSpPr txBox="1">
            <a:spLocks noChangeArrowheads="1"/>
          </p:cNvSpPr>
          <p:nvPr/>
        </p:nvSpPr>
        <p:spPr bwMode="auto">
          <a:xfrm>
            <a:off x="5292725" y="1179513"/>
            <a:ext cx="3330575" cy="18774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l">
              <a:buFontTx/>
              <a:buNone/>
            </a:pPr>
            <a:r>
              <a:rPr lang="zh-CN" altLang="en-US" b="1" dirty="0">
                <a:latin typeface="Arial" panose="020B0604020202020204" pitchFamily="34" charset="0"/>
                <a:ea typeface="黑体" panose="02010609060101010101" pitchFamily="49" charset="-122"/>
              </a:rPr>
              <a:t>理解该问题需要知道：</a:t>
            </a:r>
          </a:p>
          <a:p>
            <a:pPr marL="342900" indent="-342900" algn="l">
              <a:buFont typeface="Wingdings" panose="05000000000000000000" pitchFamily="2" charset="2"/>
              <a:buChar char="u"/>
            </a:pPr>
            <a:r>
              <a:rPr lang="en-US" altLang="zh-CN" sz="2000" b="1" dirty="0">
                <a:solidFill>
                  <a:srgbClr val="3366FF"/>
                </a:solidFill>
                <a:latin typeface="Arial" panose="020B0604020202020204" pitchFamily="34" charset="0"/>
                <a:ea typeface="黑体" panose="02010609060101010101" pitchFamily="49" charset="-122"/>
              </a:rPr>
              <a:t>IEEE 754 </a:t>
            </a:r>
            <a:r>
              <a:rPr lang="zh-CN" altLang="en-US" sz="2000" b="1" dirty="0">
                <a:solidFill>
                  <a:srgbClr val="3366FF"/>
                </a:solidFill>
                <a:latin typeface="Arial" panose="020B0604020202020204" pitchFamily="34" charset="0"/>
                <a:ea typeface="黑体" panose="02010609060101010101" pitchFamily="49" charset="-122"/>
              </a:rPr>
              <a:t>的表示</a:t>
            </a:r>
          </a:p>
          <a:p>
            <a:pPr marL="342900" indent="-342900" algn="l">
              <a:buFont typeface="Wingdings" panose="05000000000000000000" pitchFamily="2" charset="2"/>
              <a:buChar char="u"/>
            </a:pPr>
            <a:r>
              <a:rPr lang="en-US" altLang="zh-CN" sz="2000" b="1" dirty="0">
                <a:solidFill>
                  <a:srgbClr val="3366FF"/>
                </a:solidFill>
                <a:latin typeface="Arial" panose="020B0604020202020204" pitchFamily="34" charset="0"/>
                <a:ea typeface="黑体" panose="02010609060101010101" pitchFamily="49" charset="-122"/>
              </a:rPr>
              <a:t>X87 FPU</a:t>
            </a:r>
            <a:r>
              <a:rPr lang="zh-CN" altLang="en-US" sz="2000" b="1" dirty="0">
                <a:solidFill>
                  <a:srgbClr val="3366FF"/>
                </a:solidFill>
                <a:latin typeface="Arial" panose="020B0604020202020204" pitchFamily="34" charset="0"/>
                <a:ea typeface="黑体" panose="02010609060101010101" pitchFamily="49" charset="-122"/>
              </a:rPr>
              <a:t>的体系结构</a:t>
            </a:r>
          </a:p>
          <a:p>
            <a:pPr marL="342900" indent="-342900" algn="l">
              <a:buFont typeface="Wingdings" panose="05000000000000000000" pitchFamily="2" charset="2"/>
              <a:buChar char="u"/>
            </a:pPr>
            <a:r>
              <a:rPr lang="en-US" altLang="zh-CN" sz="2000" b="1" dirty="0">
                <a:solidFill>
                  <a:srgbClr val="3366FF"/>
                </a:solidFill>
                <a:latin typeface="Arial" panose="020B0604020202020204" pitchFamily="34" charset="0"/>
                <a:ea typeface="黑体" panose="02010609060101010101" pitchFamily="49" charset="-122"/>
              </a:rPr>
              <a:t>IA-32</a:t>
            </a:r>
            <a:r>
              <a:rPr lang="zh-CN" altLang="en-US" sz="2000" b="1" dirty="0">
                <a:solidFill>
                  <a:srgbClr val="3366FF"/>
                </a:solidFill>
                <a:latin typeface="Arial" panose="020B0604020202020204" pitchFamily="34" charset="0"/>
                <a:ea typeface="黑体" panose="02010609060101010101" pitchFamily="49" charset="-122"/>
              </a:rPr>
              <a:t>和</a:t>
            </a:r>
            <a:r>
              <a:rPr lang="en-US" altLang="zh-CN" sz="2000" b="1" dirty="0">
                <a:solidFill>
                  <a:srgbClr val="3366FF"/>
                </a:solidFill>
                <a:latin typeface="Arial" panose="020B0604020202020204" pitchFamily="34" charset="0"/>
                <a:ea typeface="黑体" panose="02010609060101010101" pitchFamily="49" charset="-122"/>
              </a:rPr>
              <a:t>x86-64</a:t>
            </a:r>
            <a:r>
              <a:rPr lang="zh-CN" altLang="en-US" sz="2000" b="1" dirty="0">
                <a:solidFill>
                  <a:srgbClr val="3366FF"/>
                </a:solidFill>
                <a:latin typeface="Arial" panose="020B0604020202020204" pitchFamily="34" charset="0"/>
                <a:ea typeface="黑体" panose="02010609060101010101" pitchFamily="49" charset="-122"/>
              </a:rPr>
              <a:t>中</a:t>
            </a:r>
            <a:r>
              <a:rPr lang="zh-CN" altLang="en-US" sz="2000" b="1" dirty="0">
                <a:solidFill>
                  <a:srgbClr val="FF0000"/>
                </a:solidFill>
                <a:latin typeface="Arial" panose="020B0604020202020204" pitchFamily="34" charset="0"/>
                <a:ea typeface="黑体" panose="02010609060101010101" pitchFamily="49" charset="-122"/>
              </a:rPr>
              <a:t>过程调用的参数</a:t>
            </a:r>
            <a:r>
              <a:rPr lang="zh-CN" altLang="en-US" sz="2000" b="1" dirty="0" smtClean="0">
                <a:solidFill>
                  <a:srgbClr val="FF0000"/>
                </a:solidFill>
                <a:latin typeface="Arial" panose="020B0604020202020204" pitchFamily="34" charset="0"/>
                <a:ea typeface="黑体" panose="02010609060101010101" pitchFamily="49" charset="-122"/>
              </a:rPr>
              <a:t>传递</a:t>
            </a:r>
            <a:endParaRPr lang="zh-CN" altLang="en-US" sz="2000" b="1" dirty="0">
              <a:solidFill>
                <a:srgbClr val="FF0000"/>
              </a:solidFill>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258499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7363" name="Rectangle 3"/>
          <p:cNvSpPr>
            <a:spLocks noGrp="1" noChangeArrowheads="1"/>
          </p:cNvSpPr>
          <p:nvPr>
            <p:ph type="body" idx="1"/>
          </p:nvPr>
        </p:nvSpPr>
        <p:spPr>
          <a:xfrm>
            <a:off x="250825" y="3861048"/>
            <a:ext cx="8229600" cy="989012"/>
          </a:xfrm>
        </p:spPr>
        <p:txBody>
          <a:bodyPr/>
          <a:lstStyle/>
          <a:p>
            <a:pPr>
              <a:buFontTx/>
              <a:buNone/>
            </a:pPr>
            <a:r>
              <a:rPr lang="zh-CN" altLang="en-US" dirty="0" smtClean="0">
                <a:solidFill>
                  <a:srgbClr val="008000"/>
                </a:solidFill>
                <a:latin typeface="微软雅黑" panose="020B0503020204020204" pitchFamily="34" charset="-122"/>
                <a:ea typeface="微软雅黑" panose="020B0503020204020204" pitchFamily="34" charset="-122"/>
              </a:rPr>
              <a:t>对于上述</a:t>
            </a:r>
            <a:r>
              <a:rPr lang="en-US" altLang="zh-CN" dirty="0" smtClean="0">
                <a:solidFill>
                  <a:srgbClr val="008000"/>
                </a:solidFill>
                <a:latin typeface="微软雅黑" panose="020B0503020204020204" pitchFamily="34" charset="-122"/>
                <a:ea typeface="微软雅黑" panose="020B0503020204020204" pitchFamily="34" charset="-122"/>
              </a:rPr>
              <a:t>C</a:t>
            </a:r>
            <a:r>
              <a:rPr lang="zh-CN" altLang="en-US" dirty="0" smtClean="0">
                <a:solidFill>
                  <a:srgbClr val="008000"/>
                </a:solidFill>
                <a:latin typeface="微软雅黑" panose="020B0503020204020204" pitchFamily="34" charset="-122"/>
                <a:ea typeface="微软雅黑" panose="020B0503020204020204" pitchFamily="34" charset="-122"/>
              </a:rPr>
              <a:t>语言函数，</a:t>
            </a:r>
            <a:r>
              <a:rPr lang="en-US" altLang="zh-CN" dirty="0" err="1" smtClean="0">
                <a:solidFill>
                  <a:srgbClr val="008000"/>
                </a:solidFill>
                <a:latin typeface="微软雅黑" panose="020B0503020204020204" pitchFamily="34" charset="-122"/>
                <a:ea typeface="微软雅黑" panose="020B0503020204020204" pitchFamily="34" charset="-122"/>
              </a:rPr>
              <a:t>i</a:t>
            </a:r>
            <a:r>
              <a:rPr lang="en-US" altLang="zh-CN" dirty="0" smtClean="0">
                <a:solidFill>
                  <a:srgbClr val="008000"/>
                </a:solidFill>
                <a:latin typeface="微软雅黑" panose="020B0503020204020204" pitchFamily="34" charset="-122"/>
                <a:ea typeface="微软雅黑" panose="020B0503020204020204" pitchFamily="34" charset="-122"/>
              </a:rPr>
              <a:t>=0</a:t>
            </a:r>
            <a:r>
              <a:rPr lang="en-US" altLang="zh-CN" dirty="0" smtClean="0">
                <a:solidFill>
                  <a:srgbClr val="008000"/>
                </a:solidFill>
                <a:latin typeface="微软雅黑" panose="020B0503020204020204" pitchFamily="34" charset="-122"/>
                <a:ea typeface="微软雅黑" panose="020B0503020204020204" pitchFamily="34" charset="-122"/>
                <a:cs typeface="Arial" panose="020B0604020202020204" pitchFamily="34" charset="0"/>
              </a:rPr>
              <a:t>~4</a:t>
            </a:r>
            <a:r>
              <a:rPr lang="zh-CN" altLang="en-US" dirty="0" smtClean="0">
                <a:solidFill>
                  <a:srgbClr val="008000"/>
                </a:solidFill>
                <a:latin typeface="微软雅黑" panose="020B0503020204020204" pitchFamily="34" charset="-122"/>
                <a:ea typeface="微软雅黑" panose="020B0503020204020204" pitchFamily="34" charset="-122"/>
                <a:cs typeface="Arial" panose="020B0604020202020204" pitchFamily="34" charset="0"/>
              </a:rPr>
              <a:t>时，</a:t>
            </a:r>
            <a:r>
              <a:rPr lang="en-US" altLang="zh-CN" dirty="0" smtClean="0">
                <a:solidFill>
                  <a:srgbClr val="008000"/>
                </a:solidFill>
                <a:latin typeface="微软雅黑" panose="020B0503020204020204" pitchFamily="34" charset="-122"/>
                <a:ea typeface="微软雅黑" panose="020B0503020204020204" pitchFamily="34" charset="-122"/>
                <a:cs typeface="Arial" panose="020B0604020202020204" pitchFamily="34" charset="0"/>
              </a:rPr>
              <a:t>fun(</a:t>
            </a:r>
            <a:r>
              <a:rPr lang="en-US" altLang="zh-CN" dirty="0" err="1" smtClean="0">
                <a:solidFill>
                  <a:srgbClr val="008000"/>
                </a:solidFill>
                <a:latin typeface="微软雅黑" panose="020B0503020204020204" pitchFamily="34" charset="-122"/>
                <a:ea typeface="微软雅黑" panose="020B0503020204020204" pitchFamily="34" charset="-122"/>
                <a:cs typeface="Arial" panose="020B0604020202020204" pitchFamily="34" charset="0"/>
              </a:rPr>
              <a:t>i</a:t>
            </a:r>
            <a:r>
              <a:rPr lang="en-US" altLang="zh-CN" dirty="0" smtClean="0">
                <a:solidFill>
                  <a:srgbClr val="008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dirty="0" smtClean="0">
                <a:solidFill>
                  <a:srgbClr val="008000"/>
                </a:solidFill>
                <a:latin typeface="微软雅黑" panose="020B0503020204020204" pitchFamily="34" charset="-122"/>
                <a:ea typeface="微软雅黑" panose="020B0503020204020204" pitchFamily="34" charset="-122"/>
                <a:cs typeface="Arial" panose="020B0604020202020204" pitchFamily="34" charset="0"/>
              </a:rPr>
              <a:t>分别返回什么值</a:t>
            </a:r>
            <a:r>
              <a:rPr lang="en-US" altLang="zh-CN" dirty="0" smtClean="0">
                <a:solidFill>
                  <a:srgbClr val="008000"/>
                </a:solidFill>
                <a:latin typeface="微软雅黑" panose="020B0503020204020204" pitchFamily="34" charset="-122"/>
                <a:ea typeface="微软雅黑" panose="020B0503020204020204" pitchFamily="34" charset="-122"/>
                <a:cs typeface="Arial" panose="020B0604020202020204" pitchFamily="34" charset="0"/>
              </a:rPr>
              <a:t>?</a:t>
            </a:r>
          </a:p>
        </p:txBody>
      </p:sp>
      <p:sp>
        <p:nvSpPr>
          <p:cNvPr id="68612" name="Rectangle 4"/>
          <p:cNvSpPr>
            <a:spLocks/>
          </p:cNvSpPr>
          <p:nvPr/>
        </p:nvSpPr>
        <p:spPr bwMode="auto">
          <a:xfrm>
            <a:off x="296862" y="998538"/>
            <a:ext cx="8389937" cy="286251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8F6D9"/>
                </a:solidFill>
              </a14:hiddenFill>
            </a:ext>
          </a:extLst>
        </p:spPr>
        <p:txBody>
          <a:bodyPr lIns="63500" tIns="63500" rIns="63500" bIns="63500"/>
          <a:lstStyle>
            <a:lvl1pPr>
              <a:lnSpc>
                <a:spcPct val="115000"/>
              </a:lnSpc>
              <a:spcBef>
                <a:spcPct val="20000"/>
              </a:spcBef>
              <a:buChar char="•"/>
              <a:tabLst>
                <a:tab pos="914400" algn="l"/>
                <a:tab pos="22860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914400" algn="l"/>
                <a:tab pos="22860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914400" algn="l"/>
                <a:tab pos="22860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914400" algn="l"/>
                <a:tab pos="22860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914400" algn="l"/>
                <a:tab pos="22860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914400" algn="l"/>
                <a:tab pos="22860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914400" algn="l"/>
                <a:tab pos="22860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914400" algn="l"/>
                <a:tab pos="22860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914400" algn="l"/>
                <a:tab pos="2286000" algn="l"/>
              </a:tabLst>
              <a:defRPr sz="1500" b="1">
                <a:solidFill>
                  <a:srgbClr val="996600"/>
                </a:solidFill>
                <a:latin typeface="Arial" panose="020B0604020202020204" pitchFamily="34" charset="0"/>
                <a:ea typeface="宋体" panose="02010600030101010101" pitchFamily="2" charset="-122"/>
              </a:defRPr>
            </a:lvl9pPr>
          </a:lstStyle>
          <a:p>
            <a:pPr algn="l">
              <a:spcAft>
                <a:spcPts val="0"/>
              </a:spcAft>
              <a:buNone/>
            </a:pPr>
            <a:r>
              <a:rPr lang="en-US" altLang="zh-CN" sz="2000" kern="0" dirty="0">
                <a:solidFill>
                  <a:srgbClr val="0000A0"/>
                </a:solidFill>
                <a:latin typeface="Courier New" panose="02070309020205020404" pitchFamily="49" charset="0"/>
                <a:cs typeface="Times New Roman" panose="02020603050405020304" pitchFamily="18" charset="0"/>
              </a:rPr>
              <a:t>double </a:t>
            </a:r>
            <a:r>
              <a:rPr lang="en-US" altLang="zh-CN" sz="2000" kern="0" dirty="0">
                <a:solidFill>
                  <a:srgbClr val="000000"/>
                </a:solidFill>
                <a:latin typeface="Courier New" panose="02070309020205020404" pitchFamily="49" charset="0"/>
                <a:cs typeface="Times New Roman" panose="02020603050405020304" pitchFamily="18" charset="0"/>
              </a:rPr>
              <a:t>fun</a:t>
            </a:r>
            <a:r>
              <a:rPr lang="en-US" altLang="zh-CN" sz="2000" kern="0" dirty="0">
                <a:solidFill>
                  <a:srgbClr val="FF0000"/>
                </a:solidFill>
                <a:latin typeface="Courier New" panose="02070309020205020404" pitchFamily="49" charset="0"/>
                <a:cs typeface="Times New Roman" panose="02020603050405020304" pitchFamily="18" charset="0"/>
              </a:rPr>
              <a:t>(</a:t>
            </a:r>
            <a:r>
              <a:rPr lang="en-US" altLang="zh-CN" sz="2000" kern="0" dirty="0" err="1">
                <a:solidFill>
                  <a:srgbClr val="0000A0"/>
                </a:solidFill>
                <a:latin typeface="Courier New" panose="02070309020205020404" pitchFamily="49" charset="0"/>
                <a:cs typeface="Times New Roman" panose="02020603050405020304" pitchFamily="18" charset="0"/>
              </a:rPr>
              <a:t>int</a:t>
            </a:r>
            <a:r>
              <a:rPr lang="en-US" altLang="zh-CN" sz="2000" kern="0" dirty="0">
                <a:solidFill>
                  <a:srgbClr val="0000A0"/>
                </a:solidFill>
                <a:latin typeface="Courier New" panose="02070309020205020404" pitchFamily="49" charset="0"/>
                <a:cs typeface="Times New Roman" panose="02020603050405020304" pitchFamily="18" charset="0"/>
              </a:rPr>
              <a:t> </a:t>
            </a:r>
            <a:r>
              <a:rPr lang="en-US" altLang="zh-CN" sz="2000" kern="0" dirty="0" err="1">
                <a:solidFill>
                  <a:srgbClr val="000000"/>
                </a:solidFill>
                <a:latin typeface="Courier New" panose="02070309020205020404" pitchFamily="49" charset="0"/>
                <a:cs typeface="Times New Roman" panose="02020603050405020304" pitchFamily="18" charset="0"/>
              </a:rPr>
              <a:t>i</a:t>
            </a:r>
            <a:r>
              <a:rPr lang="en-US" altLang="zh-CN" sz="2000" kern="0" dirty="0">
                <a:solidFill>
                  <a:srgbClr val="FF0000"/>
                </a:solidFill>
                <a:latin typeface="Courier New" panose="02070309020205020404" pitchFamily="49" charset="0"/>
                <a:cs typeface="Times New Roman" panose="02020603050405020304" pitchFamily="18" charset="0"/>
              </a:rPr>
              <a:t>)</a:t>
            </a:r>
            <a:endParaRPr lang="zh-CN" altLang="zh-CN" sz="3600" kern="100" dirty="0">
              <a:latin typeface="Calibri" panose="020F0502020204030204" pitchFamily="34" charset="0"/>
              <a:cs typeface="Times New Roman" panose="02020603050405020304" pitchFamily="18" charset="0"/>
            </a:endParaRPr>
          </a:p>
          <a:p>
            <a:pPr algn="l">
              <a:spcAft>
                <a:spcPts val="0"/>
              </a:spcAft>
              <a:buNone/>
            </a:pPr>
            <a:r>
              <a:rPr lang="en-US" altLang="zh-CN" sz="2000" kern="0" dirty="0">
                <a:solidFill>
                  <a:srgbClr val="FF0000"/>
                </a:solidFill>
                <a:latin typeface="Courier New" panose="02070309020205020404" pitchFamily="49" charset="0"/>
                <a:cs typeface="Times New Roman" panose="02020603050405020304" pitchFamily="18" charset="0"/>
              </a:rPr>
              <a:t>{</a:t>
            </a:r>
            <a:endParaRPr lang="zh-CN" altLang="zh-CN" sz="3600" kern="100" dirty="0">
              <a:latin typeface="Calibri" panose="020F0502020204030204" pitchFamily="34" charset="0"/>
              <a:cs typeface="Times New Roman" panose="02020603050405020304" pitchFamily="18" charset="0"/>
            </a:endParaRPr>
          </a:p>
          <a:p>
            <a:pPr algn="l">
              <a:spcAft>
                <a:spcPts val="0"/>
              </a:spcAft>
              <a:buNone/>
            </a:pPr>
            <a:r>
              <a:rPr lang="en-US" altLang="zh-CN" sz="2000" kern="0" dirty="0">
                <a:solidFill>
                  <a:srgbClr val="FF0000"/>
                </a:solidFill>
                <a:latin typeface="Courier New" panose="02070309020205020404" pitchFamily="49" charset="0"/>
                <a:cs typeface="Times New Roman" panose="02020603050405020304" pitchFamily="18" charset="0"/>
              </a:rPr>
              <a:t>  </a:t>
            </a:r>
            <a:r>
              <a:rPr lang="en-US" altLang="zh-CN" sz="2000" kern="0" dirty="0">
                <a:solidFill>
                  <a:srgbClr val="0000A0"/>
                </a:solidFill>
                <a:latin typeface="Courier New" panose="02070309020205020404" pitchFamily="49" charset="0"/>
                <a:cs typeface="Times New Roman" panose="02020603050405020304" pitchFamily="18" charset="0"/>
              </a:rPr>
              <a:t>volatile double </a:t>
            </a:r>
            <a:r>
              <a:rPr lang="en-US" altLang="zh-CN" sz="2000" kern="0" dirty="0">
                <a:solidFill>
                  <a:srgbClr val="000000"/>
                </a:solidFill>
                <a:latin typeface="Courier New" panose="02070309020205020404" pitchFamily="49" charset="0"/>
                <a:cs typeface="Times New Roman" panose="02020603050405020304" pitchFamily="18" charset="0"/>
              </a:rPr>
              <a:t>d</a:t>
            </a:r>
            <a:r>
              <a:rPr lang="en-US" altLang="zh-CN" sz="2000" kern="0" dirty="0">
                <a:solidFill>
                  <a:srgbClr val="FF0000"/>
                </a:solidFill>
                <a:latin typeface="Courier New" panose="02070309020205020404" pitchFamily="49" charset="0"/>
                <a:cs typeface="Times New Roman" panose="02020603050405020304" pitchFamily="18" charset="0"/>
              </a:rPr>
              <a:t>[</a:t>
            </a:r>
            <a:r>
              <a:rPr lang="en-US" altLang="zh-CN" sz="2000" kern="0" dirty="0">
                <a:solidFill>
                  <a:srgbClr val="F000F0"/>
                </a:solidFill>
                <a:latin typeface="Courier New" panose="02070309020205020404" pitchFamily="49" charset="0"/>
                <a:cs typeface="Times New Roman" panose="02020603050405020304" pitchFamily="18" charset="0"/>
              </a:rPr>
              <a:t>1</a:t>
            </a:r>
            <a:r>
              <a:rPr lang="en-US" altLang="zh-CN" sz="2000" kern="0" dirty="0">
                <a:solidFill>
                  <a:srgbClr val="FF0000"/>
                </a:solidFill>
                <a:latin typeface="Courier New" panose="02070309020205020404" pitchFamily="49" charset="0"/>
                <a:cs typeface="Times New Roman" panose="02020603050405020304" pitchFamily="18" charset="0"/>
              </a:rPr>
              <a:t>] = {</a:t>
            </a:r>
            <a:r>
              <a:rPr lang="en-US" altLang="zh-CN" sz="2000" kern="0" dirty="0">
                <a:solidFill>
                  <a:srgbClr val="F000F0"/>
                </a:solidFill>
                <a:latin typeface="Courier New" panose="02070309020205020404" pitchFamily="49" charset="0"/>
                <a:cs typeface="Times New Roman" panose="02020603050405020304" pitchFamily="18" charset="0"/>
              </a:rPr>
              <a:t>3.14</a:t>
            </a:r>
            <a:r>
              <a:rPr lang="en-US" altLang="zh-CN" sz="2000" kern="0" dirty="0">
                <a:solidFill>
                  <a:srgbClr val="FF0000"/>
                </a:solidFill>
                <a:latin typeface="Courier New" panose="02070309020205020404" pitchFamily="49" charset="0"/>
                <a:cs typeface="Times New Roman" panose="02020603050405020304" pitchFamily="18" charset="0"/>
              </a:rPr>
              <a:t>};</a:t>
            </a:r>
            <a:endParaRPr lang="zh-CN" altLang="zh-CN" sz="3600" kern="100" dirty="0">
              <a:latin typeface="Calibri" panose="020F0502020204030204" pitchFamily="34" charset="0"/>
              <a:cs typeface="Times New Roman" panose="02020603050405020304" pitchFamily="18" charset="0"/>
            </a:endParaRPr>
          </a:p>
          <a:p>
            <a:pPr algn="l">
              <a:spcAft>
                <a:spcPts val="0"/>
              </a:spcAft>
              <a:buNone/>
            </a:pPr>
            <a:r>
              <a:rPr lang="en-US" altLang="zh-CN" sz="2000" kern="0" dirty="0">
                <a:solidFill>
                  <a:srgbClr val="FF0000"/>
                </a:solidFill>
                <a:latin typeface="Courier New" panose="02070309020205020404" pitchFamily="49" charset="0"/>
                <a:cs typeface="Times New Roman" panose="02020603050405020304" pitchFamily="18" charset="0"/>
              </a:rPr>
              <a:t>  </a:t>
            </a:r>
            <a:r>
              <a:rPr lang="en-US" altLang="zh-CN" sz="2000" kern="0" dirty="0">
                <a:solidFill>
                  <a:srgbClr val="0000A0"/>
                </a:solidFill>
                <a:latin typeface="Courier New" panose="02070309020205020404" pitchFamily="49" charset="0"/>
                <a:cs typeface="Times New Roman" panose="02020603050405020304" pitchFamily="18" charset="0"/>
              </a:rPr>
              <a:t>volatile long </a:t>
            </a:r>
            <a:r>
              <a:rPr lang="en-US" altLang="zh-CN" sz="2000" kern="0" dirty="0" err="1">
                <a:solidFill>
                  <a:srgbClr val="0000A0"/>
                </a:solidFill>
                <a:latin typeface="Courier New" panose="02070309020205020404" pitchFamily="49" charset="0"/>
                <a:cs typeface="Times New Roman" panose="02020603050405020304" pitchFamily="18" charset="0"/>
              </a:rPr>
              <a:t>int</a:t>
            </a:r>
            <a:r>
              <a:rPr lang="en-US" altLang="zh-CN" sz="2000" kern="0" dirty="0">
                <a:solidFill>
                  <a:srgbClr val="0000A0"/>
                </a:solidFill>
                <a:latin typeface="Courier New" panose="02070309020205020404" pitchFamily="49" charset="0"/>
                <a:cs typeface="Times New Roman" panose="02020603050405020304" pitchFamily="18" charset="0"/>
              </a:rPr>
              <a:t> </a:t>
            </a:r>
            <a:r>
              <a:rPr lang="en-US" altLang="zh-CN" sz="2000" kern="0" dirty="0">
                <a:solidFill>
                  <a:srgbClr val="000000"/>
                </a:solidFill>
                <a:latin typeface="Courier New" panose="02070309020205020404" pitchFamily="49" charset="0"/>
                <a:cs typeface="Times New Roman" panose="02020603050405020304" pitchFamily="18" charset="0"/>
              </a:rPr>
              <a:t>a</a:t>
            </a:r>
            <a:r>
              <a:rPr lang="en-US" altLang="zh-CN" sz="2000" kern="0" dirty="0">
                <a:solidFill>
                  <a:srgbClr val="FF0000"/>
                </a:solidFill>
                <a:latin typeface="Courier New" panose="02070309020205020404" pitchFamily="49" charset="0"/>
                <a:cs typeface="Times New Roman" panose="02020603050405020304" pitchFamily="18" charset="0"/>
              </a:rPr>
              <a:t>[</a:t>
            </a:r>
            <a:r>
              <a:rPr lang="en-US" altLang="zh-CN" sz="2000" kern="0" dirty="0">
                <a:solidFill>
                  <a:srgbClr val="F000F0"/>
                </a:solidFill>
                <a:latin typeface="Courier New" panose="02070309020205020404" pitchFamily="49" charset="0"/>
                <a:cs typeface="Times New Roman" panose="02020603050405020304" pitchFamily="18" charset="0"/>
              </a:rPr>
              <a:t>2</a:t>
            </a:r>
            <a:r>
              <a:rPr lang="en-US" altLang="zh-CN" sz="2000" kern="0" dirty="0">
                <a:solidFill>
                  <a:srgbClr val="FF0000"/>
                </a:solidFill>
                <a:latin typeface="Courier New" panose="02070309020205020404" pitchFamily="49" charset="0"/>
                <a:cs typeface="Times New Roman" panose="02020603050405020304" pitchFamily="18" charset="0"/>
              </a:rPr>
              <a:t>];</a:t>
            </a:r>
            <a:endParaRPr lang="zh-CN" altLang="zh-CN" sz="3600" kern="100" dirty="0">
              <a:latin typeface="Calibri" panose="020F0502020204030204" pitchFamily="34" charset="0"/>
              <a:cs typeface="Times New Roman" panose="02020603050405020304" pitchFamily="18" charset="0"/>
            </a:endParaRPr>
          </a:p>
          <a:p>
            <a:pPr algn="l">
              <a:spcAft>
                <a:spcPts val="0"/>
              </a:spcAft>
              <a:buNone/>
            </a:pPr>
            <a:r>
              <a:rPr lang="en-US" altLang="zh-CN" sz="2000" kern="0" dirty="0">
                <a:solidFill>
                  <a:srgbClr val="FF0000"/>
                </a:solidFill>
                <a:latin typeface="Courier New" panose="02070309020205020404" pitchFamily="49" charset="0"/>
                <a:cs typeface="Times New Roman" panose="02020603050405020304" pitchFamily="18" charset="0"/>
              </a:rPr>
              <a:t>  </a:t>
            </a:r>
            <a:r>
              <a:rPr lang="en-US" altLang="zh-CN" sz="2000" kern="0" dirty="0">
                <a:solidFill>
                  <a:srgbClr val="000000"/>
                </a:solidFill>
                <a:latin typeface="Courier New" panose="02070309020205020404" pitchFamily="49" charset="0"/>
                <a:cs typeface="Times New Roman" panose="02020603050405020304" pitchFamily="18" charset="0"/>
              </a:rPr>
              <a:t>a</a:t>
            </a:r>
            <a:r>
              <a:rPr lang="en-US" altLang="zh-CN" sz="2000" kern="0" dirty="0">
                <a:solidFill>
                  <a:srgbClr val="FF0000"/>
                </a:solidFill>
                <a:latin typeface="Courier New" panose="02070309020205020404" pitchFamily="49" charset="0"/>
                <a:cs typeface="Times New Roman" panose="02020603050405020304" pitchFamily="18" charset="0"/>
              </a:rPr>
              <a:t>[</a:t>
            </a:r>
            <a:r>
              <a:rPr lang="en-US" altLang="zh-CN" sz="2000" kern="0" dirty="0" err="1">
                <a:solidFill>
                  <a:srgbClr val="000000"/>
                </a:solidFill>
                <a:latin typeface="Courier New" panose="02070309020205020404" pitchFamily="49" charset="0"/>
                <a:cs typeface="Times New Roman" panose="02020603050405020304" pitchFamily="18" charset="0"/>
              </a:rPr>
              <a:t>i</a:t>
            </a:r>
            <a:r>
              <a:rPr lang="en-US" altLang="zh-CN" sz="2000" kern="0" dirty="0">
                <a:solidFill>
                  <a:srgbClr val="FF0000"/>
                </a:solidFill>
                <a:latin typeface="Courier New" panose="02070309020205020404" pitchFamily="49" charset="0"/>
                <a:cs typeface="Times New Roman" panose="02020603050405020304" pitchFamily="18" charset="0"/>
              </a:rPr>
              <a:t>] = </a:t>
            </a:r>
            <a:r>
              <a:rPr lang="en-US" altLang="zh-CN" sz="2000" kern="0" dirty="0">
                <a:solidFill>
                  <a:srgbClr val="F000F0"/>
                </a:solidFill>
                <a:latin typeface="Courier New" panose="02070309020205020404" pitchFamily="49" charset="0"/>
                <a:cs typeface="Times New Roman" panose="02020603050405020304" pitchFamily="18" charset="0"/>
              </a:rPr>
              <a:t>1073741824</a:t>
            </a:r>
            <a:r>
              <a:rPr lang="en-US" altLang="zh-CN" sz="2000" kern="0" dirty="0">
                <a:solidFill>
                  <a:srgbClr val="FF0000"/>
                </a:solidFill>
                <a:latin typeface="Courier New" panose="02070309020205020404" pitchFamily="49" charset="0"/>
                <a:cs typeface="Times New Roman" panose="02020603050405020304" pitchFamily="18" charset="0"/>
              </a:rPr>
              <a:t>; </a:t>
            </a:r>
            <a:endParaRPr lang="en-US" altLang="zh-CN" sz="2000" kern="0" dirty="0" smtClean="0">
              <a:solidFill>
                <a:srgbClr val="FF0000"/>
              </a:solidFill>
              <a:latin typeface="Courier New" panose="02070309020205020404" pitchFamily="49" charset="0"/>
              <a:cs typeface="Times New Roman" panose="02020603050405020304" pitchFamily="18" charset="0"/>
            </a:endParaRPr>
          </a:p>
          <a:p>
            <a:pPr algn="l">
              <a:spcAft>
                <a:spcPts val="0"/>
              </a:spcAft>
              <a:buNone/>
            </a:pPr>
            <a:r>
              <a:rPr lang="en-US" altLang="zh-CN" sz="2000" kern="0" dirty="0">
                <a:solidFill>
                  <a:srgbClr val="FF0000"/>
                </a:solidFill>
                <a:latin typeface="Courier New" panose="02070309020205020404" pitchFamily="49" charset="0"/>
                <a:cs typeface="Times New Roman" panose="02020603050405020304" pitchFamily="18" charset="0"/>
              </a:rPr>
              <a:t> </a:t>
            </a:r>
            <a:r>
              <a:rPr lang="en-US" altLang="zh-CN" sz="2000" kern="0" dirty="0" smtClean="0">
                <a:solidFill>
                  <a:srgbClr val="FF0000"/>
                </a:solidFill>
                <a:latin typeface="Courier New" panose="02070309020205020404" pitchFamily="49" charset="0"/>
                <a:cs typeface="Times New Roman" panose="02020603050405020304" pitchFamily="18" charset="0"/>
              </a:rPr>
              <a:t> </a:t>
            </a:r>
            <a:r>
              <a:rPr lang="en-US" altLang="zh-CN" sz="2000" kern="0" dirty="0" smtClean="0">
                <a:solidFill>
                  <a:srgbClr val="0000A0"/>
                </a:solidFill>
                <a:latin typeface="Courier New" panose="02070309020205020404" pitchFamily="49" charset="0"/>
                <a:cs typeface="Times New Roman" panose="02020603050405020304" pitchFamily="18" charset="0"/>
              </a:rPr>
              <a:t>return </a:t>
            </a:r>
            <a:r>
              <a:rPr lang="en-US" altLang="zh-CN" sz="2000" kern="0" dirty="0">
                <a:solidFill>
                  <a:srgbClr val="000000"/>
                </a:solidFill>
                <a:latin typeface="Courier New" panose="02070309020205020404" pitchFamily="49" charset="0"/>
                <a:cs typeface="Times New Roman" panose="02020603050405020304" pitchFamily="18" charset="0"/>
              </a:rPr>
              <a:t>d</a:t>
            </a:r>
            <a:r>
              <a:rPr lang="en-US" altLang="zh-CN" sz="2000" kern="0" dirty="0">
                <a:solidFill>
                  <a:srgbClr val="FF0000"/>
                </a:solidFill>
                <a:latin typeface="Courier New" panose="02070309020205020404" pitchFamily="49" charset="0"/>
                <a:cs typeface="Times New Roman" panose="02020603050405020304" pitchFamily="18" charset="0"/>
              </a:rPr>
              <a:t>[</a:t>
            </a:r>
            <a:r>
              <a:rPr lang="en-US" altLang="zh-CN" sz="2000" kern="0" dirty="0">
                <a:solidFill>
                  <a:srgbClr val="F000F0"/>
                </a:solidFill>
                <a:latin typeface="Courier New" panose="02070309020205020404" pitchFamily="49" charset="0"/>
                <a:cs typeface="Times New Roman" panose="02020603050405020304" pitchFamily="18" charset="0"/>
              </a:rPr>
              <a:t>0</a:t>
            </a:r>
            <a:r>
              <a:rPr lang="en-US" altLang="zh-CN" sz="2000" kern="0" dirty="0">
                <a:solidFill>
                  <a:srgbClr val="FF0000"/>
                </a:solidFill>
                <a:latin typeface="Courier New" panose="02070309020205020404" pitchFamily="49" charset="0"/>
                <a:cs typeface="Times New Roman" panose="02020603050405020304" pitchFamily="18" charset="0"/>
              </a:rPr>
              <a:t>];</a:t>
            </a:r>
            <a:endParaRPr lang="zh-CN" altLang="zh-CN" sz="3600" kern="100" dirty="0">
              <a:latin typeface="Calibri" panose="020F0502020204030204" pitchFamily="34" charset="0"/>
              <a:cs typeface="Times New Roman" panose="02020603050405020304" pitchFamily="18" charset="0"/>
            </a:endParaRPr>
          </a:p>
          <a:p>
            <a:pPr algn="l">
              <a:spcAft>
                <a:spcPts val="0"/>
              </a:spcAft>
              <a:buNone/>
            </a:pPr>
            <a:r>
              <a:rPr lang="en-US" altLang="zh-CN" sz="2000" kern="0" dirty="0">
                <a:solidFill>
                  <a:srgbClr val="FF0000"/>
                </a:solidFill>
                <a:latin typeface="Courier New" panose="02070309020205020404" pitchFamily="49" charset="0"/>
                <a:cs typeface="Times New Roman" panose="02020603050405020304" pitchFamily="18" charset="0"/>
              </a:rPr>
              <a:t>}</a:t>
            </a:r>
            <a:endParaRPr lang="zh-CN" altLang="zh-CN" sz="3600" kern="100" dirty="0">
              <a:latin typeface="Calibri" panose="020F0502020204030204" pitchFamily="34" charset="0"/>
              <a:cs typeface="Times New Roman" panose="02020603050405020304" pitchFamily="18" charset="0"/>
            </a:endParaRPr>
          </a:p>
        </p:txBody>
      </p:sp>
      <p:sp>
        <p:nvSpPr>
          <p:cNvPr id="18437" name="Rectangle 5"/>
          <p:cNvSpPr>
            <a:spLocks/>
          </p:cNvSpPr>
          <p:nvPr/>
        </p:nvSpPr>
        <p:spPr bwMode="auto">
          <a:xfrm>
            <a:off x="682563" y="4415829"/>
            <a:ext cx="4537199" cy="18542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l" eaLnBrk="1" hangingPunct="1">
              <a:lnSpc>
                <a:spcPct val="100000"/>
              </a:lnSpc>
              <a:spcBef>
                <a:spcPct val="0"/>
              </a:spcBef>
              <a:buFontTx/>
              <a:buNone/>
            </a:pPr>
            <a:r>
              <a:rPr lang="en-US" altLang="zh-CN" sz="2000" i="0" dirty="0">
                <a:solidFill>
                  <a:srgbClr val="0066FF"/>
                </a:solidFill>
                <a:latin typeface="微软雅黑" panose="020B0503020204020204" pitchFamily="34" charset="-122"/>
                <a:ea typeface="微软雅黑" panose="020B0503020204020204" pitchFamily="34" charset="-122"/>
                <a:cs typeface="Zapf Dingbats"/>
                <a:sym typeface="Courier New" panose="02070309020205020404" pitchFamily="49" charset="0"/>
              </a:rPr>
              <a:t>fun(0)  </a:t>
            </a:r>
            <a:r>
              <a:rPr lang="en-US" altLang="zh-CN" sz="2000" i="0" dirty="0">
                <a:solidFill>
                  <a:srgbClr val="0066FF"/>
                </a:solidFill>
                <a:latin typeface="微软雅黑" panose="020B0503020204020204" pitchFamily="34" charset="-122"/>
                <a:ea typeface="微软雅黑" panose="020B0503020204020204" pitchFamily="34" charset="-122"/>
                <a:cs typeface="Zapf Dingbats"/>
                <a:sym typeface="Wingdings" panose="05000000000000000000" pitchFamily="2" charset="2"/>
              </a:rPr>
              <a:t></a:t>
            </a:r>
            <a:r>
              <a:rPr lang="en-US" altLang="zh-CN" sz="2000" i="0" dirty="0">
                <a:solidFill>
                  <a:srgbClr val="0066FF"/>
                </a:solidFill>
                <a:latin typeface="微软雅黑" panose="020B0503020204020204" pitchFamily="34" charset="-122"/>
                <a:ea typeface="微软雅黑" panose="020B0503020204020204" pitchFamily="34" charset="-122"/>
                <a:cs typeface="Zapf Dingbats"/>
                <a:sym typeface="Courier New" panose="02070309020205020404" pitchFamily="49" charset="0"/>
              </a:rPr>
              <a:t>	3.14</a:t>
            </a:r>
            <a:endParaRPr lang="en-US" altLang="zh-CN" sz="2000" i="0" dirty="0">
              <a:solidFill>
                <a:srgbClr val="0066FF"/>
              </a:solidFill>
              <a:latin typeface="微软雅黑" panose="020B0503020204020204" pitchFamily="34" charset="-122"/>
              <a:ea typeface="微软雅黑" panose="020B0503020204020204" pitchFamily="34" charset="-122"/>
              <a:cs typeface="Lucida Grande"/>
              <a:sym typeface="Arial Narrow" panose="020B0606020202030204" pitchFamily="34" charset="0"/>
            </a:endParaRPr>
          </a:p>
          <a:p>
            <a:pPr algn="l" eaLnBrk="1" hangingPunct="1">
              <a:lnSpc>
                <a:spcPct val="100000"/>
              </a:lnSpc>
              <a:spcBef>
                <a:spcPct val="0"/>
              </a:spcBef>
              <a:buFontTx/>
              <a:buNone/>
            </a:pPr>
            <a:r>
              <a:rPr lang="en-US" altLang="zh-CN" sz="2000" i="0" dirty="0">
                <a:solidFill>
                  <a:srgbClr val="0066FF"/>
                </a:solidFill>
                <a:latin typeface="微软雅黑" panose="020B0503020204020204" pitchFamily="34" charset="-122"/>
                <a:ea typeface="微软雅黑" panose="020B0503020204020204" pitchFamily="34" charset="-122"/>
                <a:cs typeface="Courier New" panose="02070309020205020404" pitchFamily="49" charset="0"/>
                <a:sym typeface="Courier New" panose="02070309020205020404" pitchFamily="49" charset="0"/>
              </a:rPr>
              <a:t>fun(1)  </a:t>
            </a:r>
            <a:r>
              <a:rPr lang="en-US" altLang="zh-CN" sz="2000" i="0" dirty="0" smtClean="0">
                <a:solidFill>
                  <a:srgbClr val="0066FF"/>
                </a:solidFill>
                <a:latin typeface="微软雅黑" panose="020B0503020204020204" pitchFamily="34" charset="-122"/>
                <a:ea typeface="微软雅黑" panose="020B0503020204020204" pitchFamily="34" charset="-122"/>
                <a:cs typeface="Courier New" panose="02070309020205020404" pitchFamily="49" charset="0"/>
                <a:sym typeface="Wingdings" panose="05000000000000000000" pitchFamily="2" charset="2"/>
              </a:rPr>
              <a:t></a:t>
            </a:r>
            <a:r>
              <a:rPr lang="en-US" altLang="zh-CN" sz="2000" i="0" dirty="0" smtClean="0">
                <a:solidFill>
                  <a:srgbClr val="0066FF"/>
                </a:solidFill>
                <a:latin typeface="微软雅黑" panose="020B0503020204020204" pitchFamily="34" charset="-122"/>
                <a:ea typeface="微软雅黑" panose="020B0503020204020204" pitchFamily="34" charset="-122"/>
                <a:cs typeface="Monaco"/>
                <a:sym typeface="Courier New" panose="02070309020205020404" pitchFamily="49" charset="0"/>
              </a:rPr>
              <a:t>	3.14</a:t>
            </a:r>
            <a:endParaRPr lang="en-US" altLang="zh-CN" sz="2000" i="0" dirty="0">
              <a:solidFill>
                <a:srgbClr val="0066FF"/>
              </a:solidFill>
              <a:latin typeface="微软雅黑" panose="020B0503020204020204" pitchFamily="34" charset="-122"/>
              <a:ea typeface="微软雅黑" panose="020B0503020204020204" pitchFamily="34" charset="-122"/>
              <a:cs typeface="Lucida Grande"/>
              <a:sym typeface="Arial Narrow" panose="020B0606020202030204" pitchFamily="34" charset="0"/>
            </a:endParaRPr>
          </a:p>
          <a:p>
            <a:pPr algn="l" eaLnBrk="1" hangingPunct="1">
              <a:lnSpc>
                <a:spcPct val="100000"/>
              </a:lnSpc>
              <a:spcBef>
                <a:spcPct val="0"/>
              </a:spcBef>
              <a:buFontTx/>
              <a:buNone/>
            </a:pPr>
            <a:r>
              <a:rPr lang="en-US" altLang="zh-CN" sz="2000" i="0" dirty="0">
                <a:solidFill>
                  <a:srgbClr val="0066FF"/>
                </a:solidFill>
                <a:latin typeface="微软雅黑" panose="020B0503020204020204" pitchFamily="34" charset="-122"/>
                <a:ea typeface="微软雅黑" panose="020B0503020204020204" pitchFamily="34" charset="-122"/>
                <a:cs typeface="ヒラギノ角ゴ ProN W3"/>
                <a:sym typeface="Courier New" panose="02070309020205020404" pitchFamily="49" charset="0"/>
              </a:rPr>
              <a:t>fun(2)  </a:t>
            </a:r>
            <a:r>
              <a:rPr lang="en-US" altLang="zh-CN" sz="2000" i="0" dirty="0" smtClean="0">
                <a:solidFill>
                  <a:srgbClr val="0066FF"/>
                </a:solidFill>
                <a:latin typeface="微软雅黑" panose="020B0503020204020204" pitchFamily="34" charset="-122"/>
                <a:ea typeface="微软雅黑" panose="020B0503020204020204" pitchFamily="34" charset="-122"/>
                <a:cs typeface="ヒラギノ角ゴ ProN W3"/>
                <a:sym typeface="Wingdings" panose="05000000000000000000" pitchFamily="2" charset="2"/>
              </a:rPr>
              <a:t></a:t>
            </a:r>
            <a:r>
              <a:rPr lang="en-US" altLang="zh-CN" sz="2000" i="0" dirty="0">
                <a:solidFill>
                  <a:srgbClr val="0066FF"/>
                </a:solidFill>
                <a:latin typeface="微软雅黑" panose="020B0503020204020204" pitchFamily="34" charset="-122"/>
                <a:ea typeface="微软雅黑" panose="020B0503020204020204" pitchFamily="34" charset="-122"/>
                <a:cs typeface="Monaco"/>
                <a:sym typeface="Courier New" panose="02070309020205020404" pitchFamily="49" charset="0"/>
              </a:rPr>
              <a:t>	3.1399998664856</a:t>
            </a:r>
            <a:endParaRPr lang="en-US" altLang="zh-CN" sz="2000" i="0" dirty="0">
              <a:solidFill>
                <a:srgbClr val="0066FF"/>
              </a:solidFill>
              <a:latin typeface="微软雅黑" panose="020B0503020204020204" pitchFamily="34" charset="-122"/>
              <a:ea typeface="微软雅黑" panose="020B0503020204020204" pitchFamily="34" charset="-122"/>
              <a:cs typeface="Lucida Grande"/>
              <a:sym typeface="Arial Narrow" panose="020B0606020202030204" pitchFamily="34" charset="0"/>
            </a:endParaRPr>
          </a:p>
          <a:p>
            <a:pPr algn="l" eaLnBrk="1" hangingPunct="1">
              <a:lnSpc>
                <a:spcPct val="100000"/>
              </a:lnSpc>
              <a:spcBef>
                <a:spcPct val="0"/>
              </a:spcBef>
              <a:buFontTx/>
              <a:buNone/>
            </a:pPr>
            <a:r>
              <a:rPr lang="en-US" altLang="zh-CN" sz="2000" i="0" dirty="0">
                <a:solidFill>
                  <a:srgbClr val="0066FF"/>
                </a:solidFill>
                <a:latin typeface="微软雅黑" panose="020B0503020204020204" pitchFamily="34" charset="-122"/>
                <a:ea typeface="微软雅黑" panose="020B0503020204020204" pitchFamily="34" charset="-122"/>
                <a:cs typeface="ヒラギノ角ゴ ProN W3"/>
                <a:sym typeface="Courier New" panose="02070309020205020404" pitchFamily="49" charset="0"/>
              </a:rPr>
              <a:t>fun(3)  </a:t>
            </a:r>
            <a:r>
              <a:rPr lang="en-US" altLang="zh-CN" sz="2000" i="0" dirty="0">
                <a:solidFill>
                  <a:srgbClr val="0066FF"/>
                </a:solidFill>
                <a:latin typeface="微软雅黑" panose="020B0503020204020204" pitchFamily="34" charset="-122"/>
                <a:ea typeface="微软雅黑" panose="020B0503020204020204" pitchFamily="34" charset="-122"/>
                <a:cs typeface="ヒラギノ角ゴ ProN W3"/>
                <a:sym typeface="Wingdings" panose="05000000000000000000" pitchFamily="2" charset="2"/>
              </a:rPr>
              <a:t></a:t>
            </a:r>
            <a:r>
              <a:rPr lang="en-US" altLang="zh-CN" sz="2000" i="0" dirty="0">
                <a:solidFill>
                  <a:srgbClr val="0066FF"/>
                </a:solidFill>
                <a:latin typeface="微软雅黑" panose="020B0503020204020204" pitchFamily="34" charset="-122"/>
                <a:ea typeface="微软雅黑" panose="020B0503020204020204" pitchFamily="34" charset="-122"/>
                <a:cs typeface="Monaco"/>
                <a:sym typeface="Courier New" panose="02070309020205020404" pitchFamily="49" charset="0"/>
              </a:rPr>
              <a:t>	2.00000061035156</a:t>
            </a:r>
            <a:endParaRPr lang="en-US" altLang="zh-CN" sz="2000" i="0" dirty="0">
              <a:solidFill>
                <a:srgbClr val="0066FF"/>
              </a:solidFill>
              <a:latin typeface="微软雅黑" panose="020B0503020204020204" pitchFamily="34" charset="-122"/>
              <a:ea typeface="微软雅黑" panose="020B0503020204020204" pitchFamily="34" charset="-122"/>
              <a:cs typeface="Lucida Grande"/>
              <a:sym typeface="Arial Narrow" panose="020B0606020202030204" pitchFamily="34" charset="0"/>
            </a:endParaRPr>
          </a:p>
          <a:p>
            <a:pPr algn="l" eaLnBrk="1" hangingPunct="1">
              <a:lnSpc>
                <a:spcPct val="100000"/>
              </a:lnSpc>
              <a:spcBef>
                <a:spcPct val="0"/>
              </a:spcBef>
              <a:buFontTx/>
              <a:buNone/>
            </a:pPr>
            <a:r>
              <a:rPr lang="en-US" altLang="zh-CN" sz="2000" i="0" dirty="0">
                <a:solidFill>
                  <a:srgbClr val="0066FF"/>
                </a:solidFill>
                <a:latin typeface="微软雅黑" panose="020B0503020204020204" pitchFamily="34" charset="-122"/>
                <a:ea typeface="微软雅黑" panose="020B0503020204020204" pitchFamily="34" charset="-122"/>
                <a:cs typeface="ヒラギノ角ゴ ProN W3"/>
                <a:sym typeface="Courier New" panose="02070309020205020404" pitchFamily="49" charset="0"/>
              </a:rPr>
              <a:t>fun(4)  </a:t>
            </a:r>
            <a:r>
              <a:rPr lang="en-US" altLang="zh-CN" sz="2000" i="0" dirty="0">
                <a:solidFill>
                  <a:srgbClr val="0066FF"/>
                </a:solidFill>
                <a:latin typeface="微软雅黑" panose="020B0503020204020204" pitchFamily="34" charset="-122"/>
                <a:ea typeface="微软雅黑" panose="020B0503020204020204" pitchFamily="34" charset="-122"/>
                <a:cs typeface="ヒラギノ角ゴ ProN W3"/>
                <a:sym typeface="Wingdings" panose="05000000000000000000" pitchFamily="2" charset="2"/>
              </a:rPr>
              <a:t></a:t>
            </a:r>
            <a:r>
              <a:rPr lang="en-US" altLang="zh-CN" sz="2000" i="0" dirty="0">
                <a:solidFill>
                  <a:srgbClr val="0066FF"/>
                </a:solidFill>
                <a:latin typeface="微软雅黑" panose="020B0503020204020204" pitchFamily="34" charset="-122"/>
                <a:ea typeface="微软雅黑" panose="020B0503020204020204" pitchFamily="34" charset="-122"/>
                <a:cs typeface="Monaco"/>
                <a:sym typeface="Courier New" panose="02070309020205020404" pitchFamily="49" charset="0"/>
              </a:rPr>
              <a:t>	3.14, </a:t>
            </a:r>
            <a:r>
              <a:rPr lang="zh-CN" altLang="en-US" sz="2000" i="0" dirty="0">
                <a:solidFill>
                  <a:srgbClr val="0066FF"/>
                </a:solidFill>
                <a:latin typeface="微软雅黑" panose="020B0503020204020204" pitchFamily="34" charset="-122"/>
                <a:ea typeface="微软雅黑" panose="020B0503020204020204" pitchFamily="34" charset="-122"/>
                <a:cs typeface="Monaco"/>
                <a:sym typeface="Courier New" panose="02070309020205020404" pitchFamily="49" charset="0"/>
              </a:rPr>
              <a:t>然后存储保护错</a:t>
            </a:r>
          </a:p>
        </p:txBody>
      </p:sp>
      <p:sp>
        <p:nvSpPr>
          <p:cNvPr id="527366" name="Text Box 6"/>
          <p:cNvSpPr txBox="1">
            <a:spLocks noChangeArrowheads="1"/>
          </p:cNvSpPr>
          <p:nvPr/>
        </p:nvSpPr>
        <p:spPr bwMode="auto">
          <a:xfrm>
            <a:off x="5651500" y="4419600"/>
            <a:ext cx="3149600" cy="18466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spcBef>
                <a:spcPct val="15000"/>
              </a:spcBef>
            </a:pPr>
            <a:r>
              <a:rPr lang="zh-CN" altLang="en-US" sz="2200" b="1" i="0" dirty="0">
                <a:solidFill>
                  <a:srgbClr val="000000"/>
                </a:solidFill>
                <a:ea typeface="微软雅黑" panose="020B0503020204020204" pitchFamily="34" charset="-122"/>
              </a:rPr>
              <a:t>理解该问题需要知道：</a:t>
            </a:r>
          </a:p>
          <a:p>
            <a:pPr marL="342900" indent="-342900" algn="l" eaLnBrk="1" hangingPunct="1">
              <a:spcBef>
                <a:spcPct val="15000"/>
              </a:spcBef>
              <a:buFont typeface="Wingdings" panose="05000000000000000000" pitchFamily="2" charset="2"/>
              <a:buChar char="u"/>
            </a:pPr>
            <a:r>
              <a:rPr lang="zh-CN" altLang="en-US" sz="2000" b="1" i="0" dirty="0">
                <a:solidFill>
                  <a:srgbClr val="3366FF"/>
                </a:solidFill>
                <a:ea typeface="微软雅黑" panose="020B0503020204020204" pitchFamily="34" charset="-122"/>
              </a:rPr>
              <a:t>机器级数据的表示</a:t>
            </a:r>
          </a:p>
          <a:p>
            <a:pPr marL="342900" indent="-342900" algn="l" eaLnBrk="1" hangingPunct="1">
              <a:spcBef>
                <a:spcPct val="15000"/>
              </a:spcBef>
              <a:buFont typeface="Wingdings" panose="05000000000000000000" pitchFamily="2" charset="2"/>
              <a:buChar char="u"/>
            </a:pPr>
            <a:r>
              <a:rPr lang="zh-CN" altLang="en-US" sz="2000" b="1" i="0" dirty="0">
                <a:solidFill>
                  <a:srgbClr val="FF0000"/>
                </a:solidFill>
                <a:ea typeface="微软雅黑" panose="020B0503020204020204" pitchFamily="34" charset="-122"/>
              </a:rPr>
              <a:t>过程调用机制</a:t>
            </a:r>
          </a:p>
          <a:p>
            <a:pPr marL="342900" indent="-342900" algn="l" eaLnBrk="1" hangingPunct="1">
              <a:spcBef>
                <a:spcPct val="15000"/>
              </a:spcBef>
              <a:buFont typeface="Wingdings" panose="05000000000000000000" pitchFamily="2" charset="2"/>
              <a:buChar char="u"/>
            </a:pPr>
            <a:r>
              <a:rPr lang="zh-CN" altLang="en-US" sz="2000" b="1" i="0" dirty="0">
                <a:solidFill>
                  <a:srgbClr val="FF0000"/>
                </a:solidFill>
                <a:ea typeface="微软雅黑" panose="020B0503020204020204" pitchFamily="34" charset="-122"/>
              </a:rPr>
              <a:t>栈帧中数据的布局</a:t>
            </a:r>
          </a:p>
          <a:p>
            <a:pPr marL="342900" indent="-342900" algn="l" eaLnBrk="1" hangingPunct="1">
              <a:spcBef>
                <a:spcPct val="15000"/>
              </a:spcBef>
              <a:buFont typeface="Wingdings" panose="05000000000000000000" pitchFamily="2" charset="2"/>
              <a:buChar char="u"/>
            </a:pPr>
            <a:r>
              <a:rPr lang="zh-CN" altLang="en-US" sz="2000" b="1" i="0" dirty="0" smtClean="0">
                <a:solidFill>
                  <a:srgbClr val="3366FF"/>
                </a:solidFill>
                <a:latin typeface="微软雅黑" panose="020B0503020204020204" pitchFamily="34" charset="-122"/>
                <a:ea typeface="微软雅黑" panose="020B0503020204020204" pitchFamily="34" charset="-122"/>
              </a:rPr>
              <a:t>浮点数据表示</a:t>
            </a:r>
            <a:endParaRPr lang="en-US" altLang="zh-CN" sz="2000" b="1" i="0" dirty="0">
              <a:solidFill>
                <a:srgbClr val="3366FF"/>
              </a:solidFill>
              <a:ea typeface="微软雅黑" panose="020B0503020204020204" pitchFamily="34" charset="-122"/>
            </a:endParaRPr>
          </a:p>
        </p:txBody>
      </p:sp>
      <p:sp>
        <p:nvSpPr>
          <p:cNvPr id="527367" name="Text Box 7"/>
          <p:cNvSpPr txBox="1">
            <a:spLocks noChangeArrowheads="1"/>
          </p:cNvSpPr>
          <p:nvPr/>
        </p:nvSpPr>
        <p:spPr bwMode="auto">
          <a:xfrm>
            <a:off x="682563" y="6037659"/>
            <a:ext cx="283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spcBef>
                <a:spcPct val="50000"/>
              </a:spcBef>
            </a:pPr>
            <a:r>
              <a:rPr lang="en-US" altLang="zh-CN" sz="2400" b="1" i="0" dirty="0">
                <a:solidFill>
                  <a:srgbClr val="FF0000"/>
                </a:solidFill>
                <a:latin typeface="微软雅黑" panose="020B0503020204020204" pitchFamily="34" charset="-122"/>
                <a:ea typeface="微软雅黑" panose="020B0503020204020204" pitchFamily="34" charset="-122"/>
              </a:rPr>
              <a:t>Why</a:t>
            </a:r>
            <a:r>
              <a:rPr lang="zh-CN" altLang="en-US" sz="2400" b="1" i="0" dirty="0">
                <a:solidFill>
                  <a:srgbClr val="FF0000"/>
                </a:solidFill>
                <a:latin typeface="微软雅黑" panose="020B0503020204020204" pitchFamily="34" charset="-122"/>
                <a:ea typeface="微软雅黑" panose="020B0503020204020204" pitchFamily="34" charset="-122"/>
              </a:rPr>
              <a:t>？</a:t>
            </a:r>
          </a:p>
        </p:txBody>
      </p:sp>
      <p:sp>
        <p:nvSpPr>
          <p:cNvPr id="8" name="标题 1"/>
          <p:cNvSpPr>
            <a:spLocks noGrp="1"/>
          </p:cNvSpPr>
          <p:nvPr>
            <p:ph type="title"/>
          </p:nvPr>
        </p:nvSpPr>
        <p:spPr>
          <a:xfrm>
            <a:off x="457200" y="214313"/>
            <a:ext cx="8229600" cy="582612"/>
          </a:xfrm>
        </p:spPr>
        <p:txBody>
          <a:bodyPr/>
          <a:lstStyle/>
          <a:p>
            <a:r>
              <a:rPr lang="zh-CN" altLang="en-US" dirty="0" smtClean="0"/>
              <a:t>浮点相关</a:t>
            </a:r>
            <a:endParaRPr lang="zh-CN" altLang="en-US" dirty="0"/>
          </a:p>
        </p:txBody>
      </p:sp>
    </p:spTree>
    <p:extLst>
      <p:ext uri="{BB962C8B-B14F-4D97-AF65-F5344CB8AC3E}">
        <p14:creationId xmlns:p14="http://schemas.microsoft.com/office/powerpoint/2010/main" val="2306419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7363">
                                            <p:txEl>
                                              <p:pRg st="0" end="0"/>
                                            </p:txEl>
                                          </p:spTgt>
                                        </p:tgtEl>
                                        <p:attrNameLst>
                                          <p:attrName>style.visibility</p:attrName>
                                        </p:attrNameLst>
                                      </p:cBhvr>
                                      <p:to>
                                        <p:strVal val="visible"/>
                                      </p:to>
                                    </p:set>
                                    <p:animEffect transition="in" filter="blinds(horizontal)">
                                      <p:cBhvr>
                                        <p:cTn id="7" dur="500"/>
                                        <p:tgtEl>
                                          <p:spTgt spid="5273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437"/>
                                        </p:tgtEl>
                                        <p:attrNameLst>
                                          <p:attrName>style.visibility</p:attrName>
                                        </p:attrNameLst>
                                      </p:cBhvr>
                                      <p:to>
                                        <p:strVal val="visible"/>
                                      </p:to>
                                    </p:set>
                                    <p:animEffect transition="in" filter="blinds(horizontal)">
                                      <p:cBhvr>
                                        <p:cTn id="12" dur="500"/>
                                        <p:tgtEl>
                                          <p:spTgt spid="184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27367"/>
                                        </p:tgtEl>
                                        <p:attrNameLst>
                                          <p:attrName>style.visibility</p:attrName>
                                        </p:attrNameLst>
                                      </p:cBhvr>
                                      <p:to>
                                        <p:strVal val="visible"/>
                                      </p:to>
                                    </p:set>
                                    <p:animEffect transition="in" filter="blinds(horizontal)">
                                      <p:cBhvr>
                                        <p:cTn id="17" dur="500"/>
                                        <p:tgtEl>
                                          <p:spTgt spid="52736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27366"/>
                                        </p:tgtEl>
                                        <p:attrNameLst>
                                          <p:attrName>style.visibility</p:attrName>
                                        </p:attrNameLst>
                                      </p:cBhvr>
                                      <p:to>
                                        <p:strVal val="visible"/>
                                      </p:to>
                                    </p:set>
                                    <p:animEffect transition="in" filter="blinds(horizontal)">
                                      <p:cBhvr>
                                        <p:cTn id="22" dur="500"/>
                                        <p:tgtEl>
                                          <p:spTgt spid="527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3" grpId="0" build="p"/>
      <p:bldP spid="18437" grpId="0" animBg="1"/>
      <p:bldP spid="527366" grpId="0" animBg="1"/>
      <p:bldP spid="527367"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又</a:t>
            </a:r>
            <a:r>
              <a:rPr lang="zh-CN" altLang="zh-CN" dirty="0" smtClean="0">
                <a:solidFill>
                  <a:srgbClr val="FF0000"/>
                </a:solidFill>
              </a:rPr>
              <a:t>一</a:t>
            </a:r>
            <a:r>
              <a:rPr lang="zh-CN" altLang="zh-CN" dirty="0">
                <a:solidFill>
                  <a:srgbClr val="FF0000"/>
                </a:solidFill>
              </a:rPr>
              <a:t>个奇怪的程序</a:t>
            </a:r>
            <a:endParaRPr lang="zh-CN" altLang="en-US" dirty="0">
              <a:solidFill>
                <a:srgbClr val="FF0000"/>
              </a:solidFill>
            </a:endParaRPr>
          </a:p>
        </p:txBody>
      </p:sp>
      <p:sp>
        <p:nvSpPr>
          <p:cNvPr id="3" name="内容占位符 2"/>
          <p:cNvSpPr>
            <a:spLocks noGrp="1"/>
          </p:cNvSpPr>
          <p:nvPr>
            <p:ph idx="1"/>
          </p:nvPr>
        </p:nvSpPr>
        <p:spPr>
          <a:xfrm>
            <a:off x="323528" y="5949280"/>
            <a:ext cx="9147696" cy="667776"/>
          </a:xfrm>
        </p:spPr>
        <p:txBody>
          <a:bodyPr/>
          <a:lstStyle/>
          <a:p>
            <a:pPr>
              <a:buFontTx/>
              <a:buNone/>
              <a:defRPr/>
            </a:pPr>
            <a:r>
              <a:rPr lang="zh-CN" altLang="en-US" dirty="0" smtClean="0">
                <a:solidFill>
                  <a:srgbClr val="0000FF"/>
                </a:solidFill>
              </a:rPr>
              <a:t>老版</a:t>
            </a:r>
            <a:r>
              <a:rPr lang="en-US" altLang="zh-CN" dirty="0" err="1" smtClean="0">
                <a:solidFill>
                  <a:srgbClr val="0000FF"/>
                </a:solidFill>
              </a:rPr>
              <a:t>gcc</a:t>
            </a:r>
            <a:r>
              <a:rPr lang="en-US" altLang="zh-CN" dirty="0" smtClean="0">
                <a:solidFill>
                  <a:srgbClr val="0000FF"/>
                </a:solidFill>
              </a:rPr>
              <a:t> </a:t>
            </a:r>
            <a:r>
              <a:rPr lang="en-US" altLang="zh-CN" dirty="0">
                <a:solidFill>
                  <a:srgbClr val="0000FF"/>
                </a:solidFill>
              </a:rPr>
              <a:t>–O2</a:t>
            </a:r>
            <a:r>
              <a:rPr lang="zh-CN" altLang="en-US" dirty="0">
                <a:solidFill>
                  <a:srgbClr val="0000FF"/>
                </a:solidFill>
              </a:rPr>
              <a:t>编译时，程序一输出</a:t>
            </a:r>
            <a:r>
              <a:rPr lang="en-US" altLang="zh-CN" dirty="0">
                <a:solidFill>
                  <a:srgbClr val="0000FF"/>
                </a:solidFill>
              </a:rPr>
              <a:t>0</a:t>
            </a:r>
            <a:r>
              <a:rPr lang="zh-CN" altLang="en-US" dirty="0">
                <a:solidFill>
                  <a:srgbClr val="0000FF"/>
                </a:solidFill>
              </a:rPr>
              <a:t>，程序二输出却是</a:t>
            </a:r>
            <a:r>
              <a:rPr lang="en-US" altLang="zh-CN" dirty="0">
                <a:solidFill>
                  <a:srgbClr val="0000FF"/>
                </a:solidFill>
              </a:rPr>
              <a:t>1  </a:t>
            </a:r>
            <a:r>
              <a:rPr lang="en-US" altLang="zh-CN" dirty="0">
                <a:solidFill>
                  <a:srgbClr val="FF0000"/>
                </a:solidFill>
              </a:rPr>
              <a:t>Why</a:t>
            </a:r>
            <a:r>
              <a:rPr lang="zh-CN" altLang="en-US" dirty="0">
                <a:solidFill>
                  <a:srgbClr val="FF0000"/>
                </a:solidFill>
              </a:rPr>
              <a:t>？</a:t>
            </a:r>
          </a:p>
          <a:p>
            <a:endParaRPr lang="zh-CN" altLang="en-US" dirty="0"/>
          </a:p>
          <a:p>
            <a:endParaRPr lang="zh-CN" altLang="en-US" dirty="0"/>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052736"/>
            <a:ext cx="8712968" cy="4587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0263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395536" y="980728"/>
            <a:ext cx="8218488" cy="5472608"/>
          </a:xfrm>
        </p:spPr>
        <p:txBody>
          <a:bodyPr/>
          <a:lstStyle/>
          <a:p>
            <a:pPr marL="0" indent="0">
              <a:spcAft>
                <a:spcPts val="0"/>
              </a:spcAft>
              <a:buNone/>
            </a:pPr>
            <a:r>
              <a:rPr lang="en-US" altLang="zh-CN" sz="1800" b="1"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1800"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copy_array</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1800"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array</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1800"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1800"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i</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smtClean="0">
                <a:solidFill>
                  <a:srgbClr val="A0A0A0"/>
                </a:solidFill>
                <a:latin typeface="Courier New" panose="02070309020205020404" pitchFamily="49" charset="0"/>
                <a:ea typeface="宋体" panose="02010600030101010101" pitchFamily="2" charset="-122"/>
                <a:cs typeface="Times New Roman" panose="02020603050405020304" pitchFamily="18" charset="0"/>
              </a:rPr>
              <a:t>/*</a:t>
            </a:r>
            <a:r>
              <a:rPr lang="zh-CN" altLang="en-US" sz="1800" b="1" dirty="0">
                <a:solidFill>
                  <a:srgbClr val="A0A0A0"/>
                </a:solidFill>
                <a:latin typeface="Courier New" panose="02070309020205020404" pitchFamily="49" charset="0"/>
                <a:ea typeface="宋体" panose="02010600030101010101" pitchFamily="2" charset="-122"/>
                <a:cs typeface="Times New Roman" panose="02020603050405020304" pitchFamily="18" charset="0"/>
              </a:rPr>
              <a:t>在堆区申请一块内存 </a:t>
            </a:r>
            <a:r>
              <a:rPr lang="en-US" altLang="zh-CN" sz="1800" b="1" dirty="0" smtClean="0">
                <a:solidFill>
                  <a:srgbClr val="A0A0A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sz="1800" b="1" dirty="0">
                <a:solidFill>
                  <a:srgbClr val="A0A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err="1"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1800" b="1" dirty="0"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myarray</a:t>
            </a:r>
            <a:r>
              <a:rPr lang="en-US" altLang="zh-CN" sz="1800"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1800"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malloc</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sizeof</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if </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myarray</a:t>
            </a:r>
            <a:r>
              <a:rPr lang="en-US" altLang="zh-CN" sz="1800"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 </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for </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i</a:t>
            </a:r>
            <a:r>
              <a:rPr lang="en-US" altLang="zh-CN" sz="1800"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i</a:t>
            </a:r>
            <a:r>
              <a:rPr lang="en-US" altLang="zh-CN" sz="1800"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&lt; </a:t>
            </a:r>
            <a:r>
              <a:rPr lang="en-US" altLang="zh-CN" sz="1800"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i</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myarray</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i</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 </a:t>
            </a:r>
            <a:r>
              <a:rPr lang="en-US" altLang="zh-CN" sz="1800"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array</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i</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 </a:t>
            </a:r>
            <a:r>
              <a:rPr lang="en-US" altLang="zh-CN" sz="1800"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sz="1800" b="1"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p>
          <a:p>
            <a:pPr>
              <a:spcAft>
                <a:spcPts val="0"/>
              </a:spcAft>
            </a:pPr>
            <a:r>
              <a:rPr lang="zh-CN" altLang="en-US" sz="2000" b="1" dirty="0">
                <a:solidFill>
                  <a:srgbClr val="008000"/>
                </a:solidFill>
              </a:rPr>
              <a:t>当</a:t>
            </a:r>
            <a:r>
              <a:rPr lang="en-US" altLang="zh-CN" sz="2000" b="1" dirty="0">
                <a:solidFill>
                  <a:srgbClr val="008000"/>
                </a:solidFill>
              </a:rPr>
              <a:t>count=2</a:t>
            </a:r>
            <a:r>
              <a:rPr lang="en-US" altLang="zh-CN" sz="2000" b="1" baseline="30000" dirty="0">
                <a:solidFill>
                  <a:srgbClr val="008000"/>
                </a:solidFill>
              </a:rPr>
              <a:t>30</a:t>
            </a:r>
            <a:r>
              <a:rPr lang="en-US" altLang="zh-CN" sz="2000" b="1" dirty="0">
                <a:solidFill>
                  <a:srgbClr val="008000"/>
                </a:solidFill>
              </a:rPr>
              <a:t>+1</a:t>
            </a:r>
            <a:r>
              <a:rPr lang="zh-CN" altLang="en-US" sz="2000" b="1" dirty="0">
                <a:solidFill>
                  <a:srgbClr val="008000"/>
                </a:solidFill>
              </a:rPr>
              <a:t>时， 程序会发生什么情况</a:t>
            </a:r>
            <a:r>
              <a:rPr lang="zh-CN" altLang="en-US" sz="2000" b="1" dirty="0" smtClean="0">
                <a:solidFill>
                  <a:srgbClr val="008000"/>
                </a:solidFill>
              </a:rPr>
              <a:t>？</a:t>
            </a:r>
            <a:endParaRPr lang="en-US" altLang="zh-CN" sz="2000" b="1" dirty="0" smtClean="0">
              <a:solidFill>
                <a:srgbClr val="008000"/>
              </a:solidFill>
            </a:endParaRPr>
          </a:p>
          <a:p>
            <a:pPr>
              <a:spcAft>
                <a:spcPts val="0"/>
              </a:spcAft>
            </a:pPr>
            <a:r>
              <a:rPr lang="zh-CN" altLang="en-US" sz="2000" b="1" dirty="0" smtClean="0">
                <a:solidFill>
                  <a:srgbClr val="0000FF"/>
                </a:solidFill>
              </a:rPr>
              <a:t>如</a:t>
            </a:r>
            <a:r>
              <a:rPr lang="en-US" altLang="zh-CN" sz="2000" b="1" dirty="0">
                <a:solidFill>
                  <a:srgbClr val="0000FF"/>
                </a:solidFill>
              </a:rPr>
              <a:t>count=2</a:t>
            </a:r>
            <a:r>
              <a:rPr lang="en-US" altLang="zh-CN" sz="2000" b="1" baseline="30000" dirty="0">
                <a:solidFill>
                  <a:srgbClr val="0000FF"/>
                </a:solidFill>
              </a:rPr>
              <a:t>30</a:t>
            </a:r>
            <a:r>
              <a:rPr lang="en-US" altLang="zh-CN" sz="2000" b="1" dirty="0">
                <a:solidFill>
                  <a:srgbClr val="0000FF"/>
                </a:solidFill>
              </a:rPr>
              <a:t>+1</a:t>
            </a:r>
            <a:r>
              <a:rPr lang="zh-CN" altLang="en-US" sz="2000" b="1" dirty="0">
                <a:solidFill>
                  <a:srgbClr val="0000FF"/>
                </a:solidFill>
              </a:rPr>
              <a:t>时， </a:t>
            </a:r>
            <a:r>
              <a:rPr lang="en-US" altLang="zh-CN" sz="2000" b="1" dirty="0">
                <a:solidFill>
                  <a:srgbClr val="0000FF"/>
                </a:solidFill>
              </a:rPr>
              <a:t>count*</a:t>
            </a:r>
            <a:r>
              <a:rPr lang="en-US" altLang="zh-CN" sz="2000" b="1" dirty="0" err="1">
                <a:solidFill>
                  <a:srgbClr val="0000FF"/>
                </a:solidFill>
              </a:rPr>
              <a:t>sizeof</a:t>
            </a:r>
            <a:r>
              <a:rPr lang="en-US" altLang="zh-CN" sz="2000" b="1" dirty="0">
                <a:solidFill>
                  <a:srgbClr val="0000FF"/>
                </a:solidFill>
              </a:rPr>
              <a:t>(</a:t>
            </a:r>
            <a:r>
              <a:rPr lang="en-US" altLang="zh-CN" sz="2000" b="1" dirty="0" err="1">
                <a:solidFill>
                  <a:srgbClr val="0000FF"/>
                </a:solidFill>
              </a:rPr>
              <a:t>int</a:t>
            </a:r>
            <a:r>
              <a:rPr lang="en-US" altLang="zh-CN" sz="2000" b="1" dirty="0">
                <a:solidFill>
                  <a:srgbClr val="0000FF"/>
                </a:solidFill>
              </a:rPr>
              <a:t>)=4</a:t>
            </a:r>
            <a:r>
              <a:rPr lang="zh-CN" altLang="en-US" sz="2000" b="1" dirty="0" smtClean="0">
                <a:solidFill>
                  <a:srgbClr val="0000FF"/>
                </a:solidFill>
              </a:rPr>
              <a:t>。  溢出</a:t>
            </a:r>
            <a:r>
              <a:rPr lang="zh-CN" altLang="en-US" sz="2000" b="1" dirty="0">
                <a:solidFill>
                  <a:srgbClr val="0000FF"/>
                </a:solidFill>
              </a:rPr>
              <a:t>。</a:t>
            </a:r>
            <a:endParaRPr lang="en-US" altLang="zh-CN" sz="2000" b="1" dirty="0" smtClean="0">
              <a:solidFill>
                <a:srgbClr val="0000FF"/>
              </a:solidFill>
            </a:endParaRPr>
          </a:p>
          <a:p>
            <a:pPr>
              <a:spcAft>
                <a:spcPts val="0"/>
              </a:spcAft>
            </a:pPr>
            <a:r>
              <a:rPr lang="zh-CN" altLang="en-US" sz="2000" b="1" dirty="0">
                <a:solidFill>
                  <a:srgbClr val="0000FF"/>
                </a:solidFill>
              </a:rPr>
              <a:t>堆（</a:t>
            </a:r>
            <a:r>
              <a:rPr lang="en-US" altLang="zh-CN" sz="2000" b="1" dirty="0">
                <a:solidFill>
                  <a:srgbClr val="0000FF"/>
                </a:solidFill>
              </a:rPr>
              <a:t>heap</a:t>
            </a:r>
            <a:r>
              <a:rPr lang="zh-CN" altLang="en-US" sz="2000" b="1" dirty="0" smtClean="0">
                <a:solidFill>
                  <a:srgbClr val="0000FF"/>
                </a:solidFill>
              </a:rPr>
              <a:t>）区数据</a:t>
            </a:r>
            <a:r>
              <a:rPr lang="zh-CN" altLang="en-US" sz="2000" b="1" dirty="0">
                <a:solidFill>
                  <a:srgbClr val="0000FF"/>
                </a:solidFill>
              </a:rPr>
              <a:t>被破坏！</a:t>
            </a:r>
            <a:endParaRPr lang="en-US" altLang="zh-CN" sz="2000" b="1" dirty="0">
              <a:solidFill>
                <a:srgbClr val="0000FF"/>
              </a:solidFill>
            </a:endParaRPr>
          </a:p>
          <a:p>
            <a:pPr>
              <a:spcAft>
                <a:spcPts val="0"/>
              </a:spcAft>
            </a:pPr>
            <a:endParaRPr lang="zh-CN" altLang="en-US" sz="2000" b="1" dirty="0">
              <a:solidFill>
                <a:srgbClr val="0000FF"/>
              </a:solidFill>
            </a:endParaRPr>
          </a:p>
          <a:p>
            <a:pPr>
              <a:spcAft>
                <a:spcPts val="0"/>
              </a:spcAft>
            </a:pPr>
            <a:endParaRPr lang="zh-CN" altLang="en-US" sz="2000" b="1" dirty="0">
              <a:solidFill>
                <a:srgbClr val="008000"/>
              </a:solidFill>
            </a:endParaRPr>
          </a:p>
          <a:p>
            <a:pPr>
              <a:spcAft>
                <a:spcPts val="0"/>
              </a:spcAft>
            </a:pPr>
            <a:endParaRPr lang="zh-CN" altLang="zh-CN" sz="2800" b="1" kern="100" dirty="0">
              <a:latin typeface="Calibri" panose="020F0502020204030204" pitchFamily="34" charset="0"/>
              <a:ea typeface="宋体" panose="02010600030101010101" pitchFamily="2" charset="-122"/>
              <a:cs typeface="Times New Roman" panose="02020603050405020304" pitchFamily="18" charset="0"/>
            </a:endParaRPr>
          </a:p>
          <a:p>
            <a:endParaRPr lang="zh-CN" altLang="en-US" b="1"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18</a:t>
            </a:fld>
            <a:r>
              <a:rPr lang="en-US" altLang="zh-CN" sz="1400" smtClean="0">
                <a:solidFill>
                  <a:srgbClr val="0D7157"/>
                </a:solidFill>
              </a:rPr>
              <a:t>- </a:t>
            </a:r>
            <a:endParaRPr lang="en-US" altLang="zh-CN" sz="1400" dirty="0">
              <a:solidFill>
                <a:srgbClr val="0D7157"/>
              </a:solidFill>
            </a:endParaRPr>
          </a:p>
        </p:txBody>
      </p:sp>
      <p:sp>
        <p:nvSpPr>
          <p:cNvPr id="5" name="Text Box 7"/>
          <p:cNvSpPr txBox="1">
            <a:spLocks noChangeArrowheads="1"/>
          </p:cNvSpPr>
          <p:nvPr/>
        </p:nvSpPr>
        <p:spPr bwMode="auto">
          <a:xfrm>
            <a:off x="5508104" y="2747536"/>
            <a:ext cx="3330575" cy="19389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l">
              <a:buFontTx/>
              <a:buNone/>
            </a:pPr>
            <a:r>
              <a:rPr lang="zh-CN" altLang="en-US" b="1" i="0" dirty="0">
                <a:latin typeface="Arial" panose="020B0604020202020204" pitchFamily="34" charset="0"/>
                <a:ea typeface="黑体" panose="02010609060101010101" pitchFamily="49" charset="-122"/>
              </a:rPr>
              <a:t>理解该问题需要知道：</a:t>
            </a:r>
          </a:p>
          <a:p>
            <a:pPr marL="342900" indent="-342900" algn="l">
              <a:buFont typeface="Wingdings" panose="05000000000000000000" pitchFamily="2" charset="2"/>
              <a:buChar char="u"/>
            </a:pPr>
            <a:r>
              <a:rPr lang="zh-CN" altLang="en-US" sz="2000" b="1" i="0" dirty="0" smtClean="0">
                <a:solidFill>
                  <a:srgbClr val="FF0000"/>
                </a:solidFill>
                <a:latin typeface="Arial" panose="020B0604020202020204" pitchFamily="34" charset="0"/>
                <a:ea typeface="黑体" panose="02010609060101010101" pitchFamily="49" charset="-122"/>
              </a:rPr>
              <a:t>乘法运算及溢出</a:t>
            </a:r>
          </a:p>
          <a:p>
            <a:pPr marL="342900" indent="-342900" algn="l">
              <a:buFont typeface="Wingdings" panose="05000000000000000000" pitchFamily="2" charset="2"/>
              <a:buChar char="u"/>
            </a:pPr>
            <a:r>
              <a:rPr lang="zh-CN" altLang="en-US" sz="2000" b="1" i="0" dirty="0" smtClean="0">
                <a:solidFill>
                  <a:srgbClr val="FF0000"/>
                </a:solidFill>
                <a:latin typeface="Arial" panose="020B0604020202020204" pitchFamily="34" charset="0"/>
                <a:ea typeface="黑体" panose="02010609060101010101" pitchFamily="49" charset="-122"/>
              </a:rPr>
              <a:t>虚拟地址空间</a:t>
            </a:r>
          </a:p>
          <a:p>
            <a:pPr marL="342900" indent="-342900" algn="l">
              <a:buFont typeface="Wingdings" panose="05000000000000000000" pitchFamily="2" charset="2"/>
              <a:buChar char="u"/>
            </a:pPr>
            <a:r>
              <a:rPr lang="zh-CN" altLang="en-US" sz="2000" b="1" i="0" dirty="0" smtClean="0">
                <a:solidFill>
                  <a:srgbClr val="FF0000"/>
                </a:solidFill>
                <a:latin typeface="Arial" panose="020B0604020202020204" pitchFamily="34" charset="0"/>
                <a:ea typeface="黑体" panose="02010609060101010101" pitchFamily="49" charset="-122"/>
              </a:rPr>
              <a:t>存储空间映射</a:t>
            </a:r>
          </a:p>
          <a:p>
            <a:pPr marL="342900" indent="-342900" algn="l">
              <a:buFont typeface="Wingdings" panose="05000000000000000000" pitchFamily="2" charset="2"/>
              <a:buChar char="u"/>
            </a:pPr>
            <a:r>
              <a:rPr lang="en-US" altLang="zh-CN" sz="2000" b="1" i="0" dirty="0" smtClean="0">
                <a:solidFill>
                  <a:srgbClr val="3366FF"/>
                </a:solidFill>
                <a:latin typeface="黑体" panose="02010609060101010101" pitchFamily="49" charset="-122"/>
                <a:ea typeface="黑体" panose="02010609060101010101" pitchFamily="49" charset="-122"/>
              </a:rPr>
              <a:t>……</a:t>
            </a:r>
            <a:endParaRPr lang="en-US" altLang="zh-CN" sz="2000" b="1" i="0" dirty="0">
              <a:solidFill>
                <a:srgbClr val="3366FF"/>
              </a:solidFill>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144129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又</a:t>
            </a:r>
            <a:r>
              <a:rPr lang="zh-CN" altLang="zh-CN" dirty="0" smtClean="0">
                <a:solidFill>
                  <a:srgbClr val="FF0000"/>
                </a:solidFill>
              </a:rPr>
              <a:t>一</a:t>
            </a:r>
            <a:r>
              <a:rPr lang="zh-CN" altLang="zh-CN" dirty="0">
                <a:solidFill>
                  <a:srgbClr val="FF0000"/>
                </a:solidFill>
              </a:rPr>
              <a:t>个奇怪的程序</a:t>
            </a:r>
            <a:endParaRPr lang="zh-CN" altLang="en-US" dirty="0">
              <a:solidFill>
                <a:srgbClr val="FF0000"/>
              </a:solidFill>
            </a:endParaRPr>
          </a:p>
        </p:txBody>
      </p:sp>
      <p:sp>
        <p:nvSpPr>
          <p:cNvPr id="3" name="内容占位符 2"/>
          <p:cNvSpPr>
            <a:spLocks noGrp="1"/>
          </p:cNvSpPr>
          <p:nvPr>
            <p:ph idx="1"/>
          </p:nvPr>
        </p:nvSpPr>
        <p:spPr>
          <a:xfrm>
            <a:off x="395536" y="4812192"/>
            <a:ext cx="9147696" cy="667776"/>
          </a:xfrm>
        </p:spPr>
        <p:txBody>
          <a:bodyPr/>
          <a:lstStyle/>
          <a:p>
            <a:pPr>
              <a:spcBef>
                <a:spcPct val="5000"/>
              </a:spcBef>
              <a:buNone/>
            </a:pPr>
            <a:r>
              <a:rPr lang="zh-CN" altLang="en-US" b="1" dirty="0">
                <a:latin typeface="Arial" panose="020B0604020202020204" pitchFamily="34" charset="0"/>
                <a:ea typeface="黑体" panose="02010609060101010101" pitchFamily="49" charset="-122"/>
              </a:rPr>
              <a:t>理解该问题需要知道：</a:t>
            </a:r>
          </a:p>
          <a:p>
            <a:pPr>
              <a:spcBef>
                <a:spcPct val="5000"/>
              </a:spcBef>
              <a:buNone/>
            </a:pPr>
            <a:r>
              <a:rPr lang="zh-CN" altLang="en-US" b="1" dirty="0">
                <a:solidFill>
                  <a:srgbClr val="3366FF"/>
                </a:solidFill>
                <a:latin typeface="Arial" panose="020B0604020202020204" pitchFamily="34" charset="0"/>
                <a:ea typeface="黑体" panose="02010609060101010101" pitchFamily="49" charset="-122"/>
              </a:rPr>
              <a:t>机器级数据的</a:t>
            </a:r>
            <a:r>
              <a:rPr lang="zh-CN" altLang="en-US" b="1" dirty="0" smtClean="0">
                <a:solidFill>
                  <a:srgbClr val="3366FF"/>
                </a:solidFill>
                <a:latin typeface="Arial" panose="020B0604020202020204" pitchFamily="34" charset="0"/>
                <a:ea typeface="黑体" panose="02010609060101010101" pitchFamily="49" charset="-122"/>
              </a:rPr>
              <a:t>表示                变量</a:t>
            </a:r>
            <a:r>
              <a:rPr lang="zh-CN" altLang="en-US" b="1" dirty="0">
                <a:solidFill>
                  <a:srgbClr val="3366FF"/>
                </a:solidFill>
                <a:latin typeface="Arial" panose="020B0604020202020204" pitchFamily="34" charset="0"/>
                <a:ea typeface="黑体" panose="02010609060101010101" pitchFamily="49" charset="-122"/>
              </a:rPr>
              <a:t>的存储空间分配</a:t>
            </a:r>
          </a:p>
          <a:p>
            <a:pPr>
              <a:spcBef>
                <a:spcPct val="5000"/>
              </a:spcBef>
              <a:buNone/>
            </a:pPr>
            <a:r>
              <a:rPr lang="zh-CN" altLang="en-US" b="1" dirty="0">
                <a:solidFill>
                  <a:srgbClr val="3366FF"/>
                </a:solidFill>
                <a:latin typeface="Arial" panose="020B0604020202020204" pitchFamily="34" charset="0"/>
                <a:ea typeface="黑体" panose="02010609060101010101" pitchFamily="49" charset="-122"/>
              </a:rPr>
              <a:t>数据的大端</a:t>
            </a:r>
            <a:r>
              <a:rPr lang="en-US" altLang="zh-CN" b="1" dirty="0">
                <a:solidFill>
                  <a:srgbClr val="3366FF"/>
                </a:solidFill>
                <a:latin typeface="Arial" panose="020B0604020202020204" pitchFamily="34" charset="0"/>
                <a:ea typeface="黑体" panose="02010609060101010101" pitchFamily="49" charset="-122"/>
              </a:rPr>
              <a:t>/</a:t>
            </a:r>
            <a:r>
              <a:rPr lang="zh-CN" altLang="en-US" b="1" dirty="0">
                <a:solidFill>
                  <a:srgbClr val="3366FF"/>
                </a:solidFill>
                <a:latin typeface="Arial" panose="020B0604020202020204" pitchFamily="34" charset="0"/>
                <a:ea typeface="黑体" panose="02010609060101010101" pitchFamily="49" charset="-122"/>
              </a:rPr>
              <a:t>小端存储</a:t>
            </a:r>
            <a:r>
              <a:rPr lang="zh-CN" altLang="en-US" b="1" dirty="0" smtClean="0">
                <a:solidFill>
                  <a:srgbClr val="3366FF"/>
                </a:solidFill>
                <a:latin typeface="Arial" panose="020B0604020202020204" pitchFamily="34" charset="0"/>
                <a:ea typeface="黑体" panose="02010609060101010101" pitchFamily="49" charset="-122"/>
              </a:rPr>
              <a:t>方式    </a:t>
            </a:r>
            <a:r>
              <a:rPr lang="zh-CN" altLang="en-US" b="1" dirty="0" smtClean="0">
                <a:solidFill>
                  <a:srgbClr val="FF0000"/>
                </a:solidFill>
                <a:latin typeface="Arial" panose="020B0604020202020204" pitchFamily="34" charset="0"/>
                <a:ea typeface="黑体" panose="02010609060101010101" pitchFamily="49" charset="-122"/>
              </a:rPr>
              <a:t>链接</a:t>
            </a:r>
            <a:r>
              <a:rPr lang="zh-CN" altLang="en-US" b="1" dirty="0">
                <a:solidFill>
                  <a:srgbClr val="FF0000"/>
                </a:solidFill>
                <a:latin typeface="Arial" panose="020B0604020202020204" pitchFamily="34" charset="0"/>
                <a:ea typeface="黑体" panose="02010609060101010101" pitchFamily="49" charset="-122"/>
              </a:rPr>
              <a:t>器的符号解析规则</a:t>
            </a:r>
          </a:p>
        </p:txBody>
      </p:sp>
      <p:sp>
        <p:nvSpPr>
          <p:cNvPr id="5" name="Rectangle 3"/>
          <p:cNvSpPr>
            <a:spLocks noChangeArrowheads="1"/>
          </p:cNvSpPr>
          <p:nvPr/>
        </p:nvSpPr>
        <p:spPr bwMode="auto">
          <a:xfrm>
            <a:off x="388220" y="1118578"/>
            <a:ext cx="4032448" cy="3647665"/>
          </a:xfrm>
          <a:prstGeom prst="rect">
            <a:avLst/>
          </a:prstGeom>
          <a:solidFill>
            <a:srgbClr val="92D050">
              <a:alpha val="74000"/>
            </a:srgbClr>
          </a:solidFill>
          <a:ln w="25400">
            <a:solidFill>
              <a:schemeClr val="accent1"/>
            </a:solidFill>
            <a:miter lim="800000"/>
            <a:headEnd/>
            <a:tailEnd/>
          </a:ln>
          <a:effectLst/>
        </p:spPr>
        <p:txBody>
          <a:bodyPr wrap="square"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lvl="0" algn="l" eaLnBrk="0" hangingPunct="0">
              <a:lnSpc>
                <a:spcPct val="120000"/>
              </a:lnSpc>
              <a:spcAft>
                <a:spcPts val="0"/>
              </a:spcAft>
              <a:buClr>
                <a:srgbClr val="FFC000"/>
              </a:buClr>
              <a:buNone/>
              <a:tabLst/>
            </a:pPr>
            <a:r>
              <a:rPr lang="en-US" altLang="zh-CN" sz="2000" b="1" i="0"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i="0" kern="0" dirty="0" err="1"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main.c</a:t>
            </a:r>
            <a:r>
              <a:rPr lang="en-US" altLang="zh-CN" sz="2000" b="1" i="0"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p>
          <a:p>
            <a:pPr lvl="0" algn="l" eaLnBrk="0" hangingPunct="0">
              <a:lnSpc>
                <a:spcPct val="120000"/>
              </a:lnSpc>
              <a:spcAft>
                <a:spcPts val="0"/>
              </a:spcAft>
              <a:buClr>
                <a:srgbClr val="FFC000"/>
              </a:buClr>
              <a:buNone/>
              <a:tabLst/>
            </a:pPr>
            <a:r>
              <a:rPr lang="en-US" altLang="zh-CN" sz="2000" b="1" i="0" kern="0" dirty="0" err="1"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000" b="1" i="0" kern="0" dirty="0"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i="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000"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i="0"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100</a:t>
            </a:r>
            <a:r>
              <a:rPr lang="en-US" altLang="zh-CN" sz="2000"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en-US" altLang="zh-CN" sz="2000" b="1" i="0"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endParaRPr>
          </a:p>
          <a:p>
            <a:pPr lvl="0" algn="l" eaLnBrk="0" hangingPunct="0">
              <a:lnSpc>
                <a:spcPct val="120000"/>
              </a:lnSpc>
              <a:spcAft>
                <a:spcPts val="0"/>
              </a:spcAft>
              <a:buClr>
                <a:srgbClr val="FFC000"/>
              </a:buClr>
              <a:buNone/>
              <a:tabLst/>
            </a:pPr>
            <a:r>
              <a:rPr lang="en-US" altLang="zh-CN" sz="2000" b="1" i="0" kern="0" dirty="0" err="1"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000" b="1" i="0" kern="0" dirty="0"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i="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000"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i="0"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200</a:t>
            </a:r>
            <a:r>
              <a:rPr lang="en-US" altLang="zh-CN" sz="2000"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i="0"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lvl="0" algn="l" eaLnBrk="0" hangingPunct="0">
              <a:lnSpc>
                <a:spcPct val="120000"/>
              </a:lnSpc>
              <a:spcAft>
                <a:spcPts val="0"/>
              </a:spcAft>
              <a:buClr>
                <a:srgbClr val="FFC000"/>
              </a:buClr>
              <a:buNone/>
              <a:tabLst/>
            </a:pPr>
            <a:r>
              <a:rPr lang="en-US" altLang="zh-CN" sz="2000" b="1" i="0"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000" b="1" i="0"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i="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000"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i="0"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lvl="0" algn="l" eaLnBrk="0" hangingPunct="0">
              <a:lnSpc>
                <a:spcPct val="120000"/>
              </a:lnSpc>
              <a:spcAft>
                <a:spcPts val="0"/>
              </a:spcAft>
              <a:buClr>
                <a:srgbClr val="FFC000"/>
              </a:buClr>
              <a:buNone/>
              <a:tabLst/>
            </a:pPr>
            <a:r>
              <a:rPr lang="en-US" altLang="zh-CN" sz="2000"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i="0" kern="0" dirty="0"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p1</a:t>
            </a:r>
            <a:r>
              <a:rPr lang="en-US" altLang="zh-CN" sz="2000"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i="0"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lvl="0" algn="l" eaLnBrk="0" hangingPunct="0">
              <a:lnSpc>
                <a:spcPct val="120000"/>
              </a:lnSpc>
              <a:spcAft>
                <a:spcPts val="0"/>
              </a:spcAft>
              <a:buClr>
                <a:srgbClr val="FFC000"/>
              </a:buClr>
              <a:buNone/>
              <a:tabLst/>
            </a:pPr>
            <a:r>
              <a:rPr lang="en-US" altLang="zh-CN" b="1" i="0" kern="0" dirty="0"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i="0" kern="0"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000" b="1" i="0"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i="0" kern="0" dirty="0"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000" b="1" i="0" kern="0"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000" b="1" i="0" kern="0" dirty="0" err="1"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i="0" kern="0"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000"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i="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000"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i="0" kern="0"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d,x</a:t>
            </a:r>
            <a:r>
              <a:rPr lang="en-US" altLang="zh-CN" sz="2000" b="1" i="0"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i="0"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lvl="0" algn="l" eaLnBrk="0" hangingPunct="0">
              <a:lnSpc>
                <a:spcPct val="120000"/>
              </a:lnSpc>
              <a:spcAft>
                <a:spcPts val="0"/>
              </a:spcAft>
              <a:buClr>
                <a:srgbClr val="FFC000"/>
              </a:buClr>
              <a:buNone/>
              <a:tabLst/>
            </a:pPr>
            <a:r>
              <a:rPr lang="en-US" altLang="zh-CN" sz="2000" b="1" i="0" kern="0" dirty="0"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 return </a:t>
            </a:r>
            <a:r>
              <a:rPr lang="en-US" altLang="zh-CN" sz="2000" b="1" i="0"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sz="2000"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i="0"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algn="l" eaLnBrk="0" hangingPunct="0">
              <a:lnSpc>
                <a:spcPct val="120000"/>
              </a:lnSpc>
              <a:spcAft>
                <a:spcPts val="0"/>
              </a:spcAft>
              <a:buClr>
                <a:srgbClr val="FFC000"/>
              </a:buClr>
              <a:buNone/>
              <a:tabLst/>
            </a:pPr>
            <a:r>
              <a:rPr lang="en-US" altLang="zh-CN" sz="2000"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i="0"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7" name="Rectangle 3"/>
          <p:cNvSpPr>
            <a:spLocks noChangeArrowheads="1"/>
          </p:cNvSpPr>
          <p:nvPr/>
        </p:nvSpPr>
        <p:spPr bwMode="auto">
          <a:xfrm>
            <a:off x="5068739" y="1124744"/>
            <a:ext cx="3682752" cy="3620376"/>
          </a:xfrm>
          <a:prstGeom prst="rect">
            <a:avLst/>
          </a:prstGeom>
          <a:solidFill>
            <a:srgbClr val="92D050">
              <a:alpha val="74000"/>
            </a:srgbClr>
          </a:solidFill>
          <a:ln w="25400">
            <a:solidFill>
              <a:schemeClr val="accent1"/>
            </a:solidFill>
            <a:miter lim="800000"/>
            <a:headEnd/>
            <a:tailEnd/>
          </a:ln>
          <a:effectLst/>
        </p:spPr>
        <p:txBody>
          <a:bodyPr wrap="square"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algn="l">
              <a:spcAft>
                <a:spcPts val="0"/>
              </a:spcAft>
              <a:buNone/>
            </a:pPr>
            <a:r>
              <a:rPr lang="en-US" altLang="zh-CN" sz="2000"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/*p1.c*/</a:t>
            </a:r>
          </a:p>
          <a:p>
            <a:pPr algn="l">
              <a:spcAft>
                <a:spcPts val="0"/>
              </a:spcAft>
              <a:buNone/>
            </a:pPr>
            <a:endParaRPr lang="en-US" altLang="zh-CN" sz="2000" b="1" kern="0" dirty="0" smtClean="0">
              <a:solidFill>
                <a:srgbClr val="000000"/>
              </a:solidFill>
              <a:latin typeface="Courier New" panose="02070309020205020404" pitchFamily="49" charset="0"/>
              <a:ea typeface="宋体" panose="02010600030101010101" pitchFamily="2" charset="-122"/>
              <a:cs typeface="Times New Roman" panose="02020603050405020304" pitchFamily="18" charset="0"/>
            </a:endParaRPr>
          </a:p>
          <a:p>
            <a:pPr lvl="0" algn="l" eaLnBrk="0" hangingPunct="0">
              <a:lnSpc>
                <a:spcPct val="120000"/>
              </a:lnSpc>
              <a:spcAft>
                <a:spcPts val="0"/>
              </a:spcAft>
              <a:buClr>
                <a:srgbClr val="FFC000"/>
              </a:buClr>
              <a:buNone/>
              <a:tabLst/>
            </a:pPr>
            <a:r>
              <a:rPr lang="en-US" altLang="zh-CN" sz="2000" b="1" i="0"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double </a:t>
            </a:r>
            <a:r>
              <a:rPr lang="en-US" altLang="zh-CN" sz="2000" b="1" i="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000"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i="0"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lvl="0" algn="l" eaLnBrk="0" hangingPunct="0">
              <a:lnSpc>
                <a:spcPct val="120000"/>
              </a:lnSpc>
              <a:spcAft>
                <a:spcPts val="0"/>
              </a:spcAft>
              <a:buClr>
                <a:srgbClr val="FFC000"/>
              </a:buClr>
              <a:buNone/>
              <a:tabLst/>
            </a:pPr>
            <a:r>
              <a:rPr lang="en-US" altLang="zh-CN" sz="2000" b="1" i="0"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void </a:t>
            </a:r>
            <a:r>
              <a:rPr lang="en-US" altLang="zh-CN" sz="2000" b="1" i="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p1</a:t>
            </a:r>
            <a:r>
              <a:rPr lang="en-US" altLang="zh-CN" sz="2000" b="1" i="0"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p>
          <a:p>
            <a:pPr lvl="0" algn="l" eaLnBrk="0" hangingPunct="0">
              <a:lnSpc>
                <a:spcPct val="120000"/>
              </a:lnSpc>
              <a:spcAft>
                <a:spcPts val="0"/>
              </a:spcAft>
              <a:buClr>
                <a:srgbClr val="FFC000"/>
              </a:buClr>
              <a:buNone/>
              <a:tabLst/>
            </a:pPr>
            <a:r>
              <a:rPr lang="en-US" altLang="zh-CN" sz="2000" b="1" i="0"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i="0" kern="0" dirty="0"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000" b="1" i="0"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i="0" kern="0" dirty="0" smtClean="0">
                <a:solidFill>
                  <a:srgbClr val="F000F0"/>
                </a:solidFill>
                <a:latin typeface="Courier New" panose="02070309020205020404" pitchFamily="49" charset="0"/>
                <a:ea typeface="宋体" panose="02010600030101010101" pitchFamily="2" charset="-122"/>
                <a:cs typeface="Times New Roman" panose="02020603050405020304" pitchFamily="18" charset="0"/>
              </a:rPr>
              <a:t>1.0</a:t>
            </a:r>
            <a:r>
              <a:rPr lang="en-US" altLang="zh-CN" sz="2000" b="1" i="0"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p>
          <a:p>
            <a:pPr lvl="0" algn="l" eaLnBrk="0" hangingPunct="0">
              <a:lnSpc>
                <a:spcPct val="120000"/>
              </a:lnSpc>
              <a:spcAft>
                <a:spcPts val="0"/>
              </a:spcAft>
              <a:buClr>
                <a:srgbClr val="FFC000"/>
              </a:buClr>
              <a:buNone/>
              <a:tabLst/>
            </a:pPr>
            <a:endParaRPr lang="en-US" altLang="zh-CN" sz="2800" i="0"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endParaRPr>
          </a:p>
          <a:p>
            <a:pPr lvl="0" algn="l" eaLnBrk="0" hangingPunct="0">
              <a:lnSpc>
                <a:spcPct val="120000"/>
              </a:lnSpc>
              <a:spcAft>
                <a:spcPts val="0"/>
              </a:spcAft>
              <a:buClr>
                <a:srgbClr val="FFC000"/>
              </a:buClr>
              <a:buNone/>
              <a:tabLst/>
            </a:pPr>
            <a:endParaRPr lang="zh-CN" altLang="zh-CN" sz="3200" i="0"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9" name="Rectangle 5"/>
          <p:cNvSpPr>
            <a:spLocks noChangeArrowheads="1"/>
          </p:cNvSpPr>
          <p:nvPr/>
        </p:nvSpPr>
        <p:spPr bwMode="auto">
          <a:xfrm>
            <a:off x="5109916" y="1910668"/>
            <a:ext cx="1470992" cy="360040"/>
          </a:xfrm>
          <a:prstGeom prst="rect">
            <a:avLst/>
          </a:prstGeom>
          <a:solidFill>
            <a:srgbClr val="FFFF00">
              <a:alpha val="28000"/>
            </a:srgbClr>
          </a:solidFill>
          <a:ln w="38100">
            <a:solidFill>
              <a:srgbClr val="FF00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华文细黑" panose="02010600040101010101" pitchFamily="2" charset="-122"/>
            </a:endParaRPr>
          </a:p>
        </p:txBody>
      </p:sp>
      <p:sp>
        <p:nvSpPr>
          <p:cNvPr id="8" name="Rectangle 4"/>
          <p:cNvSpPr>
            <a:spLocks noChangeArrowheads="1"/>
          </p:cNvSpPr>
          <p:nvPr/>
        </p:nvSpPr>
        <p:spPr bwMode="auto">
          <a:xfrm>
            <a:off x="2623012" y="4124643"/>
            <a:ext cx="4226595" cy="459100"/>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wrap="square"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algn="l">
              <a:spcBef>
                <a:spcPct val="0"/>
              </a:spcBef>
              <a:buNone/>
            </a:pPr>
            <a:r>
              <a:rPr lang="en-US" altLang="zh-CN" b="1" dirty="0" smtClean="0">
                <a:solidFill>
                  <a:schemeClr val="bg1"/>
                </a:solidFill>
                <a:latin typeface="Courier New" panose="02070309020205020404" pitchFamily="49" charset="0"/>
                <a:ea typeface="宋体" panose="02010600030101010101" pitchFamily="2" charset="-122"/>
              </a:rPr>
              <a:t>d=0</a:t>
            </a:r>
            <a:r>
              <a:rPr lang="zh-CN" altLang="en-US" b="1" dirty="0" smtClean="0">
                <a:solidFill>
                  <a:schemeClr val="bg1"/>
                </a:solidFill>
                <a:latin typeface="Courier New" panose="02070309020205020404" pitchFamily="49" charset="0"/>
                <a:ea typeface="宋体" panose="02010600030101010101" pitchFamily="2" charset="-122"/>
              </a:rPr>
              <a:t>，</a:t>
            </a:r>
            <a:r>
              <a:rPr lang="en-US" altLang="zh-CN" b="1" dirty="0" smtClean="0">
                <a:solidFill>
                  <a:schemeClr val="bg1"/>
                </a:solidFill>
                <a:latin typeface="Courier New" panose="02070309020205020404" pitchFamily="49" charset="0"/>
                <a:ea typeface="宋体" panose="02010600030101010101" pitchFamily="2" charset="-122"/>
              </a:rPr>
              <a:t>x=1072693248</a:t>
            </a:r>
            <a:endParaRPr lang="en-US" altLang="zh-CN" b="1" dirty="0">
              <a:solidFill>
                <a:schemeClr val="bg1"/>
              </a:solidFill>
              <a:latin typeface="Courier New" panose="02070309020205020404" pitchFamily="49" charset="0"/>
              <a:ea typeface="宋体" panose="02010600030101010101" pitchFamily="2" charset="-122"/>
            </a:endParaRPr>
          </a:p>
        </p:txBody>
      </p:sp>
      <p:sp>
        <p:nvSpPr>
          <p:cNvPr id="10" name="Rectangle 5"/>
          <p:cNvSpPr>
            <a:spLocks noChangeArrowheads="1"/>
          </p:cNvSpPr>
          <p:nvPr/>
        </p:nvSpPr>
        <p:spPr bwMode="auto">
          <a:xfrm>
            <a:off x="449884" y="1586438"/>
            <a:ext cx="1594520" cy="360040"/>
          </a:xfrm>
          <a:prstGeom prst="rect">
            <a:avLst/>
          </a:prstGeom>
          <a:solidFill>
            <a:srgbClr val="FFFF00">
              <a:alpha val="28000"/>
            </a:srgbClr>
          </a:solidFill>
          <a:ln w="38100">
            <a:solidFill>
              <a:srgbClr val="FF00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华文细黑" panose="02010600040101010101" pitchFamily="2" charset="-122"/>
            </a:endParaRPr>
          </a:p>
        </p:txBody>
      </p:sp>
    </p:spTree>
    <p:extLst>
      <p:ext uri="{BB962C8B-B14F-4D97-AF65-F5344CB8AC3E}">
        <p14:creationId xmlns:p14="http://schemas.microsoft.com/office/powerpoint/2010/main" val="25896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8" grpId="1"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课程介绍</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defRPr/>
            </a:pPr>
            <a:r>
              <a:rPr lang="zh-CN" altLang="en-US" dirty="0" smtClean="0">
                <a:solidFill>
                  <a:srgbClr val="FF0000"/>
                </a:solidFill>
              </a:rPr>
              <a:t>课程基本信息</a:t>
            </a:r>
            <a:endParaRPr lang="en-US" altLang="zh-CN" dirty="0" smtClean="0">
              <a:solidFill>
                <a:srgbClr val="FF0000"/>
              </a:solidFill>
            </a:endParaRPr>
          </a:p>
          <a:p>
            <a:pPr eaLnBrk="1" hangingPunct="1">
              <a:defRPr/>
            </a:pPr>
            <a:r>
              <a:rPr lang="zh-CN" altLang="en-US" dirty="0"/>
              <a:t>课程的由来</a:t>
            </a:r>
          </a:p>
          <a:p>
            <a:pPr eaLnBrk="1" hangingPunct="1">
              <a:defRPr/>
            </a:pPr>
            <a:r>
              <a:rPr lang="zh-CN" altLang="en-US" dirty="0" smtClean="0"/>
              <a:t>课程</a:t>
            </a:r>
            <a:r>
              <a:rPr lang="zh-CN" altLang="en-US" dirty="0"/>
              <a:t>内容概要</a:t>
            </a:r>
          </a:p>
          <a:p>
            <a:pPr eaLnBrk="1" hangingPunct="1">
              <a:defRPr/>
            </a:pPr>
            <a:r>
              <a:rPr lang="zh-CN" altLang="en-US" dirty="0"/>
              <a:t>课程教学安排</a:t>
            </a:r>
            <a:r>
              <a:rPr lang="zh-CN" altLang="en-US" dirty="0" smtClean="0"/>
              <a:t>及</a:t>
            </a:r>
            <a:r>
              <a:rPr altLang="en-US" dirty="0" smtClean="0"/>
              <a:t>成绩考核</a:t>
            </a:r>
            <a:endParaRPr lang="zh-CN" altLang="en-US" dirty="0"/>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a:t>
            </a:fld>
            <a:r>
              <a:rPr lang="en-US" altLang="zh-CN" sz="1400" smtClean="0">
                <a:solidFill>
                  <a:srgbClr val="0D7157"/>
                </a:solidFill>
              </a:rPr>
              <a:t>- </a:t>
            </a:r>
            <a:endParaRPr lang="en-US" altLang="zh-CN" sz="1400" dirty="0">
              <a:solidFill>
                <a:srgbClr val="0D7157"/>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968" y="1376896"/>
            <a:ext cx="4752280" cy="4752280"/>
          </a:xfrm>
          <a:prstGeom prst="rect">
            <a:avLst/>
          </a:prstGeom>
        </p:spPr>
      </p:pic>
    </p:spTree>
    <p:extLst>
      <p:ext uri="{BB962C8B-B14F-4D97-AF65-F5344CB8AC3E}">
        <p14:creationId xmlns:p14="http://schemas.microsoft.com/office/powerpoint/2010/main" val="35544536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5" name="Rectangle 3"/>
          <p:cNvSpPr>
            <a:spLocks noChangeArrowheads="1"/>
          </p:cNvSpPr>
          <p:nvPr/>
        </p:nvSpPr>
        <p:spPr bwMode="auto">
          <a:xfrm>
            <a:off x="431958" y="1141167"/>
            <a:ext cx="4032448" cy="2342693"/>
          </a:xfrm>
          <a:prstGeom prst="rect">
            <a:avLst/>
          </a:prstGeom>
          <a:solidFill>
            <a:srgbClr val="92D050">
              <a:alpha val="74000"/>
            </a:srgbClr>
          </a:solidFill>
          <a:ln w="25400">
            <a:solidFill>
              <a:schemeClr val="accent1"/>
            </a:solidFill>
            <a:miter lim="800000"/>
            <a:headEnd/>
            <a:tailEnd/>
          </a:ln>
          <a:effectLst/>
        </p:spPr>
        <p:txBody>
          <a:bodyPr wrap="square"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lvl="0" algn="l" eaLnBrk="0" hangingPunct="0">
              <a:lnSpc>
                <a:spcPct val="120000"/>
              </a:lnSpc>
              <a:spcAft>
                <a:spcPts val="0"/>
              </a:spcAft>
              <a:buClr>
                <a:srgbClr val="FFC000"/>
              </a:buClr>
              <a:buNone/>
              <a:tabLst/>
            </a:pPr>
            <a:r>
              <a:rPr lang="en-US" altLang="zh-CN" b="1" i="0" kern="0" dirty="0" err="1"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i="0" kern="0" dirty="0"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 </a:t>
            </a:r>
            <a:r>
              <a:rPr lang="en-US" altLang="zh-CN"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0"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0x80000000</a:t>
            </a:r>
            <a:r>
              <a:rPr lang="en-US" altLang="zh-CN"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0"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lvl="0" algn="l" eaLnBrk="0" hangingPunct="0">
              <a:lnSpc>
                <a:spcPct val="120000"/>
              </a:lnSpc>
              <a:spcAft>
                <a:spcPts val="0"/>
              </a:spcAft>
              <a:buClr>
                <a:srgbClr val="FFC000"/>
              </a:buClr>
              <a:buNone/>
              <a:tabLst/>
            </a:pPr>
            <a:r>
              <a:rPr lang="en-US" altLang="zh-CN" b="1" i="0" kern="0" dirty="0" err="1"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i="0" kern="0" dirty="0"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 </a:t>
            </a:r>
            <a:r>
              <a:rPr lang="en-US" altLang="zh-CN"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 </a:t>
            </a:r>
            <a:r>
              <a:rPr lang="en-US" altLang="zh-CN"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0"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3600" b="1" i="0"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lvl="0" algn="l" eaLnBrk="0" hangingPunct="0">
              <a:lnSpc>
                <a:spcPct val="120000"/>
              </a:lnSpc>
              <a:spcAft>
                <a:spcPts val="0"/>
              </a:spcAft>
              <a:buClr>
                <a:srgbClr val="FFC000"/>
              </a:buClr>
              <a:buNone/>
              <a:tabLst/>
            </a:pPr>
            <a:r>
              <a:rPr lang="en-US" altLang="zh-CN" b="1" i="0" kern="0"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0"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"%d\n"</a:t>
            </a:r>
            <a:r>
              <a:rPr lang="en-US" altLang="zh-CN"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i="0"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p>
          <a:p>
            <a:pPr lvl="0" algn="l" eaLnBrk="0" hangingPunct="0">
              <a:lnSpc>
                <a:spcPct val="120000"/>
              </a:lnSpc>
              <a:spcAft>
                <a:spcPts val="0"/>
              </a:spcAft>
              <a:buClr>
                <a:srgbClr val="FFC000"/>
              </a:buClr>
              <a:buNone/>
              <a:tabLst/>
            </a:pPr>
            <a:endParaRPr lang="zh-CN" altLang="zh-CN" sz="3600" b="1" i="0"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7" name="Rectangle 3"/>
          <p:cNvSpPr>
            <a:spLocks noChangeArrowheads="1"/>
          </p:cNvSpPr>
          <p:nvPr/>
        </p:nvSpPr>
        <p:spPr bwMode="auto">
          <a:xfrm>
            <a:off x="4930052" y="1141157"/>
            <a:ext cx="3682752" cy="2231893"/>
          </a:xfrm>
          <a:prstGeom prst="rect">
            <a:avLst/>
          </a:prstGeom>
          <a:solidFill>
            <a:srgbClr val="92D050">
              <a:alpha val="74000"/>
            </a:srgbClr>
          </a:solidFill>
          <a:ln w="25400">
            <a:solidFill>
              <a:schemeClr val="accent1"/>
            </a:solidFill>
            <a:miter lim="800000"/>
            <a:headEnd/>
            <a:tailEnd/>
          </a:ln>
          <a:effectLst/>
        </p:spPr>
        <p:txBody>
          <a:bodyPr wrap="square"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algn="l">
              <a:spcAft>
                <a:spcPts val="0"/>
              </a:spcAft>
              <a:buNone/>
            </a:pPr>
            <a:r>
              <a:rPr lang="en-US" altLang="zh-CN" b="1" i="0"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i="0"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 </a:t>
            </a:r>
            <a:r>
              <a:rPr lang="en-US" altLang="zh-CN"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0"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0x80000000</a:t>
            </a:r>
            <a:r>
              <a:rPr lang="en-US" altLang="zh-CN"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b="1" i="0"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b="1" i="0" kern="0" dirty="0" err="1"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i="0" kern="0" dirty="0"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 </a:t>
            </a:r>
            <a:r>
              <a:rPr lang="en-US" altLang="zh-CN"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0"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b="1" i="0"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b="1" i="0" kern="0" dirty="0" err="1"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i="0" kern="0" dirty="0"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 </a:t>
            </a:r>
            <a:r>
              <a:rPr lang="en-US" altLang="zh-CN"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 </a:t>
            </a:r>
            <a:r>
              <a:rPr lang="en-US" altLang="zh-CN"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b="1" i="0"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b="1" i="0" kern="0"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0"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"%d\n"</a:t>
            </a:r>
            <a:r>
              <a:rPr lang="en-US" altLang="zh-CN" b="1" i="0"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i="0"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p>
          <a:p>
            <a:pPr algn="l">
              <a:spcAft>
                <a:spcPts val="0"/>
              </a:spcAft>
              <a:buNone/>
            </a:pPr>
            <a:endParaRPr lang="zh-CN" altLang="zh-CN"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8" name="Rectangle 4"/>
          <p:cNvSpPr>
            <a:spLocks noChangeArrowheads="1"/>
          </p:cNvSpPr>
          <p:nvPr/>
        </p:nvSpPr>
        <p:spPr bwMode="auto">
          <a:xfrm>
            <a:off x="431958" y="3605795"/>
            <a:ext cx="4032448" cy="397545"/>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wrap="square"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algn="l">
              <a:spcBef>
                <a:spcPct val="0"/>
              </a:spcBef>
              <a:buNone/>
            </a:pPr>
            <a:r>
              <a:rPr lang="en-US" altLang="zh-CN" sz="2000" b="1" dirty="0">
                <a:solidFill>
                  <a:schemeClr val="bg1"/>
                </a:solidFill>
                <a:latin typeface="Courier New" panose="02070309020205020404" pitchFamily="49" charset="0"/>
                <a:ea typeface="宋体" panose="02010600030101010101" pitchFamily="2" charset="-122"/>
              </a:rPr>
              <a:t>-2147483648</a:t>
            </a:r>
          </a:p>
        </p:txBody>
      </p:sp>
      <p:sp>
        <p:nvSpPr>
          <p:cNvPr id="11" name="Rectangle 4"/>
          <p:cNvSpPr>
            <a:spLocks noChangeArrowheads="1"/>
          </p:cNvSpPr>
          <p:nvPr/>
        </p:nvSpPr>
        <p:spPr bwMode="auto">
          <a:xfrm>
            <a:off x="4930052" y="3618381"/>
            <a:ext cx="4032448" cy="397545"/>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wrap="square"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algn="l">
              <a:spcBef>
                <a:spcPct val="0"/>
              </a:spcBef>
              <a:buNone/>
            </a:pPr>
            <a:r>
              <a:rPr lang="en-US" altLang="zh-CN" sz="2000" b="1" dirty="0">
                <a:solidFill>
                  <a:schemeClr val="bg1"/>
                </a:solidFill>
                <a:latin typeface="Courier New" panose="02070309020205020404" pitchFamily="49" charset="0"/>
                <a:ea typeface="宋体" panose="02010600030101010101" pitchFamily="2" charset="-122"/>
              </a:rPr>
              <a:t>Floating </a:t>
            </a:r>
            <a:r>
              <a:rPr lang="en-US" altLang="zh-CN" sz="2000" b="1" dirty="0" smtClean="0">
                <a:solidFill>
                  <a:schemeClr val="bg1"/>
                </a:solidFill>
                <a:latin typeface="Courier New" panose="02070309020205020404" pitchFamily="49" charset="0"/>
                <a:ea typeface="宋体" panose="02010600030101010101" pitchFamily="2" charset="-122"/>
              </a:rPr>
              <a:t>point exception</a:t>
            </a:r>
            <a:endParaRPr lang="en-US" altLang="zh-CN" sz="2000" b="1" dirty="0">
              <a:solidFill>
                <a:schemeClr val="bg1"/>
              </a:solidFill>
              <a:latin typeface="Courier New" panose="02070309020205020404" pitchFamily="49" charset="0"/>
              <a:ea typeface="宋体" panose="02010600030101010101" pitchFamily="2" charset="-122"/>
            </a:endParaRPr>
          </a:p>
        </p:txBody>
      </p:sp>
      <p:sp>
        <p:nvSpPr>
          <p:cNvPr id="12" name="内容占位符 2"/>
          <p:cNvSpPr>
            <a:spLocks noGrp="1"/>
          </p:cNvSpPr>
          <p:nvPr>
            <p:ph idx="1"/>
          </p:nvPr>
        </p:nvSpPr>
        <p:spPr>
          <a:xfrm>
            <a:off x="395536" y="4293096"/>
            <a:ext cx="8256600" cy="2088232"/>
          </a:xfrm>
        </p:spPr>
        <p:txBody>
          <a:bodyPr/>
          <a:lstStyle/>
          <a:p>
            <a:pPr>
              <a:spcBef>
                <a:spcPct val="5000"/>
              </a:spcBef>
              <a:buNone/>
            </a:pPr>
            <a:r>
              <a:rPr lang="zh-CN" altLang="en-US" b="1" dirty="0">
                <a:latin typeface="Arial" panose="020B0604020202020204" pitchFamily="34" charset="0"/>
                <a:ea typeface="黑体" panose="02010609060101010101" pitchFamily="49" charset="-122"/>
              </a:rPr>
              <a:t>理解该问题需要知道</a:t>
            </a:r>
            <a:r>
              <a:rPr lang="zh-CN" altLang="en-US" b="1" dirty="0" smtClean="0">
                <a:latin typeface="Arial" panose="020B0604020202020204" pitchFamily="34" charset="0"/>
                <a:ea typeface="黑体" panose="02010609060101010101" pitchFamily="49" charset="-122"/>
              </a:rPr>
              <a:t>：</a:t>
            </a:r>
            <a:endParaRPr lang="en-US" altLang="zh-CN" b="1" dirty="0" smtClean="0">
              <a:latin typeface="Arial" panose="020B0604020202020204" pitchFamily="34" charset="0"/>
              <a:ea typeface="黑体" panose="02010609060101010101" pitchFamily="49" charset="-122"/>
            </a:endParaRPr>
          </a:p>
          <a:p>
            <a:pPr lvl="1">
              <a:spcBef>
                <a:spcPct val="5000"/>
              </a:spcBef>
              <a:buNone/>
            </a:pPr>
            <a:r>
              <a:rPr lang="zh-CN" altLang="en-US" sz="2400" b="1" dirty="0" smtClean="0">
                <a:solidFill>
                  <a:srgbClr val="FF0000"/>
                </a:solidFill>
                <a:latin typeface="Arial" panose="020B0604020202020204" pitchFamily="34" charset="0"/>
                <a:ea typeface="黑体" panose="02010609060101010101" pitchFamily="49" charset="-122"/>
              </a:rPr>
              <a:t>编译器</a:t>
            </a:r>
            <a:r>
              <a:rPr lang="zh-CN" altLang="en-US" sz="2400" b="1" dirty="0">
                <a:solidFill>
                  <a:srgbClr val="FF0000"/>
                </a:solidFill>
                <a:latin typeface="Arial" panose="020B0604020202020204" pitchFamily="34" charset="0"/>
                <a:ea typeface="黑体" panose="02010609060101010101" pitchFamily="49" charset="-122"/>
              </a:rPr>
              <a:t>如何</a:t>
            </a:r>
            <a:r>
              <a:rPr lang="zh-CN" altLang="en-US" sz="2400" b="1" dirty="0" smtClean="0">
                <a:solidFill>
                  <a:srgbClr val="FF0000"/>
                </a:solidFill>
                <a:latin typeface="Arial" panose="020B0604020202020204" pitchFamily="34" charset="0"/>
                <a:ea typeface="黑体" panose="02010609060101010101" pitchFamily="49" charset="-122"/>
              </a:rPr>
              <a:t>优化             </a:t>
            </a:r>
            <a:r>
              <a:rPr lang="zh-CN" altLang="en-US" sz="2400" b="1" dirty="0" smtClean="0">
                <a:solidFill>
                  <a:srgbClr val="3366FF"/>
                </a:solidFill>
                <a:latin typeface="Arial" panose="020B0604020202020204" pitchFamily="34" charset="0"/>
                <a:ea typeface="黑体" panose="02010609060101010101" pitchFamily="49" charset="-122"/>
              </a:rPr>
              <a:t>机器</a:t>
            </a:r>
            <a:r>
              <a:rPr lang="zh-CN" altLang="en-US" sz="2400" b="1" dirty="0">
                <a:solidFill>
                  <a:srgbClr val="3366FF"/>
                </a:solidFill>
                <a:latin typeface="Arial" panose="020B0604020202020204" pitchFamily="34" charset="0"/>
                <a:ea typeface="黑体" panose="02010609060101010101" pitchFamily="49" charset="-122"/>
              </a:rPr>
              <a:t>级数据的</a:t>
            </a:r>
            <a:r>
              <a:rPr lang="zh-CN" altLang="en-US" sz="2400" b="1" dirty="0" smtClean="0">
                <a:solidFill>
                  <a:srgbClr val="3366FF"/>
                </a:solidFill>
                <a:latin typeface="Arial" panose="020B0604020202020204" pitchFamily="34" charset="0"/>
                <a:ea typeface="黑体" panose="02010609060101010101" pitchFamily="49" charset="-122"/>
              </a:rPr>
              <a:t>表示</a:t>
            </a:r>
            <a:endParaRPr lang="en-US" altLang="zh-CN" sz="2400" b="1" dirty="0" smtClean="0">
              <a:solidFill>
                <a:srgbClr val="3366FF"/>
              </a:solidFill>
              <a:latin typeface="Arial" panose="020B0604020202020204" pitchFamily="34" charset="0"/>
              <a:ea typeface="黑体" panose="02010609060101010101" pitchFamily="49" charset="-122"/>
            </a:endParaRPr>
          </a:p>
          <a:p>
            <a:pPr lvl="1">
              <a:spcBef>
                <a:spcPct val="5000"/>
              </a:spcBef>
              <a:buNone/>
            </a:pPr>
            <a:r>
              <a:rPr lang="zh-CN" altLang="en-US" sz="2400" b="1" dirty="0" smtClean="0">
                <a:solidFill>
                  <a:srgbClr val="3366FF"/>
                </a:solidFill>
                <a:latin typeface="Arial" panose="020B0604020202020204" pitchFamily="34" charset="0"/>
                <a:ea typeface="黑体" panose="02010609060101010101" pitchFamily="49" charset="-122"/>
              </a:rPr>
              <a:t>机器指令</a:t>
            </a:r>
            <a:r>
              <a:rPr lang="zh-CN" altLang="en-US" sz="2400" b="1" dirty="0">
                <a:solidFill>
                  <a:srgbClr val="3366FF"/>
                </a:solidFill>
                <a:latin typeface="Arial" panose="020B0604020202020204" pitchFamily="34" charset="0"/>
                <a:ea typeface="黑体" panose="02010609060101010101" pitchFamily="49" charset="-122"/>
              </a:rPr>
              <a:t>的含义和</a:t>
            </a:r>
            <a:r>
              <a:rPr lang="zh-CN" altLang="en-US" sz="2400" b="1" dirty="0" smtClean="0">
                <a:solidFill>
                  <a:srgbClr val="3366FF"/>
                </a:solidFill>
                <a:latin typeface="Arial" panose="020B0604020202020204" pitchFamily="34" charset="0"/>
                <a:ea typeface="黑体" panose="02010609060101010101" pitchFamily="49" charset="-122"/>
              </a:rPr>
              <a:t>执行  计算机</a:t>
            </a:r>
            <a:r>
              <a:rPr lang="zh-CN" altLang="en-US" sz="2400" b="1" dirty="0">
                <a:solidFill>
                  <a:srgbClr val="3366FF"/>
                </a:solidFill>
                <a:latin typeface="Arial" panose="020B0604020202020204" pitchFamily="34" charset="0"/>
                <a:ea typeface="黑体" panose="02010609060101010101" pitchFamily="49" charset="-122"/>
              </a:rPr>
              <a:t>内部的运算</a:t>
            </a:r>
            <a:r>
              <a:rPr lang="zh-CN" altLang="en-US" sz="2400" b="1" dirty="0" smtClean="0">
                <a:solidFill>
                  <a:srgbClr val="3366FF"/>
                </a:solidFill>
                <a:latin typeface="Arial" panose="020B0604020202020204" pitchFamily="34" charset="0"/>
                <a:ea typeface="黑体" panose="02010609060101010101" pitchFamily="49" charset="-122"/>
              </a:rPr>
              <a:t>电路</a:t>
            </a:r>
            <a:endParaRPr lang="en-US" altLang="zh-CN" sz="2400" b="1" dirty="0" smtClean="0">
              <a:solidFill>
                <a:srgbClr val="3366FF"/>
              </a:solidFill>
              <a:latin typeface="Arial" panose="020B0604020202020204" pitchFamily="34" charset="0"/>
              <a:ea typeface="黑体" panose="02010609060101010101" pitchFamily="49" charset="-122"/>
            </a:endParaRPr>
          </a:p>
          <a:p>
            <a:pPr lvl="1">
              <a:spcBef>
                <a:spcPct val="5000"/>
              </a:spcBef>
              <a:buNone/>
            </a:pPr>
            <a:r>
              <a:rPr lang="zh-CN" altLang="en-US" sz="2400" b="1" dirty="0" smtClean="0">
                <a:solidFill>
                  <a:srgbClr val="3366FF"/>
                </a:solidFill>
                <a:latin typeface="Arial" panose="020B0604020202020204" pitchFamily="34" charset="0"/>
                <a:ea typeface="黑体" panose="02010609060101010101" pitchFamily="49" charset="-122"/>
              </a:rPr>
              <a:t>除法</a:t>
            </a:r>
            <a:r>
              <a:rPr lang="zh-CN" altLang="en-US" sz="2400" b="1" dirty="0">
                <a:solidFill>
                  <a:srgbClr val="3366FF"/>
                </a:solidFill>
                <a:latin typeface="Arial" panose="020B0604020202020204" pitchFamily="34" charset="0"/>
                <a:ea typeface="黑体" panose="02010609060101010101" pitchFamily="49" charset="-122"/>
              </a:rPr>
              <a:t>错异常的</a:t>
            </a:r>
            <a:r>
              <a:rPr lang="zh-CN" altLang="en-US" sz="2400" b="1" dirty="0" smtClean="0">
                <a:solidFill>
                  <a:srgbClr val="3366FF"/>
                </a:solidFill>
                <a:latin typeface="Arial" panose="020B0604020202020204" pitchFamily="34" charset="0"/>
                <a:ea typeface="黑体" panose="02010609060101010101" pitchFamily="49" charset="-122"/>
              </a:rPr>
              <a:t>处理</a:t>
            </a:r>
            <a:endParaRPr lang="zh-CN" altLang="en-US" sz="2400" b="1" dirty="0">
              <a:solidFill>
                <a:srgbClr val="3366FF"/>
              </a:solidFill>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115277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anim calcmode="lin" valueType="num">
                                      <p:cBhvr additive="base">
                                        <p:cTn id="2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anim calcmode="lin" valueType="num">
                                      <p:cBhvr additive="base">
                                        <p:cTn id="2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
                                            <p:txEl>
                                              <p:pRg st="3" end="3"/>
                                            </p:txEl>
                                          </p:spTgt>
                                        </p:tgtEl>
                                        <p:attrNameLst>
                                          <p:attrName>style.visibility</p:attrName>
                                        </p:attrNameLst>
                                      </p:cBhvr>
                                      <p:to>
                                        <p:strVal val="visible"/>
                                      </p:to>
                                    </p:set>
                                    <p:anim calcmode="lin" valueType="num">
                                      <p:cBhvr additive="base">
                                        <p:cTn id="35"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又</a:t>
            </a:r>
            <a:r>
              <a:rPr lang="zh-CN" altLang="zh-CN" dirty="0" smtClean="0">
                <a:solidFill>
                  <a:srgbClr val="FF0000"/>
                </a:solidFill>
              </a:rPr>
              <a:t>一</a:t>
            </a:r>
            <a:r>
              <a:rPr lang="zh-CN" altLang="zh-CN" dirty="0">
                <a:solidFill>
                  <a:srgbClr val="FF0000"/>
                </a:solidFill>
              </a:rPr>
              <a:t>个奇怪的程序</a:t>
            </a:r>
            <a:endParaRPr lang="zh-CN" altLang="en-US" dirty="0">
              <a:solidFill>
                <a:srgbClr val="FF0000"/>
              </a:solidFill>
            </a:endParaRPr>
          </a:p>
        </p:txBody>
      </p:sp>
      <p:sp>
        <p:nvSpPr>
          <p:cNvPr id="3" name="内容占位符 2"/>
          <p:cNvSpPr>
            <a:spLocks noGrp="1"/>
          </p:cNvSpPr>
          <p:nvPr>
            <p:ph idx="1"/>
          </p:nvPr>
        </p:nvSpPr>
        <p:spPr>
          <a:xfrm>
            <a:off x="323528" y="4581687"/>
            <a:ext cx="9147696" cy="667776"/>
          </a:xfrm>
        </p:spPr>
        <p:txBody>
          <a:bodyPr/>
          <a:lstStyle/>
          <a:p>
            <a:pPr>
              <a:buFontTx/>
              <a:buNone/>
              <a:defRPr/>
            </a:pPr>
            <a:r>
              <a:rPr lang="zh-CN" altLang="en-US" dirty="0">
                <a:solidFill>
                  <a:srgbClr val="008000"/>
                </a:solidFill>
              </a:rPr>
              <a:t>以上</a:t>
            </a:r>
            <a:r>
              <a:rPr lang="zh-CN" altLang="en-US" dirty="0" smtClean="0">
                <a:solidFill>
                  <a:srgbClr val="008000"/>
                </a:solidFill>
              </a:rPr>
              <a:t>两程序功能一样，时间空间</a:t>
            </a:r>
            <a:r>
              <a:rPr lang="zh-CN" altLang="en-US" dirty="0">
                <a:solidFill>
                  <a:srgbClr val="008000"/>
                </a:solidFill>
              </a:rPr>
              <a:t>复杂</a:t>
            </a:r>
            <a:r>
              <a:rPr lang="zh-CN" altLang="en-US" dirty="0" smtClean="0">
                <a:solidFill>
                  <a:srgbClr val="008000"/>
                </a:solidFill>
              </a:rPr>
              <a:t>度一样</a:t>
            </a:r>
            <a:r>
              <a:rPr lang="zh-CN" altLang="en-US" dirty="0">
                <a:solidFill>
                  <a:srgbClr val="008000"/>
                </a:solidFill>
              </a:rPr>
              <a:t>，执行时间一样吗？</a:t>
            </a:r>
            <a:endParaRPr lang="zh-CN" altLang="en-US" dirty="0">
              <a:solidFill>
                <a:srgbClr val="FF0000"/>
              </a:solidFill>
            </a:endParaRPr>
          </a:p>
          <a:p>
            <a:pPr>
              <a:buNone/>
            </a:pPr>
            <a:r>
              <a:rPr lang="zh-CN" altLang="en-US" b="1" dirty="0">
                <a:latin typeface="Arial" panose="020B0604020202020204" pitchFamily="34" charset="0"/>
                <a:ea typeface="黑体" panose="02010609060101010101" pitchFamily="49" charset="-122"/>
              </a:rPr>
              <a:t>理解该问题需要知道：</a:t>
            </a:r>
          </a:p>
          <a:p>
            <a:pPr>
              <a:buNone/>
            </a:pPr>
            <a:r>
              <a:rPr lang="zh-CN" altLang="en-US" b="1" dirty="0">
                <a:solidFill>
                  <a:srgbClr val="FF0000"/>
                </a:solidFill>
                <a:latin typeface="Arial" panose="020B0604020202020204" pitchFamily="34" charset="0"/>
                <a:ea typeface="黑体" panose="02010609060101010101" pitchFamily="49" charset="-122"/>
              </a:rPr>
              <a:t>数组的存放</a:t>
            </a:r>
            <a:r>
              <a:rPr lang="zh-CN" altLang="en-US" b="1" dirty="0" smtClean="0">
                <a:solidFill>
                  <a:srgbClr val="FF0000"/>
                </a:solidFill>
                <a:latin typeface="Arial" panose="020B0604020202020204" pitchFamily="34" charset="0"/>
                <a:ea typeface="黑体" panose="02010609060101010101" pitchFamily="49" charset="-122"/>
              </a:rPr>
              <a:t>方式   </a:t>
            </a:r>
            <a:r>
              <a:rPr lang="en-US" altLang="zh-CN" b="1" dirty="0" smtClean="0">
                <a:solidFill>
                  <a:srgbClr val="FF0000"/>
                </a:solidFill>
                <a:latin typeface="Arial" panose="020B0604020202020204" pitchFamily="34" charset="0"/>
                <a:ea typeface="黑体" panose="02010609060101010101" pitchFamily="49" charset="-122"/>
              </a:rPr>
              <a:t>Cache</a:t>
            </a:r>
            <a:r>
              <a:rPr lang="zh-CN" altLang="en-US" b="1" dirty="0" smtClean="0">
                <a:solidFill>
                  <a:srgbClr val="FF0000"/>
                </a:solidFill>
                <a:latin typeface="Arial" panose="020B0604020202020204" pitchFamily="34" charset="0"/>
                <a:ea typeface="黑体" panose="02010609060101010101" pitchFamily="49" charset="-122"/>
              </a:rPr>
              <a:t>机制   访问局部性</a:t>
            </a:r>
            <a:endParaRPr lang="zh-CN" altLang="en-US" b="1" dirty="0">
              <a:solidFill>
                <a:srgbClr val="FF0000"/>
              </a:solidFill>
              <a:latin typeface="Arial" panose="020B0604020202020204" pitchFamily="34" charset="0"/>
              <a:ea typeface="黑体" panose="02010609060101010101" pitchFamily="49" charset="-122"/>
            </a:endParaRPr>
          </a:p>
        </p:txBody>
      </p:sp>
      <p:sp>
        <p:nvSpPr>
          <p:cNvPr id="5" name="Rectangle 3"/>
          <p:cNvSpPr>
            <a:spLocks noChangeArrowheads="1"/>
          </p:cNvSpPr>
          <p:nvPr/>
        </p:nvSpPr>
        <p:spPr bwMode="auto">
          <a:xfrm>
            <a:off x="179512" y="986892"/>
            <a:ext cx="4392488" cy="3352200"/>
          </a:xfrm>
          <a:prstGeom prst="rect">
            <a:avLst/>
          </a:prstGeom>
          <a:solidFill>
            <a:srgbClr val="92D050">
              <a:alpha val="74000"/>
            </a:srgbClr>
          </a:solidFill>
          <a:ln w="25400">
            <a:solidFill>
              <a:schemeClr val="accent1"/>
            </a:solidFill>
            <a:miter lim="800000"/>
            <a:headEnd/>
            <a:tailEnd/>
          </a:ln>
          <a:effectLst/>
        </p:spPr>
        <p:txBody>
          <a:bodyPr wrap="square"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algn="l">
              <a:spcAft>
                <a:spcPts val="0"/>
              </a:spcAft>
              <a:buNone/>
            </a:pPr>
            <a:r>
              <a:rPr lang="en-US" altLang="zh-CN" sz="2000" b="1" kern="0" dirty="0">
                <a:solidFill>
                  <a:srgbClr val="00A000"/>
                </a:solidFill>
                <a:latin typeface="Courier New" panose="02070309020205020404" pitchFamily="49" charset="0"/>
                <a:ea typeface="宋体" panose="02010600030101010101" pitchFamily="2" charset="-122"/>
                <a:cs typeface="Times New Roman" panose="02020603050405020304" pitchFamily="18" charset="0"/>
              </a:rPr>
              <a:t>#define N 2048</a:t>
            </a:r>
            <a:endParaRPr lang="zh-CN" altLang="zh-CN" sz="32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sz="20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void </a:t>
            </a:r>
            <a:r>
              <a:rPr lang="en-US" altLang="zh-CN" sz="2000" b="1" kern="0"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copyij</a:t>
            </a:r>
            <a:r>
              <a:rPr lang="en-US" altLang="zh-CN" sz="2000" b="1"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err="1"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000" b="1" kern="0" dirty="0"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src</a:t>
            </a: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N</a:t>
            </a: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N</a:t>
            </a: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dirty="0" err="1"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000" b="1" kern="0" dirty="0"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dst</a:t>
            </a: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N</a:t>
            </a: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N</a:t>
            </a: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0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i</a:t>
            </a:r>
            <a:r>
              <a:rPr lang="en-US" altLang="zh-CN" sz="20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j</a:t>
            </a: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for </a:t>
            </a: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i</a:t>
            </a:r>
            <a:r>
              <a:rPr lang="en-US" altLang="zh-CN" sz="2000" b="1"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smtClean="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i</a:t>
            </a:r>
            <a:r>
              <a:rPr lang="en-US" altLang="zh-CN" sz="2000" b="1"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&lt;</a:t>
            </a:r>
            <a:r>
              <a:rPr lang="en-US" altLang="zh-CN" sz="2000" b="1" kern="0"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N</a:t>
            </a:r>
            <a:r>
              <a:rPr lang="en-US" altLang="zh-CN" sz="2000" b="1" kern="0" dirty="0" err="1"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i</a:t>
            </a: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for </a:t>
            </a: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j</a:t>
            </a:r>
            <a:r>
              <a:rPr lang="en-US" altLang="zh-CN" sz="2000" b="1"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smtClean="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sz="2000" b="1"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j</a:t>
            </a:r>
            <a:r>
              <a:rPr lang="en-US" altLang="zh-CN" sz="2000" b="1"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&lt;</a:t>
            </a:r>
            <a:r>
              <a:rPr lang="en-US" altLang="zh-CN" sz="2000" b="1" kern="0"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N</a:t>
            </a:r>
            <a:r>
              <a:rPr lang="en-US" altLang="zh-CN" sz="2000" b="1" kern="0" dirty="0" err="1"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j</a:t>
            </a: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dst</a:t>
            </a: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i</a:t>
            </a: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j</a:t>
            </a:r>
            <a:r>
              <a:rPr lang="en-US" altLang="zh-CN" sz="2000" b="1"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src</a:t>
            </a:r>
            <a:r>
              <a:rPr lang="en-US" altLang="zh-CN" sz="2000" b="1"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i</a:t>
            </a: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j</a:t>
            </a: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 name="Rectangle 3"/>
          <p:cNvSpPr>
            <a:spLocks noChangeArrowheads="1"/>
          </p:cNvSpPr>
          <p:nvPr/>
        </p:nvSpPr>
        <p:spPr bwMode="auto">
          <a:xfrm>
            <a:off x="4716016" y="986892"/>
            <a:ext cx="4176464" cy="3352200"/>
          </a:xfrm>
          <a:prstGeom prst="rect">
            <a:avLst/>
          </a:prstGeom>
          <a:solidFill>
            <a:srgbClr val="92D050">
              <a:alpha val="74000"/>
            </a:srgbClr>
          </a:solidFill>
          <a:ln w="25400">
            <a:solidFill>
              <a:schemeClr val="accent1"/>
            </a:solidFill>
            <a:miter lim="800000"/>
            <a:headEnd/>
            <a:tailEnd/>
          </a:ln>
          <a:effectLst/>
        </p:spPr>
        <p:txBody>
          <a:bodyPr wrap="square"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algn="l">
              <a:spcAft>
                <a:spcPts val="0"/>
              </a:spcAft>
              <a:buNone/>
            </a:pPr>
            <a:r>
              <a:rPr lang="en-US" altLang="zh-CN" sz="2000" b="1" kern="0" dirty="0">
                <a:solidFill>
                  <a:srgbClr val="00A000"/>
                </a:solidFill>
                <a:latin typeface="Courier New" panose="02070309020205020404" pitchFamily="49" charset="0"/>
                <a:ea typeface="宋体" panose="02010600030101010101" pitchFamily="2" charset="-122"/>
                <a:cs typeface="Times New Roman" panose="02020603050405020304" pitchFamily="18" charset="0"/>
              </a:rPr>
              <a:t>#define N 2048</a:t>
            </a:r>
            <a:endParaRPr lang="zh-CN" altLang="zh-CN" sz="32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sz="20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void </a:t>
            </a:r>
            <a:r>
              <a:rPr lang="en-US" altLang="zh-CN" sz="2000" b="1" kern="0"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copyji</a:t>
            </a:r>
            <a:r>
              <a:rPr lang="en-US" altLang="zh-CN" sz="2000" b="1"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err="1"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000" b="1" kern="0" dirty="0"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src</a:t>
            </a: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N</a:t>
            </a: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N</a:t>
            </a: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dirty="0" err="1"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000" b="1" kern="0" dirty="0"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dst</a:t>
            </a: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N</a:t>
            </a: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N</a:t>
            </a: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0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i</a:t>
            </a:r>
            <a:r>
              <a:rPr lang="en-US" altLang="zh-CN" sz="20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j</a:t>
            </a: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for </a:t>
            </a:r>
            <a:r>
              <a:rPr lang="en-US" altLang="zh-CN" sz="2000" b="1"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j</a:t>
            </a:r>
            <a:r>
              <a:rPr lang="en-US" altLang="zh-CN" sz="2000" b="1"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smtClean="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sz="2000" b="1"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j</a:t>
            </a:r>
            <a:r>
              <a:rPr lang="en-US" altLang="zh-CN" sz="2000" b="1"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&lt;</a:t>
            </a:r>
            <a:r>
              <a:rPr lang="en-US" altLang="zh-CN" sz="2000" b="1" kern="0"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N</a:t>
            </a:r>
            <a:r>
              <a:rPr lang="en-US" altLang="zh-CN" sz="2000" b="1" kern="0" dirty="0" err="1"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j</a:t>
            </a:r>
            <a:r>
              <a:rPr lang="en-US" altLang="zh-CN" sz="2000" b="1"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for </a:t>
            </a:r>
            <a:r>
              <a:rPr lang="en-US" altLang="zh-CN" sz="2000" b="1"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i</a:t>
            </a:r>
            <a:r>
              <a:rPr lang="en-US" altLang="zh-CN" sz="2000" b="1"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smtClean="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sz="2000" b="1"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i</a:t>
            </a:r>
            <a:r>
              <a:rPr lang="en-US" altLang="zh-CN" sz="2000" b="1"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&lt;</a:t>
            </a:r>
            <a:r>
              <a:rPr lang="en-US" altLang="zh-CN" sz="2000" b="1" kern="0"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N</a:t>
            </a:r>
            <a:r>
              <a:rPr lang="en-US" altLang="zh-CN" sz="2000" b="1" kern="0" dirty="0" err="1"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i</a:t>
            </a:r>
            <a:r>
              <a:rPr lang="en-US" altLang="zh-CN" sz="2000" b="1"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0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dst</a:t>
            </a: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i</a:t>
            </a: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j</a:t>
            </a:r>
            <a:r>
              <a:rPr lang="en-US" altLang="zh-CN" sz="2000" b="1"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src</a:t>
            </a:r>
            <a:r>
              <a:rPr lang="en-US" altLang="zh-CN" sz="2000" b="1"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i</a:t>
            </a: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0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j</a:t>
            </a:r>
            <a:r>
              <a:rPr lang="en-US" altLang="zh-CN" sz="20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buNone/>
            </a:pPr>
            <a:r>
              <a:rPr lang="en-US" altLang="zh-CN" sz="2000" b="1"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2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10" name="Rectangle 5"/>
          <p:cNvSpPr>
            <a:spLocks noChangeArrowheads="1"/>
          </p:cNvSpPr>
          <p:nvPr/>
        </p:nvSpPr>
        <p:spPr bwMode="auto">
          <a:xfrm>
            <a:off x="502430" y="2826085"/>
            <a:ext cx="2917442" cy="360040"/>
          </a:xfrm>
          <a:prstGeom prst="rect">
            <a:avLst/>
          </a:prstGeom>
          <a:solidFill>
            <a:srgbClr val="FFFF00">
              <a:alpha val="28000"/>
            </a:srgbClr>
          </a:solidFill>
          <a:ln w="38100">
            <a:solidFill>
              <a:srgbClr val="FF00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华文细黑" panose="02010600040101010101" pitchFamily="2" charset="-122"/>
            </a:endParaRPr>
          </a:p>
        </p:txBody>
      </p:sp>
      <p:sp>
        <p:nvSpPr>
          <p:cNvPr id="11" name="Rectangle 5"/>
          <p:cNvSpPr>
            <a:spLocks noChangeArrowheads="1"/>
          </p:cNvSpPr>
          <p:nvPr/>
        </p:nvSpPr>
        <p:spPr bwMode="auto">
          <a:xfrm>
            <a:off x="5290962" y="3186125"/>
            <a:ext cx="2809430" cy="360040"/>
          </a:xfrm>
          <a:prstGeom prst="rect">
            <a:avLst/>
          </a:prstGeom>
          <a:solidFill>
            <a:srgbClr val="FFFF00">
              <a:alpha val="28000"/>
            </a:srgbClr>
          </a:solidFill>
          <a:ln w="38100">
            <a:solidFill>
              <a:srgbClr val="FF0000"/>
            </a:solidFill>
            <a:miter lim="800000"/>
            <a:headEnd/>
            <a:tailEnd/>
          </a:ln>
          <a:effec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华文细黑" panose="02010600040101010101" pitchFamily="2" charset="-122"/>
            </a:endParaRPr>
          </a:p>
        </p:txBody>
      </p:sp>
      <p:sp>
        <p:nvSpPr>
          <p:cNvPr id="12" name="Rectangle 10"/>
          <p:cNvSpPr>
            <a:spLocks/>
          </p:cNvSpPr>
          <p:nvPr/>
        </p:nvSpPr>
        <p:spPr bwMode="auto">
          <a:xfrm>
            <a:off x="6084169" y="5157192"/>
            <a:ext cx="2602632"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wrap="square" lIns="38100" tIns="38100" rIns="38100" bIns="38100">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pPr>
            <a:r>
              <a:rPr lang="en-US" altLang="zh-CN" b="1" dirty="0">
                <a:sym typeface="Calibri" panose="020F0502020204030204" pitchFamily="34" charset="0"/>
              </a:rPr>
              <a:t>21 times slower</a:t>
            </a:r>
            <a:br>
              <a:rPr lang="en-US" altLang="zh-CN" b="1" dirty="0">
                <a:sym typeface="Calibri" panose="020F0502020204030204" pitchFamily="34" charset="0"/>
              </a:rPr>
            </a:br>
            <a:r>
              <a:rPr lang="en-US" altLang="zh-CN" b="1" dirty="0">
                <a:sym typeface="Calibri" panose="020F0502020204030204" pitchFamily="34" charset="0"/>
              </a:rPr>
              <a:t>(Pentium 4) </a:t>
            </a:r>
          </a:p>
          <a:p>
            <a:pPr algn="ctr" eaLnBrk="1" hangingPunct="1">
              <a:spcBef>
                <a:spcPct val="0"/>
              </a:spcBef>
              <a:buFontTx/>
              <a:buNone/>
            </a:pPr>
            <a:r>
              <a:rPr lang="en-US" altLang="zh-CN" b="1" dirty="0">
                <a:solidFill>
                  <a:srgbClr val="FF0000"/>
                </a:solidFill>
              </a:rPr>
              <a:t>Why</a:t>
            </a:r>
            <a:r>
              <a:rPr lang="zh-CN" altLang="en-US" b="1" dirty="0">
                <a:solidFill>
                  <a:srgbClr val="FF0000"/>
                </a:solidFill>
              </a:rPr>
              <a:t>？</a:t>
            </a:r>
          </a:p>
          <a:p>
            <a:pPr algn="ctr" eaLnBrk="1" hangingPunct="1">
              <a:spcBef>
                <a:spcPct val="0"/>
              </a:spcBef>
              <a:buFontTx/>
              <a:buNone/>
            </a:pPr>
            <a:endParaRPr lang="en-US" altLang="zh-CN" b="1" dirty="0">
              <a:sym typeface="Calibri" panose="020F0502020204030204" pitchFamily="34" charset="0"/>
            </a:endParaRPr>
          </a:p>
        </p:txBody>
      </p:sp>
    </p:spTree>
    <p:extLst>
      <p:ext uri="{BB962C8B-B14F-4D97-AF65-F5344CB8AC3E}">
        <p14:creationId xmlns:p14="http://schemas.microsoft.com/office/powerpoint/2010/main" val="311136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你在想什么？</a:t>
            </a:r>
          </a:p>
        </p:txBody>
      </p:sp>
      <p:sp>
        <p:nvSpPr>
          <p:cNvPr id="3" name="内容占位符 2"/>
          <p:cNvSpPr>
            <a:spLocks noGrp="1"/>
          </p:cNvSpPr>
          <p:nvPr>
            <p:ph idx="1"/>
          </p:nvPr>
        </p:nvSpPr>
        <p:spPr/>
        <p:txBody>
          <a:bodyPr/>
          <a:lstStyle/>
          <a:p>
            <a:pPr>
              <a:lnSpc>
                <a:spcPct val="100000"/>
              </a:lnSpc>
              <a:spcBef>
                <a:spcPct val="45000"/>
              </a:spcBef>
            </a:pPr>
            <a:r>
              <a:rPr lang="zh-CN" altLang="en-US" sz="2600" dirty="0">
                <a:ea typeface="微软雅黑" panose="020B0503020204020204" pitchFamily="34" charset="-122"/>
              </a:rPr>
              <a:t>计算机好像</a:t>
            </a:r>
            <a:r>
              <a:rPr lang="zh-CN" altLang="en-US" sz="2600" dirty="0" smtClean="0">
                <a:ea typeface="微软雅黑" panose="020B0503020204020204" pitchFamily="34" charset="-122"/>
              </a:rPr>
              <a:t>不可靠</a:t>
            </a:r>
            <a:r>
              <a:rPr lang="en-US" altLang="zh-CN" sz="2600" dirty="0" smtClean="0">
                <a:ea typeface="微软雅黑" panose="020B0503020204020204" pitchFamily="34" charset="-122"/>
              </a:rPr>
              <a:t>!</a:t>
            </a:r>
            <a:endParaRPr lang="en-US" altLang="zh-CN" sz="2600" dirty="0">
              <a:ea typeface="微软雅黑" panose="020B0503020204020204" pitchFamily="34" charset="-122"/>
            </a:endParaRPr>
          </a:p>
          <a:p>
            <a:pPr lvl="1">
              <a:lnSpc>
                <a:spcPct val="100000"/>
              </a:lnSpc>
              <a:spcBef>
                <a:spcPct val="45000"/>
              </a:spcBef>
            </a:pPr>
            <a:r>
              <a:rPr lang="zh-CN" altLang="en-US" sz="2200" dirty="0" smtClean="0">
                <a:ea typeface="微软雅黑" panose="020B0503020204020204" pitchFamily="34" charset="-122"/>
              </a:rPr>
              <a:t>机器永远</a:t>
            </a:r>
            <a:r>
              <a:rPr lang="zh-CN" altLang="en-US" sz="2200" dirty="0">
                <a:ea typeface="微软雅黑" panose="020B0503020204020204" pitchFamily="34" charset="-122"/>
              </a:rPr>
              <a:t>对</a:t>
            </a:r>
            <a:r>
              <a:rPr lang="zh-CN" altLang="en-US" sz="2200" dirty="0" smtClean="0">
                <a:ea typeface="微软雅黑" panose="020B0503020204020204" pitchFamily="34" charset="-122"/>
              </a:rPr>
              <a:t>！</a:t>
            </a:r>
            <a:endParaRPr lang="zh-CN" altLang="en-US" sz="2200" dirty="0">
              <a:ea typeface="微软雅黑" panose="020B0503020204020204" pitchFamily="34" charset="-122"/>
            </a:endParaRPr>
          </a:p>
          <a:p>
            <a:pPr>
              <a:lnSpc>
                <a:spcPct val="100000"/>
              </a:lnSpc>
              <a:spcBef>
                <a:spcPct val="45000"/>
              </a:spcBef>
            </a:pPr>
            <a:r>
              <a:rPr lang="zh-CN" altLang="en-US" sz="2600" dirty="0" smtClean="0">
                <a:ea typeface="微软雅黑" panose="020B0503020204020204" pitchFamily="34" charset="-122"/>
              </a:rPr>
              <a:t>程序结果</a:t>
            </a:r>
            <a:r>
              <a:rPr lang="zh-CN" altLang="en-US" sz="2600" dirty="0">
                <a:ea typeface="微软雅黑" panose="020B0503020204020204" pitchFamily="34" charset="-122"/>
              </a:rPr>
              <a:t>不仅依赖</a:t>
            </a:r>
            <a:r>
              <a:rPr lang="zh-CN" altLang="en-US" sz="2600" dirty="0" smtClean="0">
                <a:ea typeface="微软雅黑" panose="020B0503020204020204" pitchFamily="34" charset="-122"/>
              </a:rPr>
              <a:t>于语法语义</a:t>
            </a:r>
            <a:r>
              <a:rPr lang="zh-CN" altLang="en-US" sz="2600" dirty="0">
                <a:ea typeface="微软雅黑" panose="020B0503020204020204" pitchFamily="34" charset="-122"/>
              </a:rPr>
              <a:t>，还</a:t>
            </a:r>
            <a:r>
              <a:rPr lang="zh-CN" altLang="en-US" sz="2600" dirty="0" smtClean="0">
                <a:ea typeface="微软雅黑" panose="020B0503020204020204" pitchFamily="34" charset="-122"/>
              </a:rPr>
              <a:t>与很多因素有关</a:t>
            </a:r>
            <a:endParaRPr lang="en-US" altLang="zh-CN" sz="2600" dirty="0">
              <a:ea typeface="微软雅黑" panose="020B0503020204020204" pitchFamily="34" charset="-122"/>
            </a:endParaRPr>
          </a:p>
          <a:p>
            <a:pPr lvl="1">
              <a:lnSpc>
                <a:spcPct val="100000"/>
              </a:lnSpc>
              <a:spcBef>
                <a:spcPct val="45000"/>
              </a:spcBef>
            </a:pPr>
            <a:r>
              <a:rPr lang="zh-CN" altLang="en-US" sz="2200" dirty="0">
                <a:ea typeface="微软雅黑" panose="020B0503020204020204" pitchFamily="34" charset="-122"/>
              </a:rPr>
              <a:t>理解程序的执行结果要从系统层面考虑！</a:t>
            </a:r>
          </a:p>
          <a:p>
            <a:pPr>
              <a:lnSpc>
                <a:spcPct val="100000"/>
              </a:lnSpc>
              <a:spcBef>
                <a:spcPct val="45000"/>
              </a:spcBef>
            </a:pPr>
            <a:r>
              <a:rPr lang="zh-CN" altLang="en-US" sz="2600" dirty="0" smtClean="0">
                <a:ea typeface="微软雅黑" panose="020B0503020204020204" pitchFamily="34" charset="-122"/>
              </a:rPr>
              <a:t>学一门语言可以编码，但并不是合格的程序员</a:t>
            </a:r>
            <a:endParaRPr lang="en-US" altLang="zh-CN" sz="2600" dirty="0">
              <a:ea typeface="微软雅黑" panose="020B0503020204020204" pitchFamily="34" charset="-122"/>
            </a:endParaRPr>
          </a:p>
          <a:p>
            <a:pPr lvl="1">
              <a:lnSpc>
                <a:spcPct val="100000"/>
              </a:lnSpc>
              <a:spcBef>
                <a:spcPct val="45000"/>
              </a:spcBef>
            </a:pPr>
            <a:r>
              <a:rPr lang="zh-CN" altLang="en-US" sz="2200" dirty="0" smtClean="0">
                <a:solidFill>
                  <a:srgbClr val="C00000"/>
                </a:solidFill>
                <a:ea typeface="微软雅黑" panose="020B0503020204020204" pitchFamily="34" charset="-122"/>
              </a:rPr>
              <a:t>要将很多概念</a:t>
            </a:r>
            <a:r>
              <a:rPr lang="zh-CN" altLang="en-US" sz="2200" dirty="0">
                <a:solidFill>
                  <a:srgbClr val="C00000"/>
                </a:solidFill>
                <a:ea typeface="微软雅黑" panose="020B0503020204020204" pitchFamily="34" charset="-122"/>
              </a:rPr>
              <a:t>和知识联系起来才能理解程序的执行</a:t>
            </a:r>
            <a:r>
              <a:rPr lang="zh-CN" altLang="en-US" sz="2200" dirty="0" smtClean="0">
                <a:solidFill>
                  <a:srgbClr val="C00000"/>
                </a:solidFill>
                <a:ea typeface="微软雅黑" panose="020B0503020204020204" pitchFamily="34" charset="-122"/>
              </a:rPr>
              <a:t>结果</a:t>
            </a:r>
            <a:endParaRPr lang="en-US" altLang="zh-CN" sz="2200" dirty="0" smtClean="0">
              <a:solidFill>
                <a:srgbClr val="C00000"/>
              </a:solidFill>
              <a:ea typeface="微软雅黑" panose="020B0503020204020204" pitchFamily="34" charset="-122"/>
            </a:endParaRPr>
          </a:p>
          <a:p>
            <a:pPr lvl="1">
              <a:lnSpc>
                <a:spcPct val="100000"/>
              </a:lnSpc>
              <a:spcBef>
                <a:spcPct val="45000"/>
              </a:spcBef>
            </a:pPr>
            <a:r>
              <a:rPr lang="zh-CN" altLang="en-US" sz="2200" dirty="0" smtClean="0">
                <a:solidFill>
                  <a:srgbClr val="C00000"/>
                </a:solidFill>
                <a:ea typeface="微软雅黑" panose="020B0503020204020204" pitchFamily="34" charset="-122"/>
              </a:rPr>
              <a:t>需要从“计算机系统”</a:t>
            </a:r>
            <a:r>
              <a:rPr lang="zh-CN" altLang="en-US" sz="2200" dirty="0">
                <a:solidFill>
                  <a:srgbClr val="C00000"/>
                </a:solidFill>
                <a:ea typeface="微软雅黑" panose="020B0503020204020204" pitchFamily="34" charset="-122"/>
              </a:rPr>
              <a:t>的角度考虑问题</a:t>
            </a:r>
            <a:r>
              <a:rPr lang="zh-CN" altLang="en-US" sz="2200" dirty="0" smtClean="0">
                <a:solidFill>
                  <a:srgbClr val="C00000"/>
                </a:solidFill>
                <a:ea typeface="微软雅黑" panose="020B0503020204020204" pitchFamily="34" charset="-122"/>
              </a:rPr>
              <a:t>！，强调系统观</a:t>
            </a:r>
            <a:endParaRPr lang="en-US" altLang="zh-CN" sz="2200" dirty="0" smtClean="0">
              <a:solidFill>
                <a:srgbClr val="C00000"/>
              </a:solidFill>
              <a:ea typeface="微软雅黑" panose="020B0503020204020204" pitchFamily="34" charset="-122"/>
            </a:endParaRPr>
          </a:p>
          <a:p>
            <a:pPr lvl="1">
              <a:lnSpc>
                <a:spcPct val="100000"/>
              </a:lnSpc>
              <a:spcBef>
                <a:spcPct val="45000"/>
              </a:spcBef>
            </a:pPr>
            <a:r>
              <a:rPr lang="zh-CN" altLang="en-US" sz="2200" dirty="0">
                <a:ea typeface="微软雅黑" panose="020B0503020204020204" pitchFamily="34" charset="-122"/>
              </a:rPr>
              <a:t>”</a:t>
            </a:r>
            <a:r>
              <a:rPr lang="zh-CN" altLang="en-US" sz="2200" dirty="0" smtClean="0">
                <a:ea typeface="微软雅黑" panose="020B0503020204020204" pitchFamily="34" charset="-122"/>
              </a:rPr>
              <a:t>计算机系统</a:t>
            </a:r>
            <a:r>
              <a:rPr lang="zh-CN" altLang="en-US" sz="2200" dirty="0">
                <a:ea typeface="微软雅黑" panose="020B0503020204020204" pitchFamily="34" charset="-122"/>
              </a:rPr>
              <a:t>基础”会加深程序员对计算机系统理解。</a:t>
            </a:r>
            <a:endParaRPr lang="en-US" altLang="zh-CN" sz="2200" dirty="0">
              <a:ea typeface="微软雅黑" panose="020B0503020204020204" pitchFamily="34" charset="-122"/>
            </a:endParaRPr>
          </a:p>
          <a:p>
            <a:pPr lvl="1">
              <a:lnSpc>
                <a:spcPct val="100000"/>
              </a:lnSpc>
              <a:spcBef>
                <a:spcPct val="45000"/>
              </a:spcBef>
            </a:pPr>
            <a:endParaRPr lang="zh-CN" altLang="en-US" sz="2200" dirty="0">
              <a:solidFill>
                <a:srgbClr val="C00000"/>
              </a:solidFill>
              <a:ea typeface="微软雅黑" panose="020B0503020204020204" pitchFamily="34" charset="-122"/>
            </a:endParaRPr>
          </a:p>
          <a:p>
            <a:pPr lvl="1">
              <a:lnSpc>
                <a:spcPct val="100000"/>
              </a:lnSpc>
              <a:spcBef>
                <a:spcPct val="45000"/>
              </a:spcBef>
            </a:pPr>
            <a:endParaRPr lang="zh-CN" altLang="en-US" sz="2200" dirty="0">
              <a:ea typeface="微软雅黑" panose="020B0503020204020204" pitchFamily="34" charset="-122"/>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2591604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384403" y="172815"/>
            <a:ext cx="8229600" cy="561975"/>
          </a:xfrm>
        </p:spPr>
        <p:txBody>
          <a:bodyPr/>
          <a:lstStyle/>
          <a:p>
            <a:r>
              <a:rPr lang="zh-CN" altLang="en-US" dirty="0" smtClean="0">
                <a:solidFill>
                  <a:srgbClr val="FFC000"/>
                </a:solidFill>
              </a:rPr>
              <a:t>系统能力基于</a:t>
            </a:r>
            <a:r>
              <a:rPr lang="zh-CN" altLang="en-US" dirty="0" smtClean="0">
                <a:solidFill>
                  <a:srgbClr val="FF0000"/>
                </a:solidFill>
                <a:latin typeface="黑体" panose="02010609060101010101" pitchFamily="49" charset="-122"/>
              </a:rPr>
              <a:t>“</a:t>
            </a:r>
            <a:r>
              <a:rPr lang="zh-CN" altLang="en-US" dirty="0" smtClean="0">
                <a:solidFill>
                  <a:srgbClr val="FF0000"/>
                </a:solidFill>
              </a:rPr>
              <a:t>系统思维</a:t>
            </a:r>
            <a:r>
              <a:rPr lang="zh-CN" altLang="en-US" dirty="0" smtClean="0">
                <a:solidFill>
                  <a:srgbClr val="FF0000"/>
                </a:solidFill>
                <a:latin typeface="黑体" panose="02010609060101010101" pitchFamily="49" charset="-122"/>
              </a:rPr>
              <a:t>”</a:t>
            </a:r>
            <a:endParaRPr lang="zh-CN" altLang="en-US" dirty="0" smtClean="0">
              <a:solidFill>
                <a:srgbClr val="FF0000"/>
              </a:solidFill>
            </a:endParaRPr>
          </a:p>
        </p:txBody>
      </p:sp>
      <p:sp>
        <p:nvSpPr>
          <p:cNvPr id="532483" name="Rectangle 3"/>
          <p:cNvSpPr>
            <a:spLocks noGrp="1" noChangeArrowheads="1"/>
          </p:cNvSpPr>
          <p:nvPr>
            <p:ph type="body" idx="1"/>
          </p:nvPr>
        </p:nvSpPr>
        <p:spPr>
          <a:xfrm>
            <a:off x="226219" y="885850"/>
            <a:ext cx="8640762" cy="5580062"/>
          </a:xfrm>
        </p:spPr>
        <p:txBody>
          <a:bodyPr/>
          <a:lstStyle/>
          <a:p>
            <a:pPr>
              <a:defRPr/>
            </a:pPr>
            <a:r>
              <a:rPr lang="zh-CN" altLang="en-US" dirty="0" smtClean="0"/>
              <a:t>系统思维</a:t>
            </a:r>
            <a:endParaRPr lang="zh-CN" altLang="en-US" dirty="0" smtClean="0">
              <a:solidFill>
                <a:srgbClr val="CC3300"/>
              </a:solidFill>
            </a:endParaRPr>
          </a:p>
          <a:p>
            <a:pPr lvl="1">
              <a:defRPr/>
            </a:pPr>
            <a:r>
              <a:rPr lang="zh-CN" altLang="en-US" dirty="0" smtClean="0"/>
              <a:t>从</a:t>
            </a:r>
            <a:r>
              <a:rPr lang="zh-CN" altLang="en-US" dirty="0" smtClean="0">
                <a:solidFill>
                  <a:srgbClr val="FF0000"/>
                </a:solidFill>
              </a:rPr>
              <a:t>计算机系统</a:t>
            </a:r>
            <a:r>
              <a:rPr lang="zh-CN" altLang="en-US" dirty="0" smtClean="0"/>
              <a:t>角度出发分析问题和解决问题</a:t>
            </a:r>
          </a:p>
          <a:p>
            <a:pPr lvl="1">
              <a:defRPr/>
            </a:pPr>
            <a:r>
              <a:rPr lang="zh-CN" altLang="en-US" dirty="0" smtClean="0"/>
              <a:t>首先取决于对计算机系统有多了解，</a:t>
            </a:r>
            <a:r>
              <a:rPr lang="zh-CN" altLang="en-US" dirty="0" smtClean="0">
                <a:solidFill>
                  <a:srgbClr val="FF0000"/>
                </a:solidFill>
              </a:rPr>
              <a:t>“知其然并知其所以然”</a:t>
            </a:r>
          </a:p>
          <a:p>
            <a:pPr lvl="2">
              <a:defRPr/>
            </a:pPr>
            <a:r>
              <a:rPr lang="zh-CN" altLang="en-US" dirty="0" smtClean="0"/>
              <a:t>高级语言语句都要转换为机器指令才能在计算机上执行</a:t>
            </a:r>
          </a:p>
          <a:p>
            <a:pPr lvl="2">
              <a:defRPr/>
            </a:pPr>
            <a:r>
              <a:rPr lang="zh-CN" altLang="en-US" dirty="0" smtClean="0"/>
              <a:t>机器指令是一串</a:t>
            </a:r>
            <a:r>
              <a:rPr lang="en-US" altLang="zh-CN" dirty="0" smtClean="0"/>
              <a:t>0/1</a:t>
            </a:r>
            <a:r>
              <a:rPr lang="zh-CN" altLang="en-US" dirty="0" smtClean="0"/>
              <a:t>序列，能被机器直接理解并执行</a:t>
            </a:r>
          </a:p>
          <a:p>
            <a:pPr lvl="2">
              <a:defRPr/>
            </a:pPr>
            <a:r>
              <a:rPr lang="zh-CN" altLang="en-US" dirty="0" smtClean="0"/>
              <a:t>计算机系统是模运算系统，字长有限，高位被丢弃</a:t>
            </a:r>
          </a:p>
          <a:p>
            <a:pPr lvl="2">
              <a:defRPr/>
            </a:pPr>
            <a:r>
              <a:rPr lang="zh-CN" altLang="en-US" dirty="0" smtClean="0"/>
              <a:t>运算器不知道参加运算的是带符号数还是无符号数</a:t>
            </a:r>
          </a:p>
          <a:p>
            <a:pPr lvl="2">
              <a:defRPr/>
            </a:pPr>
            <a:r>
              <a:rPr lang="zh-CN" altLang="en-US" dirty="0" smtClean="0"/>
              <a:t>在计算机世界，</a:t>
            </a:r>
            <a:r>
              <a:rPr lang="en-US" altLang="zh-CN" dirty="0" smtClean="0"/>
              <a:t>x*x</a:t>
            </a:r>
            <a:r>
              <a:rPr lang="zh-CN" altLang="en-US" dirty="0" smtClean="0"/>
              <a:t>可能小于</a:t>
            </a:r>
            <a:r>
              <a:rPr lang="en-US" altLang="zh-CN" dirty="0" smtClean="0"/>
              <a:t>0</a:t>
            </a:r>
            <a:r>
              <a:rPr lang="zh-CN" altLang="en-US" dirty="0" smtClean="0"/>
              <a:t>，</a:t>
            </a:r>
            <a:r>
              <a:rPr lang="en-US" altLang="zh-CN" dirty="0" smtClean="0"/>
              <a:t>(</a:t>
            </a:r>
            <a:r>
              <a:rPr lang="en-US" altLang="zh-CN" dirty="0" err="1" smtClean="0"/>
              <a:t>x+y</a:t>
            </a:r>
            <a:r>
              <a:rPr lang="en-US" altLang="zh-CN" dirty="0" smtClean="0"/>
              <a:t>)+z</a:t>
            </a:r>
            <a:r>
              <a:rPr lang="zh-CN" altLang="en-US" dirty="0" smtClean="0"/>
              <a:t>不一定等于</a:t>
            </a:r>
            <a:r>
              <a:rPr lang="en-US" altLang="zh-CN" dirty="0" smtClean="0"/>
              <a:t>x+(</a:t>
            </a:r>
            <a:r>
              <a:rPr lang="en-US" altLang="zh-CN" dirty="0" err="1" smtClean="0"/>
              <a:t>y+z</a:t>
            </a:r>
            <a:r>
              <a:rPr lang="en-US" altLang="zh-CN" dirty="0" smtClean="0"/>
              <a:t>)</a:t>
            </a:r>
          </a:p>
          <a:p>
            <a:pPr lvl="2">
              <a:defRPr/>
            </a:pPr>
            <a:r>
              <a:rPr lang="zh-CN" altLang="en-US" dirty="0" smtClean="0"/>
              <a:t>访问内存需几十到几百个时钟，而访问磁盘要几百万个时钟</a:t>
            </a:r>
          </a:p>
          <a:p>
            <a:pPr lvl="2">
              <a:defRPr/>
            </a:pPr>
            <a:r>
              <a:rPr lang="zh-CN" altLang="en-US" dirty="0" smtClean="0"/>
              <a:t>进程具有独立的逻辑控制流和独立的地址空间</a:t>
            </a:r>
          </a:p>
          <a:p>
            <a:pPr lvl="2">
              <a:defRPr/>
            </a:pPr>
            <a:r>
              <a:rPr lang="zh-CN" altLang="en-US" dirty="0" smtClean="0"/>
              <a:t>过程调用使用栈存放参数和局部变量等，递归过程有大量额外指令，增加时间开销，并可能发生栈溢出</a:t>
            </a:r>
          </a:p>
          <a:p>
            <a:pPr lvl="2">
              <a:defRPr/>
            </a:pPr>
            <a:r>
              <a:rPr lang="en-US" altLang="zh-CN" dirty="0" smtClean="0"/>
              <a:t>…….</a:t>
            </a:r>
          </a:p>
        </p:txBody>
      </p:sp>
      <p:sp>
        <p:nvSpPr>
          <p:cNvPr id="532484" name="Rectangle 4"/>
          <p:cNvSpPr>
            <a:spLocks noChangeArrowheads="1"/>
          </p:cNvSpPr>
          <p:nvPr/>
        </p:nvSpPr>
        <p:spPr bwMode="auto">
          <a:xfrm>
            <a:off x="1632124" y="6093296"/>
            <a:ext cx="702927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r>
              <a:rPr lang="zh-CN" altLang="en-US" b="1" i="0" dirty="0"/>
              <a:t>只有先理解系统，才能</a:t>
            </a:r>
            <a:r>
              <a:rPr lang="zh-CN" altLang="en-US" b="1" i="0" dirty="0">
                <a:solidFill>
                  <a:srgbClr val="FF0000"/>
                </a:solidFill>
              </a:rPr>
              <a:t>改革系统，并应用好系统</a:t>
            </a:r>
            <a:r>
              <a:rPr lang="en-US" altLang="zh-CN" b="1" i="0" dirty="0">
                <a:solidFill>
                  <a:srgbClr val="FF0000"/>
                </a:solidFill>
              </a:rPr>
              <a:t>!</a:t>
            </a:r>
            <a:endParaRPr lang="zh-CN" altLang="en-US" b="1" i="0" dirty="0">
              <a:solidFill>
                <a:srgbClr val="FF0000"/>
              </a:solidFill>
            </a:endParaRPr>
          </a:p>
        </p:txBody>
      </p:sp>
      <p:grpSp>
        <p:nvGrpSpPr>
          <p:cNvPr id="532487" name="Group 7"/>
          <p:cNvGrpSpPr>
            <a:grpSpLocks/>
          </p:cNvGrpSpPr>
          <p:nvPr/>
        </p:nvGrpSpPr>
        <p:grpSpPr bwMode="auto">
          <a:xfrm>
            <a:off x="431800" y="2303463"/>
            <a:ext cx="719138" cy="3600450"/>
            <a:chOff x="272" y="1451"/>
            <a:chExt cx="453" cy="2268"/>
          </a:xfrm>
        </p:grpSpPr>
        <p:sp>
          <p:nvSpPr>
            <p:cNvPr id="46086" name="AutoShape 5"/>
            <p:cNvSpPr>
              <a:spLocks/>
            </p:cNvSpPr>
            <p:nvPr/>
          </p:nvSpPr>
          <p:spPr bwMode="auto">
            <a:xfrm>
              <a:off x="584" y="1451"/>
              <a:ext cx="141" cy="2268"/>
            </a:xfrm>
            <a:prstGeom prst="leftBrace">
              <a:avLst>
                <a:gd name="adj1" fmla="val 134043"/>
                <a:gd name="adj2" fmla="val 50000"/>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0"/>
                </a:spcBef>
                <a:buFontTx/>
                <a:buNone/>
              </a:pPr>
              <a:endParaRPr lang="zh-CN" altLang="en-US" sz="1800">
                <a:latin typeface="Arial" panose="020B0604020202020204" pitchFamily="34" charset="0"/>
                <a:ea typeface="华文细黑" panose="02010600040101010101" pitchFamily="2" charset="-122"/>
              </a:endParaRPr>
            </a:p>
          </p:txBody>
        </p:sp>
        <p:sp>
          <p:nvSpPr>
            <p:cNvPr id="46087" name="Text Box 6"/>
            <p:cNvSpPr txBox="1">
              <a:spLocks noChangeArrowheads="1"/>
            </p:cNvSpPr>
            <p:nvPr/>
          </p:nvSpPr>
          <p:spPr bwMode="auto">
            <a:xfrm>
              <a:off x="272" y="2103"/>
              <a:ext cx="255" cy="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50000"/>
                </a:spcBef>
                <a:buFontTx/>
                <a:buNone/>
              </a:pPr>
              <a:r>
                <a:rPr lang="zh-CN" altLang="en-US" sz="2200" b="1">
                  <a:solidFill>
                    <a:srgbClr val="FF0000"/>
                  </a:solidFill>
                  <a:latin typeface="Arial" panose="020B0604020202020204" pitchFamily="34" charset="0"/>
                </a:rPr>
                <a:t>基本认识</a:t>
              </a:r>
            </a:p>
          </p:txBody>
        </p:sp>
      </p:grpSp>
    </p:spTree>
    <p:extLst>
      <p:ext uri="{BB962C8B-B14F-4D97-AF65-F5344CB8AC3E}">
        <p14:creationId xmlns:p14="http://schemas.microsoft.com/office/powerpoint/2010/main" val="3907805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32487"/>
                                        </p:tgtEl>
                                        <p:attrNameLst>
                                          <p:attrName>style.visibility</p:attrName>
                                        </p:attrNameLst>
                                      </p:cBhvr>
                                      <p:to>
                                        <p:strVal val="visible"/>
                                      </p:to>
                                    </p:set>
                                    <p:animEffect transition="in" filter="blinds(horizontal)">
                                      <p:cBhvr>
                                        <p:cTn id="7" dur="500"/>
                                        <p:tgtEl>
                                          <p:spTgt spid="5324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2484"/>
                                        </p:tgtEl>
                                        <p:attrNameLst>
                                          <p:attrName>style.visibility</p:attrName>
                                        </p:attrNameLst>
                                      </p:cBhvr>
                                      <p:to>
                                        <p:strVal val="visible"/>
                                      </p:to>
                                    </p:set>
                                    <p:animEffect transition="in" filter="blinds(horizontal)">
                                      <p:cBhvr>
                                        <p:cTn id="12" dur="500"/>
                                        <p:tgtEl>
                                          <p:spTgt spid="532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484"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8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9537" y="3151188"/>
            <a:ext cx="4626371" cy="1924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Rectangle 3"/>
          <p:cNvSpPr>
            <a:spLocks noGrp="1" noChangeArrowheads="1"/>
          </p:cNvSpPr>
          <p:nvPr>
            <p:ph type="title"/>
          </p:nvPr>
        </p:nvSpPr>
        <p:spPr>
          <a:xfrm>
            <a:off x="346075" y="188912"/>
            <a:ext cx="8229600" cy="561975"/>
          </a:xfrm>
        </p:spPr>
        <p:txBody>
          <a:bodyPr/>
          <a:lstStyle/>
          <a:p>
            <a:r>
              <a:rPr lang="zh-CN" altLang="en-US" dirty="0" smtClean="0">
                <a:solidFill>
                  <a:srgbClr val="FF0000"/>
                </a:solidFill>
              </a:rPr>
              <a:t>系统观看程序</a:t>
            </a:r>
          </a:p>
        </p:txBody>
      </p:sp>
      <p:sp>
        <p:nvSpPr>
          <p:cNvPr id="47108" name="Rectangle 4"/>
          <p:cNvSpPr>
            <a:spLocks noChangeArrowheads="1"/>
          </p:cNvSpPr>
          <p:nvPr/>
        </p:nvSpPr>
        <p:spPr bwMode="auto">
          <a:xfrm>
            <a:off x="179388" y="819150"/>
            <a:ext cx="4167187"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l">
              <a:spcBef>
                <a:spcPct val="10000"/>
              </a:spcBef>
              <a:buFontTx/>
              <a:buNone/>
            </a:pPr>
            <a:r>
              <a:rPr lang="en-US" altLang="zh-CN" sz="2200" b="1" dirty="0">
                <a:solidFill>
                  <a:schemeClr val="accent2"/>
                </a:solidFill>
                <a:latin typeface="Arial" panose="020B0604020202020204" pitchFamily="34" charset="0"/>
                <a:ea typeface="宋体" panose="02010600030101010101" pitchFamily="2" charset="-122"/>
              </a:rPr>
              <a:t>/*---</a:t>
            </a:r>
            <a:r>
              <a:rPr lang="en-US" altLang="zh-CN" sz="2200" b="1" dirty="0" err="1">
                <a:solidFill>
                  <a:schemeClr val="accent2"/>
                </a:solidFill>
                <a:latin typeface="Arial" panose="020B0604020202020204" pitchFamily="34" charset="0"/>
                <a:ea typeface="宋体" panose="02010600030101010101" pitchFamily="2" charset="-122"/>
              </a:rPr>
              <a:t>sum.c</a:t>
            </a:r>
            <a:r>
              <a:rPr lang="en-US" altLang="zh-CN" sz="2200" b="1" dirty="0">
                <a:solidFill>
                  <a:schemeClr val="accent2"/>
                </a:solidFill>
                <a:latin typeface="Arial" panose="020B0604020202020204" pitchFamily="34" charset="0"/>
                <a:ea typeface="宋体" panose="02010600030101010101" pitchFamily="2" charset="-122"/>
              </a:rPr>
              <a:t>---*/</a:t>
            </a:r>
          </a:p>
          <a:p>
            <a:pPr algn="l">
              <a:lnSpc>
                <a:spcPct val="115000"/>
              </a:lnSpc>
              <a:buFontTx/>
              <a:buNone/>
            </a:pPr>
            <a:r>
              <a:rPr lang="en-US" altLang="zh-CN" sz="2200" b="1" dirty="0" err="1">
                <a:latin typeface="Arial" panose="020B0604020202020204" pitchFamily="34" charset="0"/>
                <a:ea typeface="宋体" panose="02010600030101010101" pitchFamily="2" charset="-122"/>
              </a:rPr>
              <a:t>int</a:t>
            </a:r>
            <a:r>
              <a:rPr lang="en-US" altLang="zh-CN" sz="2200" b="1" dirty="0">
                <a:latin typeface="Arial" panose="020B0604020202020204" pitchFamily="34" charset="0"/>
                <a:ea typeface="宋体" panose="02010600030101010101" pitchFamily="2" charset="-122"/>
              </a:rPr>
              <a:t> sum(</a:t>
            </a:r>
            <a:r>
              <a:rPr lang="en-US" altLang="zh-CN" sz="2200" b="1" dirty="0" err="1">
                <a:latin typeface="Arial" panose="020B0604020202020204" pitchFamily="34" charset="0"/>
                <a:ea typeface="宋体" panose="02010600030101010101" pitchFamily="2" charset="-122"/>
              </a:rPr>
              <a:t>int</a:t>
            </a:r>
            <a:r>
              <a:rPr lang="en-US" altLang="zh-CN" sz="2200" b="1" dirty="0">
                <a:latin typeface="Arial" panose="020B0604020202020204" pitchFamily="34" charset="0"/>
                <a:ea typeface="宋体" panose="02010600030101010101" pitchFamily="2" charset="-122"/>
              </a:rPr>
              <a:t> a[ ], unsigned </a:t>
            </a:r>
            <a:r>
              <a:rPr lang="en-US" altLang="zh-CN" sz="2200" b="1" dirty="0" err="1">
                <a:latin typeface="Arial" panose="020B0604020202020204" pitchFamily="34" charset="0"/>
                <a:ea typeface="宋体" panose="02010600030101010101" pitchFamily="2" charset="-122"/>
              </a:rPr>
              <a:t>len</a:t>
            </a:r>
            <a:r>
              <a:rPr lang="en-US" altLang="zh-CN" sz="2200" b="1" dirty="0">
                <a:latin typeface="Arial" panose="020B0604020202020204" pitchFamily="34" charset="0"/>
                <a:ea typeface="宋体" panose="02010600030101010101" pitchFamily="2" charset="-122"/>
              </a:rPr>
              <a:t>)</a:t>
            </a:r>
          </a:p>
          <a:p>
            <a:pPr algn="l">
              <a:spcBef>
                <a:spcPct val="0"/>
              </a:spcBef>
              <a:buFontTx/>
              <a:buNone/>
            </a:pPr>
            <a:r>
              <a:rPr lang="en-US" altLang="zh-CN" sz="2200" b="1" dirty="0">
                <a:latin typeface="Arial" panose="020B0604020202020204" pitchFamily="34" charset="0"/>
                <a:ea typeface="宋体" panose="02010600030101010101" pitchFamily="2" charset="-122"/>
              </a:rPr>
              <a:t>{</a:t>
            </a:r>
          </a:p>
          <a:p>
            <a:pPr algn="l">
              <a:spcBef>
                <a:spcPct val="0"/>
              </a:spcBef>
              <a:buFontTx/>
              <a:buNone/>
            </a:pPr>
            <a:r>
              <a:rPr lang="en-US" altLang="zh-CN" sz="2200" b="1" dirty="0">
                <a:latin typeface="Arial" panose="020B0604020202020204" pitchFamily="34" charset="0"/>
                <a:ea typeface="宋体" panose="02010600030101010101" pitchFamily="2" charset="-122"/>
              </a:rPr>
              <a:t>	</a:t>
            </a:r>
            <a:r>
              <a:rPr lang="en-US" altLang="zh-CN" sz="2200" b="1" dirty="0" err="1">
                <a:latin typeface="Arial" panose="020B0604020202020204" pitchFamily="34" charset="0"/>
                <a:ea typeface="宋体" panose="02010600030101010101" pitchFamily="2" charset="-122"/>
              </a:rPr>
              <a:t>int</a:t>
            </a:r>
            <a:r>
              <a:rPr lang="en-US" altLang="zh-CN" sz="2200" b="1" dirty="0">
                <a:latin typeface="Arial" panose="020B0604020202020204" pitchFamily="34" charset="0"/>
                <a:ea typeface="宋体" panose="02010600030101010101" pitchFamily="2" charset="-122"/>
              </a:rPr>
              <a:t> 	</a:t>
            </a:r>
            <a:r>
              <a:rPr lang="en-US" altLang="zh-CN" sz="2200" b="1" dirty="0" err="1">
                <a:latin typeface="Arial" panose="020B0604020202020204" pitchFamily="34" charset="0"/>
                <a:ea typeface="宋体" panose="02010600030101010101" pitchFamily="2" charset="-122"/>
              </a:rPr>
              <a:t>i</a:t>
            </a:r>
            <a:r>
              <a:rPr lang="zh-CN" altLang="en-US" sz="2200" b="1" dirty="0">
                <a:latin typeface="Arial" panose="020B0604020202020204" pitchFamily="34" charset="0"/>
                <a:ea typeface="宋体" panose="02010600030101010101" pitchFamily="2" charset="-122"/>
              </a:rPr>
              <a:t>，</a:t>
            </a:r>
            <a:r>
              <a:rPr lang="en-US" altLang="zh-CN" sz="2200" b="1" dirty="0">
                <a:latin typeface="Arial" panose="020B0604020202020204" pitchFamily="34" charset="0"/>
                <a:ea typeface="宋体" panose="02010600030101010101" pitchFamily="2" charset="-122"/>
              </a:rPr>
              <a:t>sum = 0;</a:t>
            </a:r>
          </a:p>
          <a:p>
            <a:pPr algn="l">
              <a:spcBef>
                <a:spcPct val="0"/>
              </a:spcBef>
              <a:buFontTx/>
              <a:buNone/>
            </a:pPr>
            <a:r>
              <a:rPr lang="en-US" altLang="zh-CN" sz="2200" b="1" dirty="0">
                <a:latin typeface="Arial" panose="020B0604020202020204" pitchFamily="34" charset="0"/>
                <a:ea typeface="宋体" panose="02010600030101010101" pitchFamily="2" charset="-122"/>
              </a:rPr>
              <a:t>	for	(</a:t>
            </a:r>
            <a:r>
              <a:rPr lang="en-US" altLang="zh-CN" sz="2200" b="1" dirty="0" err="1">
                <a:latin typeface="Arial" panose="020B0604020202020204" pitchFamily="34" charset="0"/>
                <a:ea typeface="宋体" panose="02010600030101010101" pitchFamily="2" charset="-122"/>
              </a:rPr>
              <a:t>i</a:t>
            </a:r>
            <a:r>
              <a:rPr lang="en-US" altLang="zh-CN" sz="2200" b="1" dirty="0">
                <a:latin typeface="Arial" panose="020B0604020202020204" pitchFamily="34" charset="0"/>
                <a:ea typeface="宋体" panose="02010600030101010101" pitchFamily="2" charset="-122"/>
              </a:rPr>
              <a:t> = 0; </a:t>
            </a:r>
            <a:r>
              <a:rPr lang="en-US" altLang="zh-CN" sz="2200" b="1" dirty="0" err="1">
                <a:latin typeface="Arial" panose="020B0604020202020204" pitchFamily="34" charset="0"/>
                <a:ea typeface="宋体" panose="02010600030101010101" pitchFamily="2" charset="-122"/>
              </a:rPr>
              <a:t>i</a:t>
            </a:r>
            <a:r>
              <a:rPr lang="en-US" altLang="zh-CN" sz="2200" b="1" dirty="0">
                <a:latin typeface="Arial" panose="020B0604020202020204" pitchFamily="34" charset="0"/>
                <a:ea typeface="宋体" panose="02010600030101010101" pitchFamily="2" charset="-122"/>
              </a:rPr>
              <a:t> &lt;= </a:t>
            </a:r>
            <a:r>
              <a:rPr lang="en-US" altLang="zh-CN" sz="2200" b="1" dirty="0" err="1">
                <a:latin typeface="Arial" panose="020B0604020202020204" pitchFamily="34" charset="0"/>
                <a:ea typeface="宋体" panose="02010600030101010101" pitchFamily="2" charset="-122"/>
              </a:rPr>
              <a:t>len</a:t>
            </a:r>
            <a:r>
              <a:rPr lang="en-US" altLang="zh-CN" sz="2200" b="1" dirty="0">
                <a:latin typeface="Arial" panose="020B0604020202020204" pitchFamily="34" charset="0"/>
                <a:ea typeface="宋体" panose="02010600030101010101" pitchFamily="2" charset="-122"/>
              </a:rPr>
              <a:t>–1; </a:t>
            </a:r>
            <a:r>
              <a:rPr lang="en-US" altLang="zh-CN" sz="2200" b="1" dirty="0" err="1">
                <a:latin typeface="Arial" panose="020B0604020202020204" pitchFamily="34" charset="0"/>
                <a:ea typeface="宋体" panose="02010600030101010101" pitchFamily="2" charset="-122"/>
              </a:rPr>
              <a:t>i</a:t>
            </a:r>
            <a:r>
              <a:rPr lang="en-US" altLang="zh-CN" sz="2200" b="1" dirty="0">
                <a:latin typeface="Arial" panose="020B0604020202020204" pitchFamily="34" charset="0"/>
                <a:ea typeface="宋体" panose="02010600030101010101" pitchFamily="2" charset="-122"/>
              </a:rPr>
              <a:t>++)</a:t>
            </a:r>
          </a:p>
          <a:p>
            <a:pPr algn="l">
              <a:spcBef>
                <a:spcPct val="0"/>
              </a:spcBef>
              <a:buFontTx/>
              <a:buNone/>
            </a:pPr>
            <a:r>
              <a:rPr lang="en-US" altLang="zh-CN" sz="2200" b="1" dirty="0">
                <a:latin typeface="Arial" panose="020B0604020202020204" pitchFamily="34" charset="0"/>
                <a:ea typeface="宋体" panose="02010600030101010101" pitchFamily="2" charset="-122"/>
              </a:rPr>
              <a:t>      	sum += a[</a:t>
            </a:r>
            <a:r>
              <a:rPr lang="en-US" altLang="zh-CN" sz="2200" b="1" dirty="0" err="1">
                <a:latin typeface="Arial" panose="020B0604020202020204" pitchFamily="34" charset="0"/>
                <a:ea typeface="宋体" panose="02010600030101010101" pitchFamily="2" charset="-122"/>
              </a:rPr>
              <a:t>i</a:t>
            </a:r>
            <a:r>
              <a:rPr lang="en-US" altLang="zh-CN" sz="2200" b="1" dirty="0">
                <a:latin typeface="Arial" panose="020B0604020202020204" pitchFamily="34" charset="0"/>
                <a:ea typeface="宋体" panose="02010600030101010101" pitchFamily="2" charset="-122"/>
              </a:rPr>
              <a:t>];</a:t>
            </a:r>
          </a:p>
          <a:p>
            <a:pPr algn="l">
              <a:spcBef>
                <a:spcPct val="0"/>
              </a:spcBef>
              <a:buFontTx/>
              <a:buNone/>
            </a:pPr>
            <a:r>
              <a:rPr lang="en-US" altLang="zh-CN" sz="2200" b="1" dirty="0">
                <a:latin typeface="Arial" panose="020B0604020202020204" pitchFamily="34" charset="0"/>
                <a:ea typeface="宋体" panose="02010600030101010101" pitchFamily="2" charset="-122"/>
              </a:rPr>
              <a:t>	return sum;</a:t>
            </a:r>
          </a:p>
          <a:p>
            <a:pPr algn="l">
              <a:spcBef>
                <a:spcPct val="0"/>
              </a:spcBef>
              <a:buFontTx/>
              <a:buNone/>
            </a:pPr>
            <a:r>
              <a:rPr lang="en-US" altLang="zh-CN" sz="2200" b="1" dirty="0">
                <a:latin typeface="Arial" panose="020B0604020202020204" pitchFamily="34" charset="0"/>
                <a:ea typeface="宋体" panose="02010600030101010101" pitchFamily="2" charset="-122"/>
              </a:rPr>
              <a:t>}</a:t>
            </a:r>
            <a:endParaRPr lang="zh-CN" altLang="en-US" sz="2200" b="1" dirty="0">
              <a:latin typeface="Arial" panose="020B0604020202020204" pitchFamily="34" charset="0"/>
              <a:ea typeface="宋体" panose="02010600030101010101" pitchFamily="2" charset="-122"/>
            </a:endParaRPr>
          </a:p>
        </p:txBody>
      </p:sp>
      <p:sp>
        <p:nvSpPr>
          <p:cNvPr id="47109" name="Rectangle 5"/>
          <p:cNvSpPr>
            <a:spLocks noChangeArrowheads="1"/>
          </p:cNvSpPr>
          <p:nvPr/>
        </p:nvSpPr>
        <p:spPr bwMode="auto">
          <a:xfrm>
            <a:off x="206375" y="3833813"/>
            <a:ext cx="3376613"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l">
              <a:spcBef>
                <a:spcPct val="10000"/>
              </a:spcBef>
              <a:buFontTx/>
              <a:buNone/>
            </a:pPr>
            <a:r>
              <a:rPr lang="en-US" altLang="zh-CN" sz="2200" b="1" dirty="0">
                <a:solidFill>
                  <a:schemeClr val="accent2"/>
                </a:solidFill>
                <a:latin typeface="Arial" panose="020B0604020202020204" pitchFamily="34" charset="0"/>
                <a:ea typeface="宋体" panose="02010600030101010101" pitchFamily="2" charset="-122"/>
              </a:rPr>
              <a:t>/*---</a:t>
            </a:r>
            <a:r>
              <a:rPr lang="en-US" altLang="zh-CN" sz="2200" b="1" dirty="0" err="1">
                <a:solidFill>
                  <a:schemeClr val="accent2"/>
                </a:solidFill>
                <a:latin typeface="Arial" panose="020B0604020202020204" pitchFamily="34" charset="0"/>
                <a:ea typeface="宋体" panose="02010600030101010101" pitchFamily="2" charset="-122"/>
              </a:rPr>
              <a:t>main.c</a:t>
            </a:r>
            <a:r>
              <a:rPr lang="en-US" altLang="zh-CN" sz="2200" b="1" dirty="0">
                <a:solidFill>
                  <a:schemeClr val="accent2"/>
                </a:solidFill>
                <a:latin typeface="Arial" panose="020B0604020202020204" pitchFamily="34" charset="0"/>
                <a:ea typeface="宋体" panose="02010600030101010101" pitchFamily="2" charset="-122"/>
              </a:rPr>
              <a:t>---*/</a:t>
            </a:r>
          </a:p>
          <a:p>
            <a:pPr algn="l">
              <a:spcBef>
                <a:spcPct val="10000"/>
              </a:spcBef>
              <a:buFontTx/>
              <a:buNone/>
            </a:pPr>
            <a:r>
              <a:rPr lang="en-US" altLang="zh-CN" sz="2200" b="1" dirty="0" err="1">
                <a:latin typeface="Arial" panose="020B0604020202020204" pitchFamily="34" charset="0"/>
                <a:ea typeface="宋体" panose="02010600030101010101" pitchFamily="2" charset="-122"/>
              </a:rPr>
              <a:t>int</a:t>
            </a:r>
            <a:r>
              <a:rPr lang="en-US" altLang="zh-CN" sz="2200" b="1" dirty="0">
                <a:latin typeface="Arial" panose="020B0604020202020204" pitchFamily="34" charset="0"/>
                <a:ea typeface="宋体" panose="02010600030101010101" pitchFamily="2" charset="-122"/>
              </a:rPr>
              <a:t> main()</a:t>
            </a:r>
            <a:endParaRPr lang="zh-CN" altLang="en-US" sz="2200" b="1" dirty="0">
              <a:latin typeface="Arial" panose="020B0604020202020204" pitchFamily="34" charset="0"/>
              <a:ea typeface="宋体" panose="02010600030101010101" pitchFamily="2" charset="-122"/>
            </a:endParaRPr>
          </a:p>
          <a:p>
            <a:pPr algn="l">
              <a:spcBef>
                <a:spcPct val="0"/>
              </a:spcBef>
              <a:buFontTx/>
              <a:buNone/>
            </a:pPr>
            <a:r>
              <a:rPr lang="en-US" altLang="zh-CN" sz="2200" b="1" dirty="0">
                <a:latin typeface="Arial" panose="020B0604020202020204" pitchFamily="34" charset="0"/>
                <a:ea typeface="宋体" panose="02010600030101010101" pitchFamily="2" charset="-122"/>
              </a:rPr>
              <a:t>{</a:t>
            </a:r>
          </a:p>
          <a:p>
            <a:pPr algn="l">
              <a:spcBef>
                <a:spcPct val="0"/>
              </a:spcBef>
              <a:buFontTx/>
              <a:buNone/>
            </a:pPr>
            <a:r>
              <a:rPr lang="en-US" altLang="zh-CN" sz="2200" b="1" dirty="0">
                <a:latin typeface="Arial" panose="020B0604020202020204" pitchFamily="34" charset="0"/>
                <a:ea typeface="宋体" panose="02010600030101010101" pitchFamily="2" charset="-122"/>
              </a:rPr>
              <a:t>	</a:t>
            </a:r>
            <a:r>
              <a:rPr lang="en-US" altLang="zh-CN" sz="2200" b="1" dirty="0" err="1">
                <a:latin typeface="Arial" panose="020B0604020202020204" pitchFamily="34" charset="0"/>
                <a:ea typeface="宋体" panose="02010600030101010101" pitchFamily="2" charset="-122"/>
              </a:rPr>
              <a:t>int</a:t>
            </a:r>
            <a:r>
              <a:rPr lang="en-US" altLang="zh-CN" sz="2200" b="1" dirty="0">
                <a:latin typeface="Arial" panose="020B0604020202020204" pitchFamily="34" charset="0"/>
                <a:ea typeface="宋体" panose="02010600030101010101" pitchFamily="2" charset="-122"/>
              </a:rPr>
              <a:t> 	a[1]={100};</a:t>
            </a:r>
          </a:p>
          <a:p>
            <a:pPr algn="l">
              <a:spcBef>
                <a:spcPct val="0"/>
              </a:spcBef>
              <a:buFontTx/>
              <a:buNone/>
            </a:pPr>
            <a:r>
              <a:rPr lang="en-US" altLang="zh-CN" sz="2200" b="1" dirty="0">
                <a:latin typeface="Arial" panose="020B0604020202020204" pitchFamily="34" charset="0"/>
                <a:ea typeface="宋体" panose="02010600030101010101" pitchFamily="2" charset="-122"/>
              </a:rPr>
              <a:t>	</a:t>
            </a:r>
            <a:r>
              <a:rPr lang="en-US" altLang="zh-CN" sz="2200" b="1" dirty="0" err="1">
                <a:latin typeface="Arial" panose="020B0604020202020204" pitchFamily="34" charset="0"/>
                <a:ea typeface="宋体" panose="02010600030101010101" pitchFamily="2" charset="-122"/>
              </a:rPr>
              <a:t>int</a:t>
            </a:r>
            <a:r>
              <a:rPr lang="en-US" altLang="zh-CN" sz="2200" b="1" dirty="0">
                <a:latin typeface="Arial" panose="020B0604020202020204" pitchFamily="34" charset="0"/>
                <a:ea typeface="宋体" panose="02010600030101010101" pitchFamily="2" charset="-122"/>
              </a:rPr>
              <a:t> sum; sum=sum(a,0);</a:t>
            </a:r>
          </a:p>
          <a:p>
            <a:pPr algn="l">
              <a:spcBef>
                <a:spcPct val="0"/>
              </a:spcBef>
              <a:buFontTx/>
              <a:buNone/>
            </a:pPr>
            <a:r>
              <a:rPr lang="en-US" altLang="zh-CN" sz="2200" b="1" dirty="0">
                <a:latin typeface="Arial" panose="020B0604020202020204" pitchFamily="34" charset="0"/>
                <a:ea typeface="宋体" panose="02010600030101010101" pitchFamily="2" charset="-122"/>
              </a:rPr>
              <a:t>    </a:t>
            </a:r>
            <a:r>
              <a:rPr lang="en-US" altLang="zh-CN" sz="2200" b="1" dirty="0" err="1">
                <a:latin typeface="Arial" panose="020B0604020202020204" pitchFamily="34" charset="0"/>
                <a:ea typeface="宋体" panose="02010600030101010101" pitchFamily="2" charset="-122"/>
              </a:rPr>
              <a:t>printf</a:t>
            </a:r>
            <a:r>
              <a:rPr lang="en-US" altLang="zh-CN" sz="2200" b="1" dirty="0">
                <a:latin typeface="Arial" panose="020B0604020202020204" pitchFamily="34" charset="0"/>
                <a:ea typeface="宋体" panose="02010600030101010101" pitchFamily="2" charset="-122"/>
              </a:rPr>
              <a:t>(“%</a:t>
            </a:r>
            <a:r>
              <a:rPr lang="en-US" altLang="zh-CN" sz="2200" b="1" dirty="0" err="1">
                <a:latin typeface="Arial" panose="020B0604020202020204" pitchFamily="34" charset="0"/>
                <a:ea typeface="宋体" panose="02010600030101010101" pitchFamily="2" charset="-122"/>
              </a:rPr>
              <a:t>d”,sum</a:t>
            </a:r>
            <a:r>
              <a:rPr lang="en-US" altLang="zh-CN" sz="2200" b="1" dirty="0">
                <a:latin typeface="Arial" panose="020B0604020202020204" pitchFamily="34" charset="0"/>
                <a:ea typeface="宋体" panose="02010600030101010101" pitchFamily="2" charset="-122"/>
              </a:rPr>
              <a:t>);</a:t>
            </a:r>
          </a:p>
          <a:p>
            <a:pPr algn="l">
              <a:spcBef>
                <a:spcPct val="0"/>
              </a:spcBef>
              <a:buFontTx/>
              <a:buNone/>
            </a:pPr>
            <a:r>
              <a:rPr lang="en-US" altLang="zh-CN" sz="2200" b="1" dirty="0">
                <a:latin typeface="Arial" panose="020B0604020202020204" pitchFamily="34" charset="0"/>
                <a:ea typeface="宋体" panose="02010600030101010101" pitchFamily="2" charset="-122"/>
              </a:rPr>
              <a:t>}</a:t>
            </a:r>
            <a:endParaRPr lang="zh-CN" altLang="en-US" sz="2200" b="1" dirty="0">
              <a:latin typeface="Arial" panose="020B0604020202020204" pitchFamily="34" charset="0"/>
              <a:ea typeface="宋体" panose="02010600030101010101" pitchFamily="2" charset="-122"/>
            </a:endParaRPr>
          </a:p>
        </p:txBody>
      </p:sp>
      <p:grpSp>
        <p:nvGrpSpPr>
          <p:cNvPr id="518150" name="Group 6"/>
          <p:cNvGrpSpPr>
            <a:grpSpLocks/>
          </p:cNvGrpSpPr>
          <p:nvPr/>
        </p:nvGrpSpPr>
        <p:grpSpPr bwMode="auto">
          <a:xfrm>
            <a:off x="2006600" y="819150"/>
            <a:ext cx="5310188" cy="4454525"/>
            <a:chOff x="1264" y="516"/>
            <a:chExt cx="3345" cy="2806"/>
          </a:xfrm>
        </p:grpSpPr>
        <p:sp>
          <p:nvSpPr>
            <p:cNvPr id="47130" name="Line 7"/>
            <p:cNvSpPr>
              <a:spLocks noChangeShapeType="1"/>
            </p:cNvSpPr>
            <p:nvPr/>
          </p:nvSpPr>
          <p:spPr bwMode="auto">
            <a:xfrm>
              <a:off x="1264" y="3294"/>
              <a:ext cx="312"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47131" name="Line 8"/>
            <p:cNvSpPr>
              <a:spLocks noChangeShapeType="1"/>
            </p:cNvSpPr>
            <p:nvPr/>
          </p:nvSpPr>
          <p:spPr bwMode="auto">
            <a:xfrm flipV="1">
              <a:off x="1576" y="686"/>
              <a:ext cx="1786" cy="2636"/>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47132" name="Text Box 9"/>
            <p:cNvSpPr txBox="1">
              <a:spLocks noChangeArrowheads="1"/>
            </p:cNvSpPr>
            <p:nvPr/>
          </p:nvSpPr>
          <p:spPr bwMode="auto">
            <a:xfrm>
              <a:off x="3334" y="516"/>
              <a:ext cx="12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l">
                <a:spcBef>
                  <a:spcPct val="50000"/>
                </a:spcBef>
                <a:buFontTx/>
                <a:buNone/>
              </a:pPr>
              <a:r>
                <a:rPr lang="zh-CN" altLang="en-US" sz="2000" b="1">
                  <a:solidFill>
                    <a:srgbClr val="FF0000"/>
                  </a:solidFill>
                  <a:latin typeface="Arial" panose="020B0604020202020204" pitchFamily="34" charset="0"/>
                </a:rPr>
                <a:t>数据的表示</a:t>
              </a:r>
            </a:p>
          </p:txBody>
        </p:sp>
      </p:grpSp>
      <p:grpSp>
        <p:nvGrpSpPr>
          <p:cNvPr id="518154" name="Group 10"/>
          <p:cNvGrpSpPr>
            <a:grpSpLocks/>
          </p:cNvGrpSpPr>
          <p:nvPr/>
        </p:nvGrpSpPr>
        <p:grpSpPr bwMode="auto">
          <a:xfrm>
            <a:off x="1150938" y="1223963"/>
            <a:ext cx="6165850" cy="1755775"/>
            <a:chOff x="725" y="771"/>
            <a:chExt cx="3884" cy="1106"/>
          </a:xfrm>
        </p:grpSpPr>
        <p:sp>
          <p:nvSpPr>
            <p:cNvPr id="47127" name="Line 11"/>
            <p:cNvSpPr>
              <a:spLocks noChangeShapeType="1"/>
            </p:cNvSpPr>
            <p:nvPr/>
          </p:nvSpPr>
          <p:spPr bwMode="auto">
            <a:xfrm>
              <a:off x="725" y="1877"/>
              <a:ext cx="993" cy="0"/>
            </a:xfrm>
            <a:prstGeom prst="line">
              <a:avLst/>
            </a:prstGeom>
            <a:noFill/>
            <a:ln w="381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47128" name="Line 12"/>
            <p:cNvSpPr>
              <a:spLocks noChangeShapeType="1"/>
            </p:cNvSpPr>
            <p:nvPr/>
          </p:nvSpPr>
          <p:spPr bwMode="auto">
            <a:xfrm flipV="1">
              <a:off x="1718" y="941"/>
              <a:ext cx="1644" cy="936"/>
            </a:xfrm>
            <a:prstGeom prst="line">
              <a:avLst/>
            </a:prstGeom>
            <a:noFill/>
            <a:ln w="9525">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47129" name="Text Box 13"/>
            <p:cNvSpPr txBox="1">
              <a:spLocks noChangeArrowheads="1"/>
            </p:cNvSpPr>
            <p:nvPr/>
          </p:nvSpPr>
          <p:spPr bwMode="auto">
            <a:xfrm>
              <a:off x="3334" y="771"/>
              <a:ext cx="12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l">
                <a:spcBef>
                  <a:spcPct val="50000"/>
                </a:spcBef>
                <a:buFontTx/>
                <a:buNone/>
              </a:pPr>
              <a:r>
                <a:rPr lang="zh-CN" altLang="en-US" sz="2000" b="1">
                  <a:solidFill>
                    <a:srgbClr val="0066CC"/>
                  </a:solidFill>
                  <a:latin typeface="Arial" panose="020B0604020202020204" pitchFamily="34" charset="0"/>
                </a:rPr>
                <a:t>数据的运算</a:t>
              </a:r>
            </a:p>
          </p:txBody>
        </p:sp>
      </p:grpSp>
      <p:grpSp>
        <p:nvGrpSpPr>
          <p:cNvPr id="518158" name="Group 14"/>
          <p:cNvGrpSpPr>
            <a:grpSpLocks/>
          </p:cNvGrpSpPr>
          <p:nvPr/>
        </p:nvGrpSpPr>
        <p:grpSpPr bwMode="auto">
          <a:xfrm>
            <a:off x="565150" y="1673225"/>
            <a:ext cx="8145463" cy="1035050"/>
            <a:chOff x="356" y="1054"/>
            <a:chExt cx="5131" cy="652"/>
          </a:xfrm>
        </p:grpSpPr>
        <p:sp>
          <p:nvSpPr>
            <p:cNvPr id="47124" name="Line 15"/>
            <p:cNvSpPr>
              <a:spLocks noChangeShapeType="1"/>
            </p:cNvSpPr>
            <p:nvPr/>
          </p:nvSpPr>
          <p:spPr bwMode="auto">
            <a:xfrm flipV="1">
              <a:off x="356" y="1678"/>
              <a:ext cx="2041"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47125" name="Line 16"/>
            <p:cNvSpPr>
              <a:spLocks noChangeShapeType="1"/>
            </p:cNvSpPr>
            <p:nvPr/>
          </p:nvSpPr>
          <p:spPr bwMode="auto">
            <a:xfrm flipV="1">
              <a:off x="2397" y="1168"/>
              <a:ext cx="964" cy="53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47126" name="Text Box 17"/>
            <p:cNvSpPr txBox="1">
              <a:spLocks noChangeArrowheads="1"/>
            </p:cNvSpPr>
            <p:nvPr/>
          </p:nvSpPr>
          <p:spPr bwMode="auto">
            <a:xfrm>
              <a:off x="3305" y="1054"/>
              <a:ext cx="218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l">
                <a:spcBef>
                  <a:spcPct val="50000"/>
                </a:spcBef>
                <a:buFontTx/>
                <a:buNone/>
              </a:pPr>
              <a:r>
                <a:rPr lang="zh-CN" altLang="en-US" sz="2000" b="1">
                  <a:solidFill>
                    <a:srgbClr val="FF0000"/>
                  </a:solidFill>
                  <a:latin typeface="Arial" panose="020B0604020202020204" pitchFamily="34" charset="0"/>
                </a:rPr>
                <a:t>各类语句的转换与表示</a:t>
              </a:r>
              <a:r>
                <a:rPr lang="en-US" altLang="zh-CN" sz="2000" b="1">
                  <a:solidFill>
                    <a:srgbClr val="FF0000"/>
                  </a:solidFill>
                  <a:latin typeface="Arial" panose="020B0604020202020204" pitchFamily="34" charset="0"/>
                </a:rPr>
                <a:t>(</a:t>
              </a:r>
              <a:r>
                <a:rPr lang="zh-CN" altLang="en-US" sz="2000" b="1">
                  <a:solidFill>
                    <a:srgbClr val="FF0000"/>
                  </a:solidFill>
                  <a:latin typeface="Arial" panose="020B0604020202020204" pitchFamily="34" charset="0"/>
                </a:rPr>
                <a:t>指令</a:t>
              </a:r>
              <a:r>
                <a:rPr lang="en-US" altLang="zh-CN" sz="2000" b="1">
                  <a:solidFill>
                    <a:srgbClr val="FF0000"/>
                  </a:solidFill>
                  <a:latin typeface="Arial" panose="020B0604020202020204" pitchFamily="34" charset="0"/>
                </a:rPr>
                <a:t>)</a:t>
              </a:r>
            </a:p>
          </p:txBody>
        </p:sp>
      </p:grpSp>
      <p:grpSp>
        <p:nvGrpSpPr>
          <p:cNvPr id="518162" name="Group 18"/>
          <p:cNvGrpSpPr>
            <a:grpSpLocks/>
          </p:cNvGrpSpPr>
          <p:nvPr/>
        </p:nvGrpSpPr>
        <p:grpSpPr bwMode="auto">
          <a:xfrm>
            <a:off x="566738" y="2079625"/>
            <a:ext cx="8369300" cy="3194050"/>
            <a:chOff x="357" y="1310"/>
            <a:chExt cx="5272" cy="2012"/>
          </a:xfrm>
        </p:grpSpPr>
        <p:sp>
          <p:nvSpPr>
            <p:cNvPr id="47121" name="Line 19"/>
            <p:cNvSpPr>
              <a:spLocks noChangeShapeType="1"/>
            </p:cNvSpPr>
            <p:nvPr/>
          </p:nvSpPr>
          <p:spPr bwMode="auto">
            <a:xfrm>
              <a:off x="357" y="3322"/>
              <a:ext cx="794" cy="0"/>
            </a:xfrm>
            <a:prstGeom prst="line">
              <a:avLst/>
            </a:prstGeom>
            <a:noFill/>
            <a:ln w="381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47122" name="Line 20"/>
            <p:cNvSpPr>
              <a:spLocks noChangeShapeType="1"/>
            </p:cNvSpPr>
            <p:nvPr/>
          </p:nvSpPr>
          <p:spPr bwMode="auto">
            <a:xfrm flipV="1">
              <a:off x="1094" y="1423"/>
              <a:ext cx="2211" cy="1899"/>
            </a:xfrm>
            <a:prstGeom prst="line">
              <a:avLst/>
            </a:prstGeom>
            <a:noFill/>
            <a:ln w="9525">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47123" name="Text Box 21"/>
            <p:cNvSpPr txBox="1">
              <a:spLocks noChangeArrowheads="1"/>
            </p:cNvSpPr>
            <p:nvPr/>
          </p:nvSpPr>
          <p:spPr bwMode="auto">
            <a:xfrm>
              <a:off x="3277" y="1310"/>
              <a:ext cx="23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l">
                <a:spcBef>
                  <a:spcPct val="50000"/>
                </a:spcBef>
                <a:buFontTx/>
                <a:buNone/>
              </a:pPr>
              <a:r>
                <a:rPr lang="zh-CN" altLang="en-US" sz="2000" b="1">
                  <a:solidFill>
                    <a:srgbClr val="0066CC"/>
                  </a:solidFill>
                  <a:latin typeface="Arial" panose="020B0604020202020204" pitchFamily="34" charset="0"/>
                </a:rPr>
                <a:t>各类复杂数据类型的转换表示</a:t>
              </a:r>
              <a:endParaRPr lang="en-US" altLang="zh-CN" sz="2000" b="1">
                <a:solidFill>
                  <a:srgbClr val="0066CC"/>
                </a:solidFill>
                <a:latin typeface="Arial" panose="020B0604020202020204" pitchFamily="34" charset="0"/>
              </a:endParaRPr>
            </a:p>
          </p:txBody>
        </p:sp>
      </p:grpSp>
      <p:grpSp>
        <p:nvGrpSpPr>
          <p:cNvPr id="518166" name="Group 22"/>
          <p:cNvGrpSpPr>
            <a:grpSpLocks/>
          </p:cNvGrpSpPr>
          <p:nvPr/>
        </p:nvGrpSpPr>
        <p:grpSpPr bwMode="auto">
          <a:xfrm>
            <a:off x="1376363" y="2484438"/>
            <a:ext cx="7559675" cy="3419475"/>
            <a:chOff x="867" y="1565"/>
            <a:chExt cx="4762" cy="2154"/>
          </a:xfrm>
        </p:grpSpPr>
        <p:sp>
          <p:nvSpPr>
            <p:cNvPr id="47118" name="Line 23"/>
            <p:cNvSpPr>
              <a:spLocks noChangeShapeType="1"/>
            </p:cNvSpPr>
            <p:nvPr/>
          </p:nvSpPr>
          <p:spPr bwMode="auto">
            <a:xfrm>
              <a:off x="867" y="3719"/>
              <a:ext cx="737"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47119" name="Line 24"/>
            <p:cNvSpPr>
              <a:spLocks noChangeShapeType="1"/>
            </p:cNvSpPr>
            <p:nvPr/>
          </p:nvSpPr>
          <p:spPr bwMode="auto">
            <a:xfrm flipV="1">
              <a:off x="1604" y="1678"/>
              <a:ext cx="1701" cy="2041"/>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47120" name="Text Box 25"/>
            <p:cNvSpPr txBox="1">
              <a:spLocks noChangeArrowheads="1"/>
            </p:cNvSpPr>
            <p:nvPr/>
          </p:nvSpPr>
          <p:spPr bwMode="auto">
            <a:xfrm>
              <a:off x="3277" y="1565"/>
              <a:ext cx="23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l">
                <a:spcBef>
                  <a:spcPct val="50000"/>
                </a:spcBef>
                <a:buFontTx/>
                <a:buNone/>
              </a:pPr>
              <a:r>
                <a:rPr lang="zh-CN" altLang="en-US" sz="2000" b="1">
                  <a:solidFill>
                    <a:srgbClr val="FF0000"/>
                  </a:solidFill>
                  <a:latin typeface="Arial" panose="020B0604020202020204" pitchFamily="34" charset="0"/>
                </a:rPr>
                <a:t>过程（函数）调用的转换表示</a:t>
              </a:r>
              <a:endParaRPr lang="en-US" altLang="zh-CN" sz="2000" b="1">
                <a:solidFill>
                  <a:srgbClr val="FF0000"/>
                </a:solidFill>
                <a:latin typeface="Arial" panose="020B0604020202020204" pitchFamily="34" charset="0"/>
              </a:endParaRPr>
            </a:p>
          </p:txBody>
        </p:sp>
      </p:grpSp>
      <p:sp>
        <p:nvSpPr>
          <p:cNvPr id="518170" name="Text Box 26"/>
          <p:cNvSpPr txBox="1">
            <a:spLocks noChangeArrowheads="1"/>
          </p:cNvSpPr>
          <p:nvPr/>
        </p:nvSpPr>
        <p:spPr bwMode="auto">
          <a:xfrm>
            <a:off x="4841875" y="5229225"/>
            <a:ext cx="3733800" cy="1415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l">
              <a:spcBef>
                <a:spcPct val="10000"/>
              </a:spcBef>
              <a:buFontTx/>
              <a:buNone/>
            </a:pPr>
            <a:r>
              <a:rPr lang="zh-CN" altLang="en-US" sz="2000" b="1">
                <a:solidFill>
                  <a:srgbClr val="FF0000"/>
                </a:solidFill>
              </a:rPr>
              <a:t>链接（</a:t>
            </a:r>
            <a:r>
              <a:rPr lang="en-US" altLang="zh-CN" sz="2000" b="1">
                <a:solidFill>
                  <a:srgbClr val="FF0000"/>
                </a:solidFill>
              </a:rPr>
              <a:t>linker</a:t>
            </a:r>
            <a:r>
              <a:rPr lang="zh-CN" altLang="en-US" sz="2000" b="1">
                <a:solidFill>
                  <a:srgbClr val="FF0000"/>
                </a:solidFill>
              </a:rPr>
              <a:t>）和加载</a:t>
            </a:r>
          </a:p>
          <a:p>
            <a:pPr algn="l">
              <a:spcBef>
                <a:spcPct val="10000"/>
              </a:spcBef>
              <a:buFontTx/>
              <a:buNone/>
            </a:pPr>
            <a:r>
              <a:rPr lang="zh-CN" altLang="en-US" sz="2000" b="1">
                <a:solidFill>
                  <a:srgbClr val="0066CC"/>
                </a:solidFill>
              </a:rPr>
              <a:t>程序执行（存储器访问）</a:t>
            </a:r>
          </a:p>
          <a:p>
            <a:pPr algn="l">
              <a:spcBef>
                <a:spcPct val="10000"/>
              </a:spcBef>
              <a:buFontTx/>
              <a:buNone/>
            </a:pPr>
            <a:r>
              <a:rPr lang="zh-CN" altLang="en-US" sz="2000" b="1">
                <a:solidFill>
                  <a:srgbClr val="FF0000"/>
                </a:solidFill>
              </a:rPr>
              <a:t>异常和中断处理</a:t>
            </a:r>
          </a:p>
          <a:p>
            <a:pPr algn="l">
              <a:spcBef>
                <a:spcPct val="10000"/>
              </a:spcBef>
              <a:buFontTx/>
              <a:buNone/>
            </a:pPr>
            <a:r>
              <a:rPr lang="zh-CN" altLang="en-US" sz="2000" b="1">
                <a:solidFill>
                  <a:srgbClr val="0066CC"/>
                </a:solidFill>
              </a:rPr>
              <a:t>输入输出</a:t>
            </a:r>
            <a:r>
              <a:rPr lang="en-US" altLang="zh-CN" sz="2000" b="1">
                <a:solidFill>
                  <a:srgbClr val="0066CC"/>
                </a:solidFill>
              </a:rPr>
              <a:t>(I/O)</a:t>
            </a:r>
            <a:endParaRPr lang="zh-CN" altLang="en-US" sz="2000" b="1">
              <a:solidFill>
                <a:srgbClr val="0066CC"/>
              </a:solidFill>
            </a:endParaRPr>
          </a:p>
        </p:txBody>
      </p:sp>
      <p:sp>
        <p:nvSpPr>
          <p:cNvPr id="518171" name="Line 27"/>
          <p:cNvSpPr>
            <a:spLocks noChangeShapeType="1"/>
          </p:cNvSpPr>
          <p:nvPr/>
        </p:nvSpPr>
        <p:spPr bwMode="auto">
          <a:xfrm>
            <a:off x="2816225" y="6264275"/>
            <a:ext cx="2025650" cy="179388"/>
          </a:xfrm>
          <a:prstGeom prst="line">
            <a:avLst/>
          </a:prstGeom>
          <a:noFill/>
          <a:ln w="9525">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518172" name="Line 28"/>
          <p:cNvSpPr>
            <a:spLocks noChangeShapeType="1"/>
          </p:cNvSpPr>
          <p:nvPr/>
        </p:nvSpPr>
        <p:spPr bwMode="auto">
          <a:xfrm>
            <a:off x="566738" y="6264275"/>
            <a:ext cx="2205037" cy="0"/>
          </a:xfrm>
          <a:prstGeom prst="line">
            <a:avLst/>
          </a:prstGeom>
          <a:noFill/>
          <a:ln w="381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Tree>
    <p:extLst>
      <p:ext uri="{BB962C8B-B14F-4D97-AF65-F5344CB8AC3E}">
        <p14:creationId xmlns:p14="http://schemas.microsoft.com/office/powerpoint/2010/main" val="28434268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18150"/>
                                        </p:tgtEl>
                                        <p:attrNameLst>
                                          <p:attrName>style.visibility</p:attrName>
                                        </p:attrNameLst>
                                      </p:cBhvr>
                                      <p:to>
                                        <p:strVal val="visible"/>
                                      </p:to>
                                    </p:set>
                                    <p:animEffect transition="in" filter="blinds(horizontal)">
                                      <p:cBhvr>
                                        <p:cTn id="7" dur="500"/>
                                        <p:tgtEl>
                                          <p:spTgt spid="5181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18154"/>
                                        </p:tgtEl>
                                        <p:attrNameLst>
                                          <p:attrName>style.visibility</p:attrName>
                                        </p:attrNameLst>
                                      </p:cBhvr>
                                      <p:to>
                                        <p:strVal val="visible"/>
                                      </p:to>
                                    </p:set>
                                    <p:animEffect transition="in" filter="blinds(horizontal)">
                                      <p:cBhvr>
                                        <p:cTn id="12" dur="500"/>
                                        <p:tgtEl>
                                          <p:spTgt spid="5181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18158"/>
                                        </p:tgtEl>
                                        <p:attrNameLst>
                                          <p:attrName>style.visibility</p:attrName>
                                        </p:attrNameLst>
                                      </p:cBhvr>
                                      <p:to>
                                        <p:strVal val="visible"/>
                                      </p:to>
                                    </p:set>
                                    <p:animEffect transition="in" filter="blinds(horizontal)">
                                      <p:cBhvr>
                                        <p:cTn id="17" dur="500"/>
                                        <p:tgtEl>
                                          <p:spTgt spid="5181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18162"/>
                                        </p:tgtEl>
                                        <p:attrNameLst>
                                          <p:attrName>style.visibility</p:attrName>
                                        </p:attrNameLst>
                                      </p:cBhvr>
                                      <p:to>
                                        <p:strVal val="visible"/>
                                      </p:to>
                                    </p:set>
                                    <p:animEffect transition="in" filter="blinds(horizontal)">
                                      <p:cBhvr>
                                        <p:cTn id="22" dur="500"/>
                                        <p:tgtEl>
                                          <p:spTgt spid="5181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18166"/>
                                        </p:tgtEl>
                                        <p:attrNameLst>
                                          <p:attrName>style.visibility</p:attrName>
                                        </p:attrNameLst>
                                      </p:cBhvr>
                                      <p:to>
                                        <p:strVal val="visible"/>
                                      </p:to>
                                    </p:set>
                                    <p:animEffect transition="in" filter="blinds(horizontal)">
                                      <p:cBhvr>
                                        <p:cTn id="27" dur="500"/>
                                        <p:tgtEl>
                                          <p:spTgt spid="51816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18170">
                                            <p:txEl>
                                              <p:pRg st="0" end="0"/>
                                            </p:txEl>
                                          </p:spTgt>
                                        </p:tgtEl>
                                        <p:attrNameLst>
                                          <p:attrName>style.visibility</p:attrName>
                                        </p:attrNameLst>
                                      </p:cBhvr>
                                      <p:to>
                                        <p:strVal val="visible"/>
                                      </p:to>
                                    </p:set>
                                    <p:animEffect transition="in" filter="blinds(horizontal)">
                                      <p:cBhvr>
                                        <p:cTn id="32" dur="500"/>
                                        <p:tgtEl>
                                          <p:spTgt spid="518170">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18170">
                                            <p:txEl>
                                              <p:pRg st="1" end="1"/>
                                            </p:txEl>
                                          </p:spTgt>
                                        </p:tgtEl>
                                        <p:attrNameLst>
                                          <p:attrName>style.visibility</p:attrName>
                                        </p:attrNameLst>
                                      </p:cBhvr>
                                      <p:to>
                                        <p:strVal val="visible"/>
                                      </p:to>
                                    </p:set>
                                    <p:animEffect transition="in" filter="blinds(horizontal)">
                                      <p:cBhvr>
                                        <p:cTn id="37" dur="500"/>
                                        <p:tgtEl>
                                          <p:spTgt spid="518170">
                                            <p:txEl>
                                              <p:pRg st="1" end="1"/>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18146"/>
                                        </p:tgtEl>
                                        <p:attrNameLst>
                                          <p:attrName>style.visibility</p:attrName>
                                        </p:attrNameLst>
                                      </p:cBhvr>
                                      <p:to>
                                        <p:strVal val="visible"/>
                                      </p:to>
                                    </p:set>
                                    <p:animEffect transition="in" filter="blinds(horizontal)">
                                      <p:cBhvr>
                                        <p:cTn id="42" dur="500"/>
                                        <p:tgtEl>
                                          <p:spTgt spid="51814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18170">
                                            <p:txEl>
                                              <p:pRg st="2" end="2"/>
                                            </p:txEl>
                                          </p:spTgt>
                                        </p:tgtEl>
                                        <p:attrNameLst>
                                          <p:attrName>style.visibility</p:attrName>
                                        </p:attrNameLst>
                                      </p:cBhvr>
                                      <p:to>
                                        <p:strVal val="visible"/>
                                      </p:to>
                                    </p:set>
                                    <p:animEffect transition="in" filter="blinds(horizontal)">
                                      <p:cBhvr>
                                        <p:cTn id="47" dur="500"/>
                                        <p:tgtEl>
                                          <p:spTgt spid="518170">
                                            <p:txEl>
                                              <p:pRg st="2" end="2"/>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18172"/>
                                        </p:tgtEl>
                                        <p:attrNameLst>
                                          <p:attrName>style.visibility</p:attrName>
                                        </p:attrNameLst>
                                      </p:cBhvr>
                                      <p:to>
                                        <p:strVal val="visible"/>
                                      </p:to>
                                    </p:set>
                                    <p:animEffect transition="in" filter="blinds(horizontal)">
                                      <p:cBhvr>
                                        <p:cTn id="52" dur="500"/>
                                        <p:tgtEl>
                                          <p:spTgt spid="518172"/>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518171"/>
                                        </p:tgtEl>
                                        <p:attrNameLst>
                                          <p:attrName>style.visibility</p:attrName>
                                        </p:attrNameLst>
                                      </p:cBhvr>
                                      <p:to>
                                        <p:strVal val="visible"/>
                                      </p:to>
                                    </p:set>
                                    <p:animEffect transition="in" filter="blinds(horizontal)">
                                      <p:cBhvr>
                                        <p:cTn id="55" dur="500"/>
                                        <p:tgtEl>
                                          <p:spTgt spid="51817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nodeType="clickEffect">
                                  <p:stCondLst>
                                    <p:cond delay="0"/>
                                  </p:stCondLst>
                                  <p:childTnLst>
                                    <p:set>
                                      <p:cBhvr>
                                        <p:cTn id="59" dur="1" fill="hold">
                                          <p:stCondLst>
                                            <p:cond delay="0"/>
                                          </p:stCondLst>
                                        </p:cTn>
                                        <p:tgtEl>
                                          <p:spTgt spid="518170">
                                            <p:txEl>
                                              <p:pRg st="3" end="3"/>
                                            </p:txEl>
                                          </p:spTgt>
                                        </p:tgtEl>
                                        <p:attrNameLst>
                                          <p:attrName>style.visibility</p:attrName>
                                        </p:attrNameLst>
                                      </p:cBhvr>
                                      <p:to>
                                        <p:strVal val="visible"/>
                                      </p:to>
                                    </p:set>
                                    <p:animEffect transition="in" filter="blinds(horizontal)">
                                      <p:cBhvr>
                                        <p:cTn id="60" dur="500"/>
                                        <p:tgtEl>
                                          <p:spTgt spid="51817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71" grpId="0" animBg="1"/>
      <p:bldP spid="518172"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为什么从软件角度理解计算机？</a:t>
            </a:r>
          </a:p>
        </p:txBody>
      </p:sp>
      <p:sp>
        <p:nvSpPr>
          <p:cNvPr id="3" name="内容占位符 2"/>
          <p:cNvSpPr>
            <a:spLocks noGrp="1"/>
          </p:cNvSpPr>
          <p:nvPr>
            <p:ph idx="1"/>
          </p:nvPr>
        </p:nvSpPr>
        <p:spPr/>
        <p:txBody>
          <a:bodyPr/>
          <a:lstStyle/>
          <a:p>
            <a:pPr>
              <a:defRPr/>
            </a:pPr>
            <a:r>
              <a:rPr lang="zh-CN" altLang="en-US" dirty="0"/>
              <a:t>强化“系统思维”</a:t>
            </a:r>
          </a:p>
          <a:p>
            <a:pPr>
              <a:defRPr/>
            </a:pPr>
            <a:r>
              <a:rPr lang="zh-CN" altLang="en-US" dirty="0"/>
              <a:t>更好地理解计算机系统，从而编写出更好的程序</a:t>
            </a:r>
          </a:p>
          <a:p>
            <a:pPr>
              <a:defRPr/>
            </a:pPr>
            <a:r>
              <a:rPr lang="zh-CN" altLang="en-US" dirty="0"/>
              <a:t>编程序时少出错</a:t>
            </a:r>
          </a:p>
          <a:p>
            <a:pPr>
              <a:defRPr/>
            </a:pPr>
            <a:r>
              <a:rPr lang="zh-CN" altLang="en-US" dirty="0"/>
              <a:t>在程序出错时很快找到出错的地方</a:t>
            </a:r>
          </a:p>
          <a:p>
            <a:pPr>
              <a:defRPr/>
            </a:pPr>
            <a:r>
              <a:rPr lang="zh-CN" altLang="en-US" dirty="0"/>
              <a:t>编写出更快的程序</a:t>
            </a:r>
          </a:p>
          <a:p>
            <a:pPr>
              <a:defRPr/>
            </a:pPr>
            <a:r>
              <a:rPr lang="zh-CN" altLang="en-US" dirty="0"/>
              <a:t>明白程序是怎样在计算机上执行的</a:t>
            </a:r>
          </a:p>
          <a:p>
            <a:pPr>
              <a:defRPr/>
            </a:pPr>
            <a:r>
              <a:rPr lang="zh-CN" altLang="en-US" dirty="0" smtClean="0">
                <a:solidFill>
                  <a:srgbClr val="996600"/>
                </a:solidFill>
              </a:rPr>
              <a:t>培养学生</a:t>
            </a:r>
            <a:r>
              <a:rPr lang="zh-CN" altLang="en-US" dirty="0" smtClean="0">
                <a:solidFill>
                  <a:srgbClr val="FF0000"/>
                </a:solidFill>
              </a:rPr>
              <a:t>系统</a:t>
            </a:r>
            <a:r>
              <a:rPr lang="zh-CN" altLang="en-US" dirty="0">
                <a:solidFill>
                  <a:srgbClr val="FF0000"/>
                </a:solidFill>
              </a:rPr>
              <a:t>能力</a:t>
            </a:r>
            <a:r>
              <a:rPr lang="zh-CN" altLang="en-US" dirty="0">
                <a:solidFill>
                  <a:srgbClr val="996600"/>
                </a:solidFill>
              </a:rPr>
              <a:t>，使其成为一个</a:t>
            </a:r>
            <a:r>
              <a:rPr lang="zh-CN" altLang="en-US" dirty="0">
                <a:solidFill>
                  <a:srgbClr val="FF0000"/>
                </a:solidFill>
              </a:rPr>
              <a:t>“高效”程序员</a:t>
            </a:r>
            <a:r>
              <a:rPr lang="zh-CN" altLang="en-US" dirty="0">
                <a:solidFill>
                  <a:srgbClr val="996600"/>
                </a:solidFill>
              </a:rPr>
              <a:t>，在程序调试、性能提升、程序移植和健壮性等方面成为高手；建立扎实的计算机系统概念，为后续的组成原理、</a:t>
            </a:r>
            <a:r>
              <a:rPr lang="en-US" altLang="zh-CN" dirty="0">
                <a:solidFill>
                  <a:srgbClr val="996600"/>
                </a:solidFill>
              </a:rPr>
              <a:t>OS</a:t>
            </a:r>
            <a:r>
              <a:rPr lang="zh-CN" altLang="en-US" dirty="0">
                <a:solidFill>
                  <a:srgbClr val="996600"/>
                </a:solidFill>
              </a:rPr>
              <a:t>、编译、体系结构等课程打下坚实基础</a:t>
            </a:r>
            <a:endParaRPr lang="zh-CN" altLang="en-US"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25</a:t>
            </a:fld>
            <a:r>
              <a:rPr lang="en-US" altLang="zh-CN" sz="1400" smtClean="0">
                <a:solidFill>
                  <a:srgbClr val="0D7157"/>
                </a:solidFill>
              </a:rPr>
              <a:t>- </a:t>
            </a:r>
            <a:endParaRPr lang="en-US" altLang="zh-CN" sz="1400" dirty="0">
              <a:solidFill>
                <a:srgbClr val="0D7157"/>
              </a:solidFill>
            </a:endParaRPr>
          </a:p>
        </p:txBody>
      </p:sp>
      <p:pic>
        <p:nvPicPr>
          <p:cNvPr id="5" name="图片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56176" y="1268760"/>
            <a:ext cx="2864693" cy="2880320"/>
          </a:xfrm>
          <a:prstGeom prst="rect">
            <a:avLst/>
          </a:prstGeom>
        </p:spPr>
      </p:pic>
    </p:spTree>
    <p:extLst>
      <p:ext uri="{BB962C8B-B14F-4D97-AF65-F5344CB8AC3E}">
        <p14:creationId xmlns:p14="http://schemas.microsoft.com/office/powerpoint/2010/main" val="29297074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838" y="1295276"/>
            <a:ext cx="6256337"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3" name="Rectangle 3"/>
          <p:cNvSpPr>
            <a:spLocks noGrp="1" noChangeArrowheads="1"/>
          </p:cNvSpPr>
          <p:nvPr>
            <p:ph type="title"/>
          </p:nvPr>
        </p:nvSpPr>
        <p:spPr>
          <a:xfrm>
            <a:off x="395536" y="177006"/>
            <a:ext cx="8229600" cy="561975"/>
          </a:xfrm>
        </p:spPr>
        <p:txBody>
          <a:bodyPr/>
          <a:lstStyle/>
          <a:p>
            <a:r>
              <a:rPr lang="zh-CN" altLang="en-US" dirty="0" smtClean="0">
                <a:solidFill>
                  <a:srgbClr val="FF0000"/>
                </a:solidFill>
              </a:rPr>
              <a:t>什么是计算机系统？</a:t>
            </a:r>
          </a:p>
        </p:txBody>
      </p:sp>
      <p:sp>
        <p:nvSpPr>
          <p:cNvPr id="533508" name="Rectangle 4"/>
          <p:cNvSpPr>
            <a:spLocks noGrp="1" noChangeArrowheads="1"/>
          </p:cNvSpPr>
          <p:nvPr>
            <p:ph type="body" idx="1"/>
          </p:nvPr>
        </p:nvSpPr>
        <p:spPr>
          <a:xfrm>
            <a:off x="250825" y="979363"/>
            <a:ext cx="2809007" cy="3465513"/>
          </a:xfrm>
        </p:spPr>
        <p:txBody>
          <a:bodyPr/>
          <a:lstStyle/>
          <a:p>
            <a:pPr>
              <a:lnSpc>
                <a:spcPct val="100000"/>
              </a:lnSpc>
              <a:spcBef>
                <a:spcPct val="30000"/>
              </a:spcBef>
              <a:buFontTx/>
              <a:buNone/>
            </a:pPr>
            <a:r>
              <a:rPr lang="zh-CN" altLang="en-US" sz="2200" dirty="0" smtClean="0">
                <a:solidFill>
                  <a:srgbClr val="FF0000"/>
                </a:solidFill>
                <a:latin typeface="微软雅黑" panose="020B0503020204020204" pitchFamily="34" charset="-122"/>
                <a:ea typeface="微软雅黑" panose="020B0503020204020204" pitchFamily="34" charset="-122"/>
              </a:rPr>
              <a:t>程序执行结果</a:t>
            </a:r>
          </a:p>
          <a:p>
            <a:pPr>
              <a:lnSpc>
                <a:spcPct val="100000"/>
              </a:lnSpc>
              <a:spcBef>
                <a:spcPct val="30000"/>
              </a:spcBef>
              <a:buFontTx/>
              <a:buNone/>
            </a:pPr>
            <a:r>
              <a:rPr lang="zh-CN" altLang="en-US" sz="2200" dirty="0" smtClean="0">
                <a:solidFill>
                  <a:srgbClr val="FF0000"/>
                </a:solidFill>
                <a:latin typeface="微软雅黑" panose="020B0503020204020204" pitchFamily="34" charset="-122"/>
                <a:ea typeface="微软雅黑" panose="020B0503020204020204" pitchFamily="34" charset="-122"/>
              </a:rPr>
              <a:t>   </a:t>
            </a:r>
            <a:r>
              <a:rPr lang="zh-CN" altLang="en-US" sz="2200" dirty="0" smtClean="0">
                <a:latin typeface="微软雅黑" panose="020B0503020204020204" pitchFamily="34" charset="-122"/>
                <a:ea typeface="微软雅黑" panose="020B0503020204020204" pitchFamily="34" charset="-122"/>
              </a:rPr>
              <a:t>不仅取决于</a:t>
            </a:r>
          </a:p>
          <a:p>
            <a:pPr>
              <a:lnSpc>
                <a:spcPct val="100000"/>
              </a:lnSpc>
              <a:spcBef>
                <a:spcPct val="30000"/>
              </a:spcBef>
              <a:buFontTx/>
              <a:buNone/>
            </a:pPr>
            <a:r>
              <a:rPr lang="zh-CN" altLang="en-US" sz="2200" dirty="0" smtClean="0">
                <a:solidFill>
                  <a:srgbClr val="008000"/>
                </a:solidFill>
                <a:latin typeface="微软雅黑" panose="020B0503020204020204" pitchFamily="34" charset="-122"/>
                <a:ea typeface="微软雅黑" panose="020B0503020204020204" pitchFamily="34" charset="-122"/>
              </a:rPr>
              <a:t>算法、程序编写</a:t>
            </a:r>
          </a:p>
          <a:p>
            <a:pPr>
              <a:lnSpc>
                <a:spcPct val="100000"/>
              </a:lnSpc>
              <a:spcBef>
                <a:spcPct val="30000"/>
              </a:spcBef>
              <a:buFontTx/>
              <a:buNone/>
            </a:pPr>
            <a:r>
              <a:rPr lang="zh-CN" altLang="en-US" sz="2200" dirty="0" smtClean="0">
                <a:latin typeface="微软雅黑" panose="020B0503020204020204" pitchFamily="34" charset="-122"/>
                <a:ea typeface="微软雅黑" panose="020B0503020204020204" pitchFamily="34" charset="-122"/>
              </a:rPr>
              <a:t>    而且取决于</a:t>
            </a:r>
          </a:p>
          <a:p>
            <a:pPr>
              <a:lnSpc>
                <a:spcPct val="100000"/>
              </a:lnSpc>
              <a:spcBef>
                <a:spcPct val="30000"/>
              </a:spcBef>
              <a:buFontTx/>
              <a:buNone/>
            </a:pPr>
            <a:r>
              <a:rPr lang="zh-CN" altLang="en-US" sz="2200" dirty="0" smtClean="0">
                <a:solidFill>
                  <a:srgbClr val="008000"/>
                </a:solidFill>
                <a:latin typeface="微软雅黑" panose="020B0503020204020204" pitchFamily="34" charset="-122"/>
                <a:ea typeface="微软雅黑" panose="020B0503020204020204" pitchFamily="34" charset="-122"/>
              </a:rPr>
              <a:t>语言处理系统</a:t>
            </a:r>
          </a:p>
          <a:p>
            <a:pPr>
              <a:lnSpc>
                <a:spcPct val="100000"/>
              </a:lnSpc>
              <a:spcBef>
                <a:spcPct val="30000"/>
              </a:spcBef>
              <a:buFontTx/>
              <a:buNone/>
            </a:pPr>
            <a:r>
              <a:rPr lang="zh-CN" altLang="en-US" sz="2200" dirty="0" smtClean="0">
                <a:solidFill>
                  <a:srgbClr val="008000"/>
                </a:solidFill>
                <a:latin typeface="微软雅黑" panose="020B0503020204020204" pitchFamily="34" charset="-122"/>
                <a:ea typeface="微软雅黑" panose="020B0503020204020204" pitchFamily="34" charset="-122"/>
              </a:rPr>
              <a:t>操作系统</a:t>
            </a:r>
          </a:p>
          <a:p>
            <a:pPr>
              <a:lnSpc>
                <a:spcPct val="100000"/>
              </a:lnSpc>
              <a:spcBef>
                <a:spcPct val="30000"/>
              </a:spcBef>
              <a:buFontTx/>
              <a:buNone/>
            </a:pPr>
            <a:r>
              <a:rPr lang="en-US" altLang="zh-CN" sz="2200" dirty="0" smtClean="0">
                <a:solidFill>
                  <a:srgbClr val="008000"/>
                </a:solidFill>
                <a:latin typeface="微软雅黑" panose="020B0503020204020204" pitchFamily="34" charset="-122"/>
                <a:ea typeface="微软雅黑" panose="020B0503020204020204" pitchFamily="34" charset="-122"/>
              </a:rPr>
              <a:t>ISA</a:t>
            </a:r>
          </a:p>
          <a:p>
            <a:pPr>
              <a:lnSpc>
                <a:spcPct val="100000"/>
              </a:lnSpc>
              <a:spcBef>
                <a:spcPct val="30000"/>
              </a:spcBef>
              <a:buFontTx/>
              <a:buNone/>
            </a:pPr>
            <a:r>
              <a:rPr lang="zh-CN" altLang="en-US" sz="2200" dirty="0" smtClean="0">
                <a:solidFill>
                  <a:srgbClr val="008000"/>
                </a:solidFill>
                <a:latin typeface="微软雅黑" panose="020B0503020204020204" pitchFamily="34" charset="-122"/>
                <a:ea typeface="微软雅黑" panose="020B0503020204020204" pitchFamily="34" charset="-122"/>
              </a:rPr>
              <a:t>微体系结构</a:t>
            </a:r>
          </a:p>
          <a:p>
            <a:pPr>
              <a:lnSpc>
                <a:spcPct val="130000"/>
              </a:lnSpc>
              <a:spcBef>
                <a:spcPct val="30000"/>
              </a:spcBef>
              <a:buFontTx/>
              <a:buNone/>
            </a:pPr>
            <a:endParaRPr lang="en-US" altLang="zh-CN" sz="2200" dirty="0" smtClean="0">
              <a:solidFill>
                <a:srgbClr val="008000"/>
              </a:solidFill>
              <a:latin typeface="微软雅黑" panose="020B0503020204020204" pitchFamily="34" charset="-122"/>
              <a:ea typeface="微软雅黑" panose="020B0503020204020204" pitchFamily="34" charset="-122"/>
            </a:endParaRPr>
          </a:p>
        </p:txBody>
      </p:sp>
      <p:sp>
        <p:nvSpPr>
          <p:cNvPr id="76805" name="Rectangle 5"/>
          <p:cNvSpPr>
            <a:spLocks noChangeArrowheads="1"/>
          </p:cNvSpPr>
          <p:nvPr/>
        </p:nvSpPr>
        <p:spPr bwMode="auto">
          <a:xfrm>
            <a:off x="3851920" y="908720"/>
            <a:ext cx="360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r>
              <a:rPr lang="zh-CN" altLang="en-US" sz="2400" b="1" i="0" dirty="0">
                <a:solidFill>
                  <a:srgbClr val="FF0000"/>
                </a:solidFill>
                <a:ea typeface="微软雅黑" panose="020B0503020204020204" pitchFamily="34" charset="-122"/>
              </a:rPr>
              <a:t>计算机系统</a:t>
            </a:r>
            <a:r>
              <a:rPr lang="zh-CN" altLang="en-US" sz="2400" b="1" i="0" dirty="0">
                <a:solidFill>
                  <a:srgbClr val="333399"/>
                </a:solidFill>
                <a:ea typeface="微软雅黑" panose="020B0503020204020204" pitchFamily="34" charset="-122"/>
              </a:rPr>
              <a:t>抽象层的转换</a:t>
            </a:r>
            <a:r>
              <a:rPr lang="zh-CN" altLang="en-US" i="0" dirty="0">
                <a:solidFill>
                  <a:srgbClr val="000000"/>
                </a:solidFill>
                <a:ea typeface="宋体" panose="02010600030101010101" pitchFamily="2" charset="-122"/>
              </a:rPr>
              <a:t> </a:t>
            </a:r>
          </a:p>
        </p:txBody>
      </p:sp>
      <p:sp>
        <p:nvSpPr>
          <p:cNvPr id="76806" name="Rectangle 6"/>
          <p:cNvSpPr>
            <a:spLocks noChangeArrowheads="1"/>
          </p:cNvSpPr>
          <p:nvPr/>
        </p:nvSpPr>
        <p:spPr bwMode="auto">
          <a:xfrm>
            <a:off x="3222625" y="2016001"/>
            <a:ext cx="3959225" cy="1035050"/>
          </a:xfrm>
          <a:prstGeom prst="rect">
            <a:avLst/>
          </a:prstGeom>
          <a:solidFill>
            <a:srgbClr val="339966">
              <a:alpha val="2392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endParaRPr lang="zh-CN" altLang="en-US" i="0">
              <a:solidFill>
                <a:srgbClr val="000000"/>
              </a:solidFill>
              <a:ea typeface="宋体" panose="02010600030101010101" pitchFamily="2" charset="-122"/>
            </a:endParaRPr>
          </a:p>
        </p:txBody>
      </p:sp>
      <p:sp>
        <p:nvSpPr>
          <p:cNvPr id="533511" name="Text Box 7"/>
          <p:cNvSpPr txBox="1">
            <a:spLocks noChangeArrowheads="1"/>
          </p:cNvSpPr>
          <p:nvPr/>
        </p:nvSpPr>
        <p:spPr bwMode="auto">
          <a:xfrm>
            <a:off x="250825" y="4670301"/>
            <a:ext cx="229552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spcBef>
                <a:spcPct val="50000"/>
              </a:spcBef>
            </a:pPr>
            <a:r>
              <a:rPr lang="zh-CN" altLang="en-US" sz="2200" b="1" i="0" dirty="0">
                <a:solidFill>
                  <a:srgbClr val="000000"/>
                </a:solidFill>
                <a:ea typeface="微软雅黑" panose="020B0503020204020204" pitchFamily="34" charset="-122"/>
              </a:rPr>
              <a:t>不同计算机课程处于不同层次</a:t>
            </a:r>
          </a:p>
          <a:p>
            <a:pPr eaLnBrk="1" hangingPunct="1">
              <a:spcBef>
                <a:spcPct val="50000"/>
              </a:spcBef>
            </a:pPr>
            <a:r>
              <a:rPr lang="zh-CN" altLang="en-US" sz="2200" b="1" i="0" dirty="0">
                <a:solidFill>
                  <a:srgbClr val="000000"/>
                </a:solidFill>
                <a:ea typeface="微软雅黑" panose="020B0503020204020204" pitchFamily="34" charset="-122"/>
              </a:rPr>
              <a:t>必须将各层次关联起来解决问题</a:t>
            </a:r>
          </a:p>
        </p:txBody>
      </p:sp>
    </p:spTree>
    <p:extLst>
      <p:ext uri="{BB962C8B-B14F-4D97-AF65-F5344CB8AC3E}">
        <p14:creationId xmlns:p14="http://schemas.microsoft.com/office/powerpoint/2010/main" val="28420062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33508">
                                            <p:txEl>
                                              <p:pRg st="0" end="0"/>
                                            </p:txEl>
                                          </p:spTgt>
                                        </p:tgtEl>
                                        <p:attrNameLst>
                                          <p:attrName>style.visibility</p:attrName>
                                        </p:attrNameLst>
                                      </p:cBhvr>
                                      <p:to>
                                        <p:strVal val="visible"/>
                                      </p:to>
                                    </p:set>
                                    <p:animEffect transition="in" filter="blinds(horizontal)">
                                      <p:cBhvr>
                                        <p:cTn id="7" dur="500"/>
                                        <p:tgtEl>
                                          <p:spTgt spid="53350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33508">
                                            <p:txEl>
                                              <p:pRg st="1" end="1"/>
                                            </p:txEl>
                                          </p:spTgt>
                                        </p:tgtEl>
                                        <p:attrNameLst>
                                          <p:attrName>style.visibility</p:attrName>
                                        </p:attrNameLst>
                                      </p:cBhvr>
                                      <p:to>
                                        <p:strVal val="visible"/>
                                      </p:to>
                                    </p:set>
                                    <p:animEffect transition="in" filter="blinds(horizontal)">
                                      <p:cBhvr>
                                        <p:cTn id="12" dur="500"/>
                                        <p:tgtEl>
                                          <p:spTgt spid="53350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33508">
                                            <p:txEl>
                                              <p:pRg st="2" end="2"/>
                                            </p:txEl>
                                          </p:spTgt>
                                        </p:tgtEl>
                                        <p:attrNameLst>
                                          <p:attrName>style.visibility</p:attrName>
                                        </p:attrNameLst>
                                      </p:cBhvr>
                                      <p:to>
                                        <p:strVal val="visible"/>
                                      </p:to>
                                    </p:set>
                                    <p:animEffect transition="in" filter="blinds(horizontal)">
                                      <p:cBhvr>
                                        <p:cTn id="17" dur="500"/>
                                        <p:tgtEl>
                                          <p:spTgt spid="53350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33508">
                                            <p:txEl>
                                              <p:pRg st="3" end="3"/>
                                            </p:txEl>
                                          </p:spTgt>
                                        </p:tgtEl>
                                        <p:attrNameLst>
                                          <p:attrName>style.visibility</p:attrName>
                                        </p:attrNameLst>
                                      </p:cBhvr>
                                      <p:to>
                                        <p:strVal val="visible"/>
                                      </p:to>
                                    </p:set>
                                    <p:animEffect transition="in" filter="blinds(horizontal)">
                                      <p:cBhvr>
                                        <p:cTn id="22" dur="500"/>
                                        <p:tgtEl>
                                          <p:spTgt spid="53350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33508">
                                            <p:txEl>
                                              <p:pRg st="4" end="4"/>
                                            </p:txEl>
                                          </p:spTgt>
                                        </p:tgtEl>
                                        <p:attrNameLst>
                                          <p:attrName>style.visibility</p:attrName>
                                        </p:attrNameLst>
                                      </p:cBhvr>
                                      <p:to>
                                        <p:strVal val="visible"/>
                                      </p:to>
                                    </p:set>
                                    <p:animEffect transition="in" filter="blinds(horizontal)">
                                      <p:cBhvr>
                                        <p:cTn id="27" dur="500"/>
                                        <p:tgtEl>
                                          <p:spTgt spid="53350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33508">
                                            <p:txEl>
                                              <p:pRg st="5" end="5"/>
                                            </p:txEl>
                                          </p:spTgt>
                                        </p:tgtEl>
                                        <p:attrNameLst>
                                          <p:attrName>style.visibility</p:attrName>
                                        </p:attrNameLst>
                                      </p:cBhvr>
                                      <p:to>
                                        <p:strVal val="visible"/>
                                      </p:to>
                                    </p:set>
                                    <p:animEffect transition="in" filter="blinds(horizontal)">
                                      <p:cBhvr>
                                        <p:cTn id="32" dur="500"/>
                                        <p:tgtEl>
                                          <p:spTgt spid="533508">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33508">
                                            <p:txEl>
                                              <p:pRg st="6" end="6"/>
                                            </p:txEl>
                                          </p:spTgt>
                                        </p:tgtEl>
                                        <p:attrNameLst>
                                          <p:attrName>style.visibility</p:attrName>
                                        </p:attrNameLst>
                                      </p:cBhvr>
                                      <p:to>
                                        <p:strVal val="visible"/>
                                      </p:to>
                                    </p:set>
                                    <p:animEffect transition="in" filter="blinds(horizontal)">
                                      <p:cBhvr>
                                        <p:cTn id="37" dur="500"/>
                                        <p:tgtEl>
                                          <p:spTgt spid="533508">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33508">
                                            <p:txEl>
                                              <p:pRg st="7" end="7"/>
                                            </p:txEl>
                                          </p:spTgt>
                                        </p:tgtEl>
                                        <p:attrNameLst>
                                          <p:attrName>style.visibility</p:attrName>
                                        </p:attrNameLst>
                                      </p:cBhvr>
                                      <p:to>
                                        <p:strVal val="visible"/>
                                      </p:to>
                                    </p:set>
                                    <p:animEffect transition="in" filter="blinds(horizontal)">
                                      <p:cBhvr>
                                        <p:cTn id="42" dur="500"/>
                                        <p:tgtEl>
                                          <p:spTgt spid="533508">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33511">
                                            <p:txEl>
                                              <p:pRg st="0" end="0"/>
                                            </p:txEl>
                                          </p:spTgt>
                                        </p:tgtEl>
                                        <p:attrNameLst>
                                          <p:attrName>style.visibility</p:attrName>
                                        </p:attrNameLst>
                                      </p:cBhvr>
                                      <p:to>
                                        <p:strVal val="visible"/>
                                      </p:to>
                                    </p:set>
                                    <p:animEffect transition="in" filter="blinds(horizontal)">
                                      <p:cBhvr>
                                        <p:cTn id="47" dur="500"/>
                                        <p:tgtEl>
                                          <p:spTgt spid="533511">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533511">
                                            <p:txEl>
                                              <p:pRg st="1" end="1"/>
                                            </p:txEl>
                                          </p:spTgt>
                                        </p:tgtEl>
                                        <p:attrNameLst>
                                          <p:attrName>style.visibility</p:attrName>
                                        </p:attrNameLst>
                                      </p:cBhvr>
                                      <p:to>
                                        <p:strVal val="visible"/>
                                      </p:to>
                                    </p:set>
                                    <p:animEffect transition="in" filter="blinds(horizontal)">
                                      <p:cBhvr>
                                        <p:cTn id="52" dur="500"/>
                                        <p:tgtEl>
                                          <p:spTgt spid="5335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2713" y="1630363"/>
            <a:ext cx="2476500" cy="512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Rectangle 3"/>
          <p:cNvSpPr>
            <a:spLocks noGrp="1" noChangeArrowheads="1"/>
          </p:cNvSpPr>
          <p:nvPr>
            <p:ph type="title"/>
          </p:nvPr>
        </p:nvSpPr>
        <p:spPr>
          <a:xfrm>
            <a:off x="179512" y="166688"/>
            <a:ext cx="8229600" cy="561975"/>
          </a:xfrm>
        </p:spPr>
        <p:txBody>
          <a:bodyPr/>
          <a:lstStyle/>
          <a:p>
            <a:r>
              <a:rPr lang="zh-CN" altLang="en-US" dirty="0" smtClean="0">
                <a:solidFill>
                  <a:srgbClr val="FF0000"/>
                </a:solidFill>
                <a:latin typeface="黑体" panose="02010609060101010101" pitchFamily="49" charset="-122"/>
              </a:rPr>
              <a:t>“</a:t>
            </a:r>
            <a:r>
              <a:rPr lang="zh-CN" altLang="en-US" dirty="0" smtClean="0">
                <a:solidFill>
                  <a:srgbClr val="FF0000"/>
                </a:solidFill>
              </a:rPr>
              <a:t>计算机系统基础</a:t>
            </a:r>
            <a:r>
              <a:rPr lang="zh-CN" altLang="en-US" dirty="0" smtClean="0">
                <a:solidFill>
                  <a:srgbClr val="FF0000"/>
                </a:solidFill>
                <a:latin typeface="黑体" panose="02010609060101010101" pitchFamily="49" charset="-122"/>
              </a:rPr>
              <a:t>”</a:t>
            </a:r>
            <a:r>
              <a:rPr lang="zh-CN" altLang="en-US" dirty="0" smtClean="0">
                <a:solidFill>
                  <a:srgbClr val="FF0000"/>
                </a:solidFill>
              </a:rPr>
              <a:t>内容提要</a:t>
            </a:r>
          </a:p>
        </p:txBody>
      </p:sp>
      <p:sp>
        <p:nvSpPr>
          <p:cNvPr id="77828" name="Rectangle 4"/>
          <p:cNvSpPr>
            <a:spLocks noChangeArrowheads="1"/>
          </p:cNvSpPr>
          <p:nvPr/>
        </p:nvSpPr>
        <p:spPr bwMode="auto">
          <a:xfrm>
            <a:off x="6388100" y="1222376"/>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r>
              <a:rPr lang="zh-CN" altLang="en-US" sz="2400" b="1" i="0" dirty="0">
                <a:solidFill>
                  <a:srgbClr val="FF0000"/>
                </a:solidFill>
                <a:ea typeface="微软雅黑" panose="020B0503020204020204" pitchFamily="34" charset="-122"/>
              </a:rPr>
              <a:t>计算机系统</a:t>
            </a:r>
            <a:r>
              <a:rPr lang="zh-CN" altLang="en-US" sz="2400" b="1" i="0" dirty="0">
                <a:solidFill>
                  <a:srgbClr val="333399"/>
                </a:solidFill>
                <a:ea typeface="微软雅黑" panose="020B0503020204020204" pitchFamily="34" charset="-122"/>
              </a:rPr>
              <a:t>抽象层</a:t>
            </a:r>
            <a:endParaRPr lang="zh-CN" altLang="en-US" i="0" dirty="0">
              <a:solidFill>
                <a:srgbClr val="000000"/>
              </a:solidFill>
              <a:ea typeface="宋体" panose="02010600030101010101" pitchFamily="2" charset="-122"/>
            </a:endParaRPr>
          </a:p>
        </p:txBody>
      </p:sp>
      <p:sp>
        <p:nvSpPr>
          <p:cNvPr id="534533" name="Rectangle 5"/>
          <p:cNvSpPr>
            <a:spLocks noGrp="1" noChangeArrowheads="1"/>
          </p:cNvSpPr>
          <p:nvPr>
            <p:ph type="body" idx="1"/>
          </p:nvPr>
        </p:nvSpPr>
        <p:spPr>
          <a:xfrm>
            <a:off x="179512" y="1030287"/>
            <a:ext cx="7227465" cy="5472113"/>
          </a:xfrm>
          <a:noFill/>
        </p:spPr>
        <p:txBody>
          <a:bodyPr/>
          <a:lstStyle/>
          <a:p>
            <a:pPr>
              <a:buFontTx/>
              <a:buNone/>
            </a:pPr>
            <a:r>
              <a:rPr lang="zh-CN" altLang="en-US" sz="2200" dirty="0" smtClean="0">
                <a:solidFill>
                  <a:srgbClr val="FF0000"/>
                </a:solidFill>
                <a:latin typeface="微软雅黑" panose="020B0503020204020204" pitchFamily="34" charset="-122"/>
                <a:ea typeface="微软雅黑" panose="020B0503020204020204" pitchFamily="34" charset="-122"/>
              </a:rPr>
              <a:t>目标：</a:t>
            </a:r>
            <a:r>
              <a:rPr lang="zh-CN" altLang="en-US" sz="2200" dirty="0" smtClean="0">
                <a:solidFill>
                  <a:srgbClr val="008000"/>
                </a:solidFill>
                <a:latin typeface="微软雅黑" panose="020B0503020204020204" pitchFamily="34" charset="-122"/>
                <a:ea typeface="微软雅黑" panose="020B0503020204020204" pitchFamily="34" charset="-122"/>
              </a:rPr>
              <a:t>清楚理解计算机是如何生成运行可执行文件</a:t>
            </a:r>
          </a:p>
          <a:p>
            <a:pPr>
              <a:buFontTx/>
              <a:buNone/>
            </a:pPr>
            <a:r>
              <a:rPr lang="zh-CN" altLang="en-US" sz="2200" dirty="0" smtClean="0">
                <a:latin typeface="微软雅黑" panose="020B0503020204020204" pitchFamily="34" charset="-122"/>
                <a:ea typeface="微软雅黑" panose="020B0503020204020204" pitchFamily="34" charset="-122"/>
              </a:rPr>
              <a:t>重点在高级语言以下各抽象层</a:t>
            </a:r>
            <a:endParaRPr lang="en-US" altLang="zh-CN" sz="2200" dirty="0" smtClean="0">
              <a:latin typeface="微软雅黑" panose="020B0503020204020204" pitchFamily="34" charset="-122"/>
              <a:ea typeface="微软雅黑" panose="020B0503020204020204" pitchFamily="34" charset="-122"/>
            </a:endParaRPr>
          </a:p>
          <a:p>
            <a:pPr lvl="1"/>
            <a:r>
              <a:rPr lang="en-US" altLang="zh-CN" sz="2200" dirty="0" smtClean="0">
                <a:latin typeface="微软雅黑" panose="020B0503020204020204" pitchFamily="34" charset="-122"/>
                <a:ea typeface="微软雅黑" panose="020B0503020204020204" pitchFamily="34" charset="-122"/>
              </a:rPr>
              <a:t>C</a:t>
            </a:r>
            <a:r>
              <a:rPr lang="zh-CN" altLang="en-US" sz="2200" dirty="0" smtClean="0">
                <a:latin typeface="微软雅黑" panose="020B0503020204020204" pitchFamily="34" charset="-122"/>
                <a:ea typeface="微软雅黑" panose="020B0503020204020204" pitchFamily="34" charset="-122"/>
              </a:rPr>
              <a:t>语言程序设计层</a:t>
            </a:r>
          </a:p>
          <a:p>
            <a:pPr lvl="2"/>
            <a:r>
              <a:rPr lang="zh-CN" altLang="en-US" sz="2200" dirty="0" smtClean="0">
                <a:latin typeface="微软雅黑" panose="020B0503020204020204" pitchFamily="34" charset="-122"/>
                <a:ea typeface="微软雅黑" panose="020B0503020204020204" pitchFamily="34" charset="-122"/>
              </a:rPr>
              <a:t>数据的机器级表示、运算</a:t>
            </a:r>
          </a:p>
          <a:p>
            <a:pPr lvl="2"/>
            <a:r>
              <a:rPr lang="zh-CN" altLang="en-US" sz="2200" dirty="0" smtClean="0">
                <a:latin typeface="微软雅黑" panose="020B0503020204020204" pitchFamily="34" charset="-122"/>
                <a:ea typeface="微软雅黑" panose="020B0503020204020204" pitchFamily="34" charset="-122"/>
              </a:rPr>
              <a:t>语句和过程调用的机器级表示</a:t>
            </a:r>
            <a:endParaRPr lang="en-US" altLang="zh-CN" sz="2200" dirty="0" smtClean="0">
              <a:latin typeface="微软雅黑" panose="020B0503020204020204" pitchFamily="34" charset="-122"/>
              <a:ea typeface="微软雅黑" panose="020B0503020204020204" pitchFamily="34" charset="-122"/>
            </a:endParaRPr>
          </a:p>
          <a:p>
            <a:pPr lvl="1"/>
            <a:r>
              <a:rPr lang="zh-CN" altLang="en-US" sz="2200" dirty="0" smtClean="0">
                <a:latin typeface="微软雅黑" panose="020B0503020204020204" pitchFamily="34" charset="-122"/>
                <a:ea typeface="微软雅黑" panose="020B0503020204020204" pitchFamily="34" charset="-122"/>
              </a:rPr>
              <a:t>操作系统、编译和链接的部分内容</a:t>
            </a:r>
          </a:p>
          <a:p>
            <a:pPr lvl="1"/>
            <a:r>
              <a:rPr lang="zh-CN" altLang="en-US" sz="2200" dirty="0" smtClean="0">
                <a:solidFill>
                  <a:srgbClr val="FF0000"/>
                </a:solidFill>
                <a:latin typeface="微软雅黑" panose="020B0503020204020204" pitchFamily="34" charset="-122"/>
                <a:ea typeface="微软雅黑" panose="020B0503020204020204" pitchFamily="34" charset="-122"/>
              </a:rPr>
              <a:t>指令集体系结构（</a:t>
            </a:r>
            <a:r>
              <a:rPr lang="en-US" altLang="zh-CN" sz="2200" dirty="0" smtClean="0">
                <a:solidFill>
                  <a:srgbClr val="FF0000"/>
                </a:solidFill>
                <a:latin typeface="微软雅黑" panose="020B0503020204020204" pitchFamily="34" charset="-122"/>
                <a:ea typeface="微软雅黑" panose="020B0503020204020204" pitchFamily="34" charset="-122"/>
              </a:rPr>
              <a:t>ISA</a:t>
            </a:r>
            <a:r>
              <a:rPr lang="zh-CN" altLang="en-US" sz="2200" dirty="0" smtClean="0">
                <a:solidFill>
                  <a:srgbClr val="FF0000"/>
                </a:solidFill>
                <a:latin typeface="微软雅黑" panose="020B0503020204020204" pitchFamily="34" charset="-122"/>
                <a:ea typeface="微软雅黑" panose="020B0503020204020204" pitchFamily="34" charset="-122"/>
              </a:rPr>
              <a:t>）和汇编层 </a:t>
            </a:r>
          </a:p>
          <a:p>
            <a:pPr lvl="2"/>
            <a:r>
              <a:rPr lang="zh-CN" altLang="en-US" sz="2200" dirty="0" smtClean="0">
                <a:solidFill>
                  <a:srgbClr val="008000"/>
                </a:solidFill>
                <a:latin typeface="微软雅黑" panose="020B0503020204020204" pitchFamily="34" charset="-122"/>
                <a:ea typeface="微软雅黑" panose="020B0503020204020204" pitchFamily="34" charset="-122"/>
              </a:rPr>
              <a:t>指令系统、机器代码、汇编语言</a:t>
            </a:r>
          </a:p>
          <a:p>
            <a:pPr lvl="1"/>
            <a:r>
              <a:rPr lang="zh-CN" altLang="en-US" sz="2200" dirty="0" smtClean="0">
                <a:latin typeface="微软雅黑" panose="020B0503020204020204" pitchFamily="34" charset="-122"/>
                <a:ea typeface="微软雅黑" panose="020B0503020204020204" pitchFamily="34" charset="-122"/>
              </a:rPr>
              <a:t>微体系结构及硬件层</a:t>
            </a:r>
          </a:p>
          <a:p>
            <a:pPr lvl="2"/>
            <a:r>
              <a:rPr lang="en-US" altLang="zh-CN" sz="2200" dirty="0" smtClean="0">
                <a:latin typeface="微软雅黑" panose="020B0503020204020204" pitchFamily="34" charset="-122"/>
                <a:ea typeface="微软雅黑" panose="020B0503020204020204" pitchFamily="34" charset="-122"/>
              </a:rPr>
              <a:t>CPU</a:t>
            </a:r>
            <a:r>
              <a:rPr lang="zh-CN" altLang="en-US" sz="2200" dirty="0" smtClean="0">
                <a:latin typeface="微软雅黑" panose="020B0503020204020204" pitchFamily="34" charset="-122"/>
                <a:ea typeface="微软雅黑" panose="020B0503020204020204" pitchFamily="34" charset="-122"/>
              </a:rPr>
              <a:t>的通用结构</a:t>
            </a:r>
          </a:p>
          <a:p>
            <a:pPr lvl="2"/>
            <a:r>
              <a:rPr lang="zh-CN" altLang="en-US" sz="2200" dirty="0" smtClean="0">
                <a:latin typeface="微软雅黑" panose="020B0503020204020204" pitchFamily="34" charset="-122"/>
                <a:ea typeface="微软雅黑" panose="020B0503020204020204" pitchFamily="34" charset="-122"/>
              </a:rPr>
              <a:t>层次结构存储系统</a:t>
            </a:r>
            <a:endParaRPr lang="en-US" altLang="zh-CN" sz="2200" dirty="0" smtClean="0">
              <a:latin typeface="微软雅黑" panose="020B0503020204020204" pitchFamily="34" charset="-122"/>
              <a:ea typeface="微软雅黑" panose="020B0503020204020204" pitchFamily="34" charset="-122"/>
            </a:endParaRPr>
          </a:p>
        </p:txBody>
      </p:sp>
      <p:sp>
        <p:nvSpPr>
          <p:cNvPr id="534534" name="Rectangle 6"/>
          <p:cNvSpPr>
            <a:spLocks noChangeArrowheads="1"/>
          </p:cNvSpPr>
          <p:nvPr/>
        </p:nvSpPr>
        <p:spPr bwMode="auto">
          <a:xfrm>
            <a:off x="6507163" y="2800350"/>
            <a:ext cx="2384425" cy="495300"/>
          </a:xfrm>
          <a:prstGeom prst="rect">
            <a:avLst/>
          </a:prstGeom>
          <a:solidFill>
            <a:srgbClr val="008080">
              <a:alpha val="25098"/>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endParaRPr lang="zh-CN" altLang="en-US" i="0">
              <a:solidFill>
                <a:srgbClr val="000000"/>
              </a:solidFill>
              <a:ea typeface="宋体" panose="02010600030101010101" pitchFamily="2" charset="-122"/>
            </a:endParaRPr>
          </a:p>
        </p:txBody>
      </p:sp>
      <p:sp>
        <p:nvSpPr>
          <p:cNvPr id="534535" name="Rectangle 7"/>
          <p:cNvSpPr>
            <a:spLocks noChangeArrowheads="1"/>
          </p:cNvSpPr>
          <p:nvPr/>
        </p:nvSpPr>
        <p:spPr bwMode="auto">
          <a:xfrm>
            <a:off x="6507163" y="3294063"/>
            <a:ext cx="2384425" cy="539750"/>
          </a:xfrm>
          <a:prstGeom prst="rect">
            <a:avLst/>
          </a:prstGeom>
          <a:solidFill>
            <a:srgbClr val="993366">
              <a:alpha val="25098"/>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endParaRPr lang="zh-CN" altLang="en-US" i="0">
              <a:solidFill>
                <a:srgbClr val="000000"/>
              </a:solidFill>
              <a:ea typeface="宋体" panose="02010600030101010101" pitchFamily="2" charset="-122"/>
            </a:endParaRPr>
          </a:p>
        </p:txBody>
      </p:sp>
      <p:sp>
        <p:nvSpPr>
          <p:cNvPr id="534536" name="Line 8"/>
          <p:cNvSpPr>
            <a:spLocks noChangeShapeType="1"/>
          </p:cNvSpPr>
          <p:nvPr/>
        </p:nvSpPr>
        <p:spPr bwMode="auto">
          <a:xfrm>
            <a:off x="5472113" y="4194175"/>
            <a:ext cx="103505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37" name="Rectangle 9"/>
          <p:cNvSpPr>
            <a:spLocks noChangeArrowheads="1"/>
          </p:cNvSpPr>
          <p:nvPr/>
        </p:nvSpPr>
        <p:spPr bwMode="auto">
          <a:xfrm>
            <a:off x="6507163" y="4464050"/>
            <a:ext cx="2384425" cy="1079500"/>
          </a:xfrm>
          <a:prstGeom prst="rect">
            <a:avLst/>
          </a:prstGeom>
          <a:solidFill>
            <a:srgbClr val="FFFF00">
              <a:alpha val="25098"/>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endParaRPr lang="zh-CN" altLang="en-US" i="0">
              <a:solidFill>
                <a:srgbClr val="000000"/>
              </a:solidFill>
              <a:ea typeface="宋体" panose="02010600030101010101" pitchFamily="2" charset="-122"/>
            </a:endParaRPr>
          </a:p>
        </p:txBody>
      </p:sp>
      <p:grpSp>
        <p:nvGrpSpPr>
          <p:cNvPr id="534538" name="Group 10"/>
          <p:cNvGrpSpPr>
            <a:grpSpLocks/>
          </p:cNvGrpSpPr>
          <p:nvPr/>
        </p:nvGrpSpPr>
        <p:grpSpPr bwMode="auto">
          <a:xfrm>
            <a:off x="5786438" y="2573338"/>
            <a:ext cx="406400" cy="1620837"/>
            <a:chOff x="3645" y="1621"/>
            <a:chExt cx="256" cy="1021"/>
          </a:xfrm>
        </p:grpSpPr>
        <p:sp>
          <p:nvSpPr>
            <p:cNvPr id="77838" name="Line 11"/>
            <p:cNvSpPr>
              <a:spLocks noChangeShapeType="1"/>
            </p:cNvSpPr>
            <p:nvPr/>
          </p:nvSpPr>
          <p:spPr bwMode="auto">
            <a:xfrm flipV="1">
              <a:off x="3787" y="2103"/>
              <a:ext cx="0" cy="539"/>
            </a:xfrm>
            <a:prstGeom prst="line">
              <a:avLst/>
            </a:prstGeom>
            <a:noFill/>
            <a:ln w="57150">
              <a:solidFill>
                <a:srgbClr val="0066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39" name="Text Box 12"/>
            <p:cNvSpPr txBox="1">
              <a:spLocks noChangeArrowheads="1"/>
            </p:cNvSpPr>
            <p:nvPr/>
          </p:nvSpPr>
          <p:spPr bwMode="auto">
            <a:xfrm>
              <a:off x="3645" y="1621"/>
              <a:ext cx="256"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spcBef>
                  <a:spcPct val="50000"/>
                </a:spcBef>
              </a:pPr>
              <a:r>
                <a:rPr lang="zh-CN" altLang="en-US" sz="2300" b="1" i="0">
                  <a:solidFill>
                    <a:srgbClr val="000000"/>
                  </a:solidFill>
                  <a:ea typeface="微软雅黑" panose="020B0503020204020204" pitchFamily="34" charset="-122"/>
                </a:rPr>
                <a:t>软件</a:t>
              </a:r>
            </a:p>
          </p:txBody>
        </p:sp>
      </p:grpSp>
      <p:grpSp>
        <p:nvGrpSpPr>
          <p:cNvPr id="534541" name="Group 13"/>
          <p:cNvGrpSpPr>
            <a:grpSpLocks/>
          </p:cNvGrpSpPr>
          <p:nvPr/>
        </p:nvGrpSpPr>
        <p:grpSpPr bwMode="auto">
          <a:xfrm>
            <a:off x="5786438" y="4194175"/>
            <a:ext cx="406400" cy="1649413"/>
            <a:chOff x="3645" y="2642"/>
            <a:chExt cx="256" cy="1039"/>
          </a:xfrm>
        </p:grpSpPr>
        <p:sp>
          <p:nvSpPr>
            <p:cNvPr id="77836" name="Line 14"/>
            <p:cNvSpPr>
              <a:spLocks noChangeShapeType="1"/>
            </p:cNvSpPr>
            <p:nvPr/>
          </p:nvSpPr>
          <p:spPr bwMode="auto">
            <a:xfrm flipV="1">
              <a:off x="3787" y="2642"/>
              <a:ext cx="0" cy="539"/>
            </a:xfrm>
            <a:prstGeom prst="line">
              <a:avLst/>
            </a:prstGeom>
            <a:noFill/>
            <a:ln w="57150">
              <a:solidFill>
                <a:srgbClr val="0066CC"/>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837" name="Text Box 15"/>
            <p:cNvSpPr txBox="1">
              <a:spLocks noChangeArrowheads="1"/>
            </p:cNvSpPr>
            <p:nvPr/>
          </p:nvSpPr>
          <p:spPr bwMode="auto">
            <a:xfrm>
              <a:off x="3645" y="3181"/>
              <a:ext cx="256"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spcBef>
                  <a:spcPct val="50000"/>
                </a:spcBef>
              </a:pPr>
              <a:r>
                <a:rPr lang="zh-CN" altLang="en-US" sz="2300" b="1" i="0">
                  <a:solidFill>
                    <a:srgbClr val="000000"/>
                  </a:solidFill>
                  <a:ea typeface="微软雅黑" panose="020B0503020204020204" pitchFamily="34" charset="-122"/>
                </a:rPr>
                <a:t>硬件</a:t>
              </a:r>
            </a:p>
          </p:txBody>
        </p:sp>
      </p:grpSp>
    </p:spTree>
    <p:extLst>
      <p:ext uri="{BB962C8B-B14F-4D97-AF65-F5344CB8AC3E}">
        <p14:creationId xmlns:p14="http://schemas.microsoft.com/office/powerpoint/2010/main" val="1745653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4537"/>
                                        </p:tgtEl>
                                        <p:attrNameLst>
                                          <p:attrName>style.visibility</p:attrName>
                                        </p:attrNameLst>
                                      </p:cBhvr>
                                      <p:to>
                                        <p:strVal val="visible"/>
                                      </p:to>
                                    </p:set>
                                    <p:animEffect transition="in" filter="blinds(horizontal)">
                                      <p:cBhvr>
                                        <p:cTn id="7" dur="500"/>
                                        <p:tgtEl>
                                          <p:spTgt spid="5345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34538"/>
                                        </p:tgtEl>
                                        <p:attrNameLst>
                                          <p:attrName>style.visibility</p:attrName>
                                        </p:attrNameLst>
                                      </p:cBhvr>
                                      <p:to>
                                        <p:strVal val="visible"/>
                                      </p:to>
                                    </p:set>
                                    <p:animEffect transition="in" filter="blinds(horizontal)">
                                      <p:cBhvr>
                                        <p:cTn id="12" dur="500"/>
                                        <p:tgtEl>
                                          <p:spTgt spid="5345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34541"/>
                                        </p:tgtEl>
                                        <p:attrNameLst>
                                          <p:attrName>style.visibility</p:attrName>
                                        </p:attrNameLst>
                                      </p:cBhvr>
                                      <p:to>
                                        <p:strVal val="visible"/>
                                      </p:to>
                                    </p:set>
                                    <p:animEffect transition="in" filter="blinds(horizontal)">
                                      <p:cBhvr>
                                        <p:cTn id="17" dur="500"/>
                                        <p:tgtEl>
                                          <p:spTgt spid="534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7"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课程内容</a:t>
            </a:r>
            <a:r>
              <a:rPr lang="zh-CN" altLang="en-US" dirty="0" smtClean="0">
                <a:solidFill>
                  <a:srgbClr val="FF0000"/>
                </a:solidFill>
              </a:rPr>
              <a:t>概要（三大主题）</a:t>
            </a:r>
            <a:endParaRPr lang="zh-CN" altLang="en-US" dirty="0">
              <a:solidFill>
                <a:srgbClr val="FF0000"/>
              </a:solidFill>
            </a:endParaRPr>
          </a:p>
        </p:txBody>
      </p:sp>
      <p:sp>
        <p:nvSpPr>
          <p:cNvPr id="3" name="内容占位符 2"/>
          <p:cNvSpPr>
            <a:spLocks noGrp="1"/>
          </p:cNvSpPr>
          <p:nvPr>
            <p:ph idx="1"/>
          </p:nvPr>
        </p:nvSpPr>
        <p:spPr/>
        <p:txBody>
          <a:bodyPr/>
          <a:lstStyle/>
          <a:p>
            <a:r>
              <a:rPr lang="zh-CN" altLang="en-US" sz="2000" dirty="0" smtClean="0">
                <a:latin typeface="微软雅黑" panose="020B0503020204020204" pitchFamily="34" charset="-122"/>
                <a:ea typeface="微软雅黑" panose="020B0503020204020204" pitchFamily="34" charset="-122"/>
              </a:rPr>
              <a:t>数据表示</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Representation</a:t>
            </a:r>
            <a:r>
              <a:rPr lang="zh-CN" altLang="en-US" sz="2000" dirty="0">
                <a:latin typeface="微软雅黑" panose="020B0503020204020204" pitchFamily="34" charset="-122"/>
                <a:ea typeface="微软雅黑" panose="020B0503020204020204" pitchFamily="34" charset="-122"/>
              </a:rPr>
              <a:t>）</a:t>
            </a:r>
          </a:p>
          <a:p>
            <a:pPr lvl="1"/>
            <a:r>
              <a:rPr lang="zh-CN" altLang="en-US" dirty="0">
                <a:latin typeface="微软雅黑" panose="020B0503020204020204" pitchFamily="34" charset="-122"/>
                <a:ea typeface="微软雅黑" panose="020B0503020204020204" pitchFamily="34" charset="-122"/>
              </a:rPr>
              <a:t>不同数据类型（包括带符号整数、无符号整数、浮点数、数组、结构等）在寄存器或存储器中如何表示和存储？</a:t>
            </a:r>
          </a:p>
          <a:p>
            <a:pPr lvl="1"/>
            <a:r>
              <a:rPr lang="zh-CN" altLang="en-US" dirty="0">
                <a:latin typeface="微软雅黑" panose="020B0503020204020204" pitchFamily="34" charset="-122"/>
                <a:ea typeface="微软雅黑" panose="020B0503020204020204" pitchFamily="34" charset="-122"/>
              </a:rPr>
              <a:t>指令如何表示和编码（译码）？</a:t>
            </a:r>
          </a:p>
          <a:p>
            <a:pPr lvl="1"/>
            <a:r>
              <a:rPr lang="zh-CN" altLang="en-US" dirty="0">
                <a:latin typeface="微软雅黑" panose="020B0503020204020204" pitchFamily="34" charset="-122"/>
                <a:ea typeface="微软雅黑" panose="020B0503020204020204" pitchFamily="34" charset="-122"/>
              </a:rPr>
              <a:t>存储地址（指针）如何表示以及如何生成复杂数据结构中数据元素的地址？</a:t>
            </a:r>
            <a:endParaRPr lang="en-US" altLang="zh-CN" dirty="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程序转换</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Translation</a:t>
            </a:r>
            <a:r>
              <a:rPr lang="zh-CN" altLang="en-US" sz="2000" dirty="0">
                <a:latin typeface="微软雅黑" panose="020B0503020204020204" pitchFamily="34" charset="-122"/>
                <a:ea typeface="微软雅黑" panose="020B0503020204020204" pitchFamily="34" charset="-122"/>
              </a:rPr>
              <a:t>）</a:t>
            </a:r>
          </a:p>
          <a:p>
            <a:pPr lvl="1"/>
            <a:r>
              <a:rPr lang="zh-CN" altLang="en-US" dirty="0">
                <a:latin typeface="微软雅黑" panose="020B0503020204020204" pitchFamily="34" charset="-122"/>
                <a:ea typeface="微软雅黑" panose="020B0503020204020204" pitchFamily="34" charset="-122"/>
              </a:rPr>
              <a:t>高级语言程序对应的机器级代码是怎样的？</a:t>
            </a:r>
            <a:endParaRPr lang="en-US" altLang="zh-CN"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执行控制流（</a:t>
            </a:r>
            <a:r>
              <a:rPr lang="en-US" altLang="zh-CN" sz="2000" dirty="0">
                <a:latin typeface="微软雅黑" panose="020B0503020204020204" pitchFamily="34" charset="-122"/>
                <a:ea typeface="微软雅黑" panose="020B0503020204020204" pitchFamily="34" charset="-122"/>
              </a:rPr>
              <a:t>Control flow</a:t>
            </a:r>
            <a:r>
              <a:rPr lang="zh-CN" altLang="en-US" sz="2000" dirty="0">
                <a:latin typeface="微软雅黑" panose="020B0503020204020204" pitchFamily="34" charset="-122"/>
                <a:ea typeface="微软雅黑" panose="020B0503020204020204" pitchFamily="34" charset="-122"/>
              </a:rPr>
              <a:t>）</a:t>
            </a:r>
          </a:p>
          <a:p>
            <a:pPr lvl="1"/>
            <a:r>
              <a:rPr lang="zh-CN" altLang="en-US" dirty="0">
                <a:latin typeface="微软雅黑" panose="020B0503020204020204" pitchFamily="34" charset="-122"/>
                <a:ea typeface="微软雅黑" panose="020B0503020204020204" pitchFamily="34" charset="-122"/>
              </a:rPr>
              <a:t>计算机能理解的“程序”是如何组织和控制的？</a:t>
            </a:r>
          </a:p>
          <a:p>
            <a:pPr lvl="1"/>
            <a:r>
              <a:rPr lang="zh-CN" altLang="en-US" dirty="0">
                <a:latin typeface="微软雅黑" panose="020B0503020204020204" pitchFamily="34" charset="-122"/>
                <a:ea typeface="微软雅黑" panose="020B0503020204020204" pitchFamily="34" charset="-122"/>
              </a:rPr>
              <a:t>如何在计算机中组织多个程序的并发执行？</a:t>
            </a:r>
          </a:p>
          <a:p>
            <a:pPr lvl="1"/>
            <a:r>
              <a:rPr lang="zh-CN" altLang="en-US" dirty="0">
                <a:latin typeface="微软雅黑" panose="020B0503020204020204" pitchFamily="34" charset="-122"/>
                <a:ea typeface="微软雅黑" panose="020B0503020204020204" pitchFamily="34" charset="-122"/>
              </a:rPr>
              <a:t>逻辑控制流中的异常事件及其处理</a:t>
            </a:r>
          </a:p>
          <a:p>
            <a:pPr lvl="1"/>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操作的执行控制流（用户态</a:t>
            </a:r>
            <a:r>
              <a:rPr lang="zh-CN" altLang="en-US" dirty="0">
                <a:ea typeface="微软雅黑" panose="020B0503020204020204" pitchFamily="34" charset="-122"/>
                <a:cs typeface="Arial" panose="020B0604020202020204" pitchFamily="34" charset="0"/>
              </a:rPr>
              <a:t>→内核态</a:t>
            </a:r>
            <a:r>
              <a:rPr lang="zh-CN" altLang="en-US" dirty="0">
                <a:latin typeface="微软雅黑" panose="020B0503020204020204" pitchFamily="34" charset="-122"/>
                <a:ea typeface="微软雅黑" panose="020B0503020204020204" pitchFamily="34" charset="-122"/>
              </a:rPr>
              <a:t>）</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28</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733570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课程内容概要</a:t>
            </a:r>
          </a:p>
        </p:txBody>
      </p:sp>
      <p:sp>
        <p:nvSpPr>
          <p:cNvPr id="3" name="内容占位符 2"/>
          <p:cNvSpPr>
            <a:spLocks noGrp="1"/>
          </p:cNvSpPr>
          <p:nvPr>
            <p:ph idx="1"/>
          </p:nvPr>
        </p:nvSpPr>
        <p:spPr/>
        <p:txBody>
          <a:bodyPr/>
          <a:lstStyle/>
          <a:p>
            <a:r>
              <a:rPr lang="zh-CN" altLang="en-US" dirty="0">
                <a:latin typeface="微软雅黑" panose="020B0503020204020204" pitchFamily="34" charset="-122"/>
                <a:ea typeface="微软雅黑" panose="020B0503020204020204" pitchFamily="34" charset="-122"/>
              </a:rPr>
              <a:t>第一部分 系统概述和可执行文件的生成（</a:t>
            </a:r>
            <a:r>
              <a:rPr lang="zh-CN" altLang="en-US" dirty="0">
                <a:solidFill>
                  <a:srgbClr val="996600"/>
                </a:solidFill>
                <a:latin typeface="微软雅黑" panose="020B0503020204020204" pitchFamily="34" charset="-122"/>
                <a:ea typeface="微软雅黑" panose="020B0503020204020204" pitchFamily="34" charset="-122"/>
              </a:rPr>
              <a:t>表示和转换</a:t>
            </a:r>
            <a:r>
              <a:rPr lang="zh-CN" altLang="en-US" dirty="0">
                <a:latin typeface="微软雅黑" panose="020B0503020204020204" pitchFamily="34" charset="-122"/>
                <a:ea typeface="微软雅黑" panose="020B0503020204020204" pitchFamily="34" charset="-122"/>
              </a:rPr>
              <a:t>）</a:t>
            </a:r>
          </a:p>
          <a:p>
            <a:pPr lvl="1"/>
            <a:r>
              <a:rPr lang="zh-CN" altLang="en-US" dirty="0">
                <a:latin typeface="微软雅黑" panose="020B0503020204020204" pitchFamily="34" charset="-122"/>
                <a:ea typeface="微软雅黑" panose="020B0503020204020204" pitchFamily="34" charset="-122"/>
              </a:rPr>
              <a:t>计算机系统概述</a:t>
            </a:r>
          </a:p>
          <a:p>
            <a:pPr lvl="1"/>
            <a:r>
              <a:rPr lang="zh-CN" altLang="en-US" dirty="0">
                <a:latin typeface="微软雅黑" panose="020B0503020204020204" pitchFamily="34" charset="-122"/>
                <a:ea typeface="微软雅黑" panose="020B0503020204020204" pitchFamily="34" charset="-122"/>
              </a:rPr>
              <a:t>数据的机器级表示与处理</a:t>
            </a:r>
          </a:p>
          <a:p>
            <a:pPr lvl="1"/>
            <a:r>
              <a:rPr lang="zh-CN" altLang="en-US" dirty="0">
                <a:latin typeface="微软雅黑" panose="020B0503020204020204" pitchFamily="34" charset="-122"/>
                <a:ea typeface="微软雅黑" panose="020B0503020204020204" pitchFamily="34" charset="-122"/>
              </a:rPr>
              <a:t>程序的转换及机器级表示</a:t>
            </a:r>
          </a:p>
          <a:p>
            <a:pPr lvl="1"/>
            <a:r>
              <a:rPr lang="zh-CN" altLang="en-US" dirty="0">
                <a:latin typeface="微软雅黑" panose="020B0503020204020204" pitchFamily="34" charset="-122"/>
                <a:ea typeface="微软雅黑" panose="020B0503020204020204" pitchFamily="34" charset="-122"/>
              </a:rPr>
              <a:t>程序的链接</a:t>
            </a:r>
          </a:p>
          <a:p>
            <a:r>
              <a:rPr lang="zh-CN" altLang="en-US" dirty="0">
                <a:latin typeface="微软雅黑" panose="020B0503020204020204" pitchFamily="34" charset="-122"/>
                <a:ea typeface="微软雅黑" panose="020B0503020204020204" pitchFamily="34" charset="-122"/>
              </a:rPr>
              <a:t>第二部分 可执行文件的运行（</a:t>
            </a:r>
            <a:r>
              <a:rPr lang="zh-CN" altLang="en-US" dirty="0">
                <a:solidFill>
                  <a:srgbClr val="996600"/>
                </a:solidFill>
                <a:latin typeface="微软雅黑" panose="020B0503020204020204" pitchFamily="34" charset="-122"/>
                <a:ea typeface="微软雅黑" panose="020B0503020204020204" pitchFamily="34" charset="-122"/>
              </a:rPr>
              <a:t>执行控制流</a:t>
            </a:r>
            <a:r>
              <a:rPr lang="zh-CN" altLang="en-US" dirty="0">
                <a:latin typeface="微软雅黑" panose="020B0503020204020204" pitchFamily="34" charset="-122"/>
                <a:ea typeface="微软雅黑" panose="020B0503020204020204" pitchFamily="34" charset="-122"/>
              </a:rPr>
              <a:t>）</a:t>
            </a:r>
          </a:p>
          <a:p>
            <a:pPr lvl="1"/>
            <a:r>
              <a:rPr lang="zh-CN" altLang="en-US" dirty="0">
                <a:latin typeface="微软雅黑" panose="020B0503020204020204" pitchFamily="34" charset="-122"/>
                <a:ea typeface="微软雅黑" panose="020B0503020204020204" pitchFamily="34" charset="-122"/>
              </a:rPr>
              <a:t>程序的执行</a:t>
            </a:r>
          </a:p>
          <a:p>
            <a:pPr lvl="1"/>
            <a:r>
              <a:rPr lang="zh-CN" altLang="en-US" dirty="0">
                <a:latin typeface="微软雅黑" panose="020B0503020204020204" pitchFamily="34" charset="-122"/>
                <a:ea typeface="微软雅黑" panose="020B0503020204020204" pitchFamily="34" charset="-122"/>
              </a:rPr>
              <a:t>层次结构存储系统</a:t>
            </a:r>
          </a:p>
          <a:p>
            <a:pPr lvl="1"/>
            <a:r>
              <a:rPr lang="zh-CN" altLang="en-US" dirty="0">
                <a:latin typeface="微软雅黑" panose="020B0503020204020204" pitchFamily="34" charset="-122"/>
                <a:ea typeface="微软雅黑" panose="020B0503020204020204" pitchFamily="34" charset="-122"/>
              </a:rPr>
              <a:t>异常控制流</a:t>
            </a:r>
          </a:p>
          <a:p>
            <a:pPr lvl="1"/>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操作的实现</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29</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806445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课程基本信息</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defRPr/>
            </a:pPr>
            <a:r>
              <a:rPr lang="zh-CN" altLang="en-US" dirty="0" smtClean="0"/>
              <a:t>先导课程</a:t>
            </a:r>
            <a:endParaRPr lang="en-US" altLang="zh-CN" dirty="0" smtClean="0"/>
          </a:p>
          <a:p>
            <a:pPr lvl="1" eaLnBrk="1" hangingPunct="1">
              <a:defRPr/>
            </a:pPr>
            <a:r>
              <a:rPr lang="en-US" altLang="zh-CN" dirty="0" smtClean="0"/>
              <a:t>C</a:t>
            </a:r>
            <a:r>
              <a:rPr lang="zh-CN" altLang="en-US" dirty="0"/>
              <a:t>语言程序设计</a:t>
            </a:r>
            <a:endParaRPr lang="en-US" altLang="zh-CN" dirty="0"/>
          </a:p>
          <a:p>
            <a:pPr lvl="1" eaLnBrk="1" hangingPunct="1">
              <a:defRPr/>
            </a:pPr>
            <a:r>
              <a:rPr altLang="en-US" dirty="0" smtClean="0"/>
              <a:t>数字</a:t>
            </a:r>
            <a:r>
              <a:rPr lang="zh-CN" altLang="en-US" dirty="0" smtClean="0"/>
              <a:t>逻辑  </a:t>
            </a:r>
            <a:endParaRPr lang="zh-CN" altLang="en-US" dirty="0"/>
          </a:p>
          <a:p>
            <a:pPr>
              <a:lnSpc>
                <a:spcPct val="110000"/>
              </a:lnSpc>
            </a:pPr>
            <a:r>
              <a:rPr lang="zh-CN" altLang="en-US" sz="1800" dirty="0" smtClean="0">
                <a:latin typeface="微软雅黑" panose="020B0503020204020204" pitchFamily="34" charset="-122"/>
                <a:ea typeface="微软雅黑" panose="020B0503020204020204" pitchFamily="34" charset="-122"/>
              </a:rPr>
              <a:t>主要</a:t>
            </a:r>
            <a:r>
              <a:rPr lang="zh-CN" altLang="en-US" sz="1800" dirty="0">
                <a:latin typeface="微软雅黑" panose="020B0503020204020204" pitchFamily="34" charset="-122"/>
                <a:ea typeface="微软雅黑" panose="020B0503020204020204" pitchFamily="34" charset="-122"/>
              </a:rPr>
              <a:t>参考书</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lvl="1" eaLnBrk="1" hangingPunct="1">
              <a:defRPr/>
            </a:pPr>
            <a:r>
              <a:rPr lang="en-US" altLang="zh-CN" b="1" dirty="0">
                <a:solidFill>
                  <a:srgbClr val="FF0000"/>
                </a:solidFill>
              </a:rPr>
              <a:t>《</a:t>
            </a:r>
            <a:r>
              <a:rPr lang="zh-CN" altLang="en-US" b="1" dirty="0">
                <a:solidFill>
                  <a:srgbClr val="FF0000"/>
                </a:solidFill>
              </a:rPr>
              <a:t>计算机系统基础</a:t>
            </a:r>
            <a:r>
              <a:rPr lang="en-US" altLang="zh-CN" b="1" dirty="0">
                <a:solidFill>
                  <a:srgbClr val="FF0000"/>
                </a:solidFill>
              </a:rPr>
              <a:t>》</a:t>
            </a:r>
            <a:r>
              <a:rPr lang="zh-CN" altLang="en-US" b="1" dirty="0">
                <a:solidFill>
                  <a:srgbClr val="FF0000"/>
                </a:solidFill>
              </a:rPr>
              <a:t>，袁春风，机械工业出版社，</a:t>
            </a:r>
            <a:r>
              <a:rPr lang="en-US" altLang="zh-CN" b="1" dirty="0" smtClean="0">
                <a:solidFill>
                  <a:srgbClr val="FF0000"/>
                </a:solidFill>
              </a:rPr>
              <a:t>2015.7</a:t>
            </a:r>
            <a:endParaRPr lang="en-US" altLang="zh-CN" b="1" dirty="0">
              <a:solidFill>
                <a:srgbClr val="FF0000"/>
              </a:solidFill>
            </a:endParaRPr>
          </a:p>
          <a:p>
            <a:pPr lvl="1" eaLnBrk="1" hangingPunct="1">
              <a:defRPr/>
            </a:pPr>
            <a:r>
              <a:rPr lang="en-US" altLang="zh-CN" dirty="0"/>
              <a:t>《</a:t>
            </a:r>
            <a:r>
              <a:rPr lang="zh-CN" altLang="en-US" b="1" dirty="0"/>
              <a:t>深入理解计算机系统</a:t>
            </a:r>
            <a:r>
              <a:rPr lang="en-US" altLang="zh-CN" dirty="0"/>
              <a:t>》</a:t>
            </a:r>
            <a:r>
              <a:rPr lang="zh-CN" altLang="en-US" dirty="0" smtClean="0"/>
              <a:t>（</a:t>
            </a:r>
            <a:r>
              <a:rPr altLang="en-US" dirty="0" smtClean="0"/>
              <a:t>原书</a:t>
            </a:r>
            <a:r>
              <a:rPr lang="zh-CN" altLang="en-US" dirty="0" smtClean="0"/>
              <a:t>第</a:t>
            </a:r>
            <a:r>
              <a:rPr lang="en-US" altLang="zh-CN" dirty="0" smtClean="0"/>
              <a:t>3</a:t>
            </a:r>
            <a:r>
              <a:rPr dirty="0" smtClean="0"/>
              <a:t>版），</a:t>
            </a:r>
            <a:r>
              <a:rPr lang="en-US" altLang="zh-CN" dirty="0" smtClean="0"/>
              <a:t>Randal E.·Bryant</a:t>
            </a:r>
            <a:r>
              <a:rPr dirty="0" smtClean="0"/>
              <a:t>著；龚奕利，贺莲 译 ，</a:t>
            </a:r>
            <a:r>
              <a:rPr lang="zh-CN" altLang="en-US" dirty="0"/>
              <a:t>机械工业出版社，</a:t>
            </a:r>
            <a:r>
              <a:rPr lang="en-US" altLang="zh-CN" dirty="0" smtClean="0"/>
              <a:t>2016 </a:t>
            </a:r>
            <a:r>
              <a:rPr lang="en-US" dirty="0" smtClean="0"/>
              <a:t>.</a:t>
            </a:r>
            <a:r>
              <a:rPr lang="en-US" altLang="zh-CN" dirty="0" smtClean="0"/>
              <a:t>12</a:t>
            </a:r>
            <a:endParaRPr lang="zh-CN" altLang="en-US" dirty="0"/>
          </a:p>
          <a:p>
            <a:pPr lvl="1" eaLnBrk="1" hangingPunct="1">
              <a:defRPr/>
            </a:pPr>
            <a:r>
              <a:rPr lang="en-US" altLang="zh-CN" dirty="0"/>
              <a:t>《</a:t>
            </a:r>
            <a:r>
              <a:rPr lang="zh-CN" altLang="en-US" dirty="0"/>
              <a:t>计算机系统概论</a:t>
            </a:r>
            <a:r>
              <a:rPr lang="en-US" altLang="zh-CN" dirty="0"/>
              <a:t>》(</a:t>
            </a:r>
            <a:r>
              <a:rPr lang="zh-CN" altLang="en-US" dirty="0"/>
              <a:t>原书第</a:t>
            </a:r>
            <a:r>
              <a:rPr lang="en-US" altLang="zh-CN" dirty="0"/>
              <a:t>2</a:t>
            </a:r>
            <a:r>
              <a:rPr lang="zh-CN" altLang="en-US" dirty="0"/>
              <a:t>版</a:t>
            </a:r>
            <a:r>
              <a:rPr lang="en-US" altLang="zh-CN" dirty="0"/>
              <a:t>)</a:t>
            </a:r>
            <a:r>
              <a:rPr lang="zh-CN" altLang="en-US" dirty="0"/>
              <a:t>，</a:t>
            </a:r>
            <a:r>
              <a:rPr lang="en-US" altLang="zh-CN" dirty="0"/>
              <a:t>Yale N. </a:t>
            </a:r>
            <a:r>
              <a:rPr lang="en-US" altLang="zh-CN" dirty="0" err="1"/>
              <a:t>Patt</a:t>
            </a:r>
            <a:r>
              <a:rPr lang="en-US" altLang="zh-CN" dirty="0"/>
              <a:t>, Sanjay J. Patel</a:t>
            </a:r>
            <a:r>
              <a:rPr lang="zh-CN" altLang="en-US" dirty="0"/>
              <a:t>著，梁阿磊</a:t>
            </a:r>
            <a:r>
              <a:rPr lang="en-US" altLang="zh-CN" dirty="0"/>
              <a:t>,</a:t>
            </a:r>
            <a:r>
              <a:rPr lang="zh-CN" altLang="en-US" dirty="0"/>
              <a:t>蒋兴昌</a:t>
            </a:r>
            <a:r>
              <a:rPr lang="en-US" altLang="zh-CN" dirty="0"/>
              <a:t>,</a:t>
            </a:r>
            <a:r>
              <a:rPr lang="zh-CN" altLang="en-US" dirty="0"/>
              <a:t>林凌译，机械工业出版社，</a:t>
            </a:r>
            <a:r>
              <a:rPr lang="en-US" altLang="zh-CN" dirty="0"/>
              <a:t>2007</a:t>
            </a:r>
            <a:r>
              <a:rPr lang="zh-CN" altLang="en-US" dirty="0"/>
              <a:t>年</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5012130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417496"/>
            <a:ext cx="8229600" cy="582612"/>
          </a:xfrm>
        </p:spPr>
        <p:txBody>
          <a:bodyPr/>
          <a:lstStyle/>
          <a:p>
            <a:r>
              <a:rPr lang="zh-CN" altLang="en-US" dirty="0" smtClean="0">
                <a:solidFill>
                  <a:srgbClr val="FF0000"/>
                </a:solidFill>
              </a:rPr>
              <a:t>期末成绩计算构成</a:t>
            </a:r>
            <a:endParaRPr lang="zh-CN" altLang="en-US" dirty="0">
              <a:solidFill>
                <a:srgbClr val="FF0000"/>
              </a:solidFill>
            </a:endParaRP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30</a:t>
            </a:fld>
            <a:r>
              <a:rPr lang="en-US" altLang="zh-CN" sz="1400" smtClean="0">
                <a:solidFill>
                  <a:srgbClr val="0D7157"/>
                </a:solidFill>
              </a:rPr>
              <a:t>- </a:t>
            </a:r>
            <a:endParaRPr lang="en-US" altLang="zh-CN" sz="1400" dirty="0">
              <a:solidFill>
                <a:srgbClr val="0D7157"/>
              </a:solidFill>
            </a:endParaRPr>
          </a:p>
        </p:txBody>
      </p:sp>
      <p:sp>
        <p:nvSpPr>
          <p:cNvPr id="5" name="内容占位符 2"/>
          <p:cNvSpPr txBox="1">
            <a:spLocks/>
          </p:cNvSpPr>
          <p:nvPr/>
        </p:nvSpPr>
        <p:spPr bwMode="auto">
          <a:xfrm>
            <a:off x="395536" y="1409356"/>
            <a:ext cx="8218488" cy="209108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20000"/>
              </a:lnSpc>
              <a:spcBef>
                <a:spcPct val="20000"/>
              </a:spcBef>
              <a:spcAft>
                <a:spcPct val="0"/>
              </a:spcAft>
              <a:buClr>
                <a:srgbClr val="FFC000"/>
              </a:buClr>
              <a:buSzTx/>
              <a:buFont typeface="Wingdings" pitchFamily="2" charset="2"/>
              <a:buChar char="n"/>
              <a:tabLst/>
              <a:defRPr/>
            </a:pPr>
            <a:r>
              <a:rPr kumimoji="0" lang="en-US" altLang="zh-CN" sz="2800" b="1" i="0" u="none" strike="noStrike" kern="0" cap="none" spc="0" normalizeH="0" baseline="0" noProof="0" dirty="0" smtClean="0">
                <a:ln>
                  <a:noFill/>
                </a:ln>
                <a:solidFill>
                  <a:schemeClr val="tx1"/>
                </a:solidFill>
                <a:effectLst/>
                <a:uLnTx/>
                <a:uFillTx/>
                <a:latin typeface="+mn-ea"/>
                <a:ea typeface="+mn-ea"/>
                <a:cs typeface="+mn-cs"/>
              </a:rPr>
              <a:t>Project /Experiments                    30</a:t>
            </a:r>
            <a:r>
              <a:rPr kumimoji="0" lang="zh-CN" altLang="en-US" sz="2800" b="1" i="0" u="none" strike="noStrike" kern="0" cap="none" spc="0" normalizeH="0" baseline="0" noProof="0" dirty="0" smtClean="0">
                <a:ln>
                  <a:noFill/>
                </a:ln>
                <a:solidFill>
                  <a:schemeClr val="tx1"/>
                </a:solidFill>
                <a:effectLst/>
                <a:uLnTx/>
                <a:uFillTx/>
                <a:latin typeface="+mn-ea"/>
                <a:ea typeface="+mn-ea"/>
                <a:cs typeface="+mn-cs"/>
              </a:rPr>
              <a:t> </a:t>
            </a:r>
            <a:r>
              <a:rPr kumimoji="0" lang="en-US" altLang="zh-CN" sz="2800" b="1" i="0" u="none" strike="noStrike" kern="0" cap="none" spc="0" normalizeH="0" baseline="0" noProof="0" dirty="0" smtClean="0">
                <a:ln>
                  <a:noFill/>
                </a:ln>
                <a:solidFill>
                  <a:schemeClr val="tx1"/>
                </a:solidFill>
                <a:effectLst/>
                <a:uLnTx/>
                <a:uFillTx/>
                <a:latin typeface="+mn-ea"/>
                <a:ea typeface="+mn-ea"/>
                <a:cs typeface="+mn-cs"/>
              </a:rPr>
              <a:t>%</a:t>
            </a:r>
          </a:p>
          <a:p>
            <a:pPr marL="342900" marR="0" lvl="0" indent="-342900" algn="l" defTabSz="914400" rtl="0" eaLnBrk="1" fontAlgn="base" latinLnBrk="0" hangingPunct="1">
              <a:lnSpc>
                <a:spcPct val="120000"/>
              </a:lnSpc>
              <a:spcBef>
                <a:spcPct val="20000"/>
              </a:spcBef>
              <a:spcAft>
                <a:spcPct val="0"/>
              </a:spcAft>
              <a:buClr>
                <a:srgbClr val="FFC000"/>
              </a:buClr>
              <a:buSzTx/>
              <a:buFont typeface="Wingdings" pitchFamily="2" charset="2"/>
              <a:buChar char="n"/>
              <a:tabLst/>
              <a:defRPr/>
            </a:pPr>
            <a:r>
              <a:rPr kumimoji="0" lang="en-US" altLang="zh-CN" sz="2800" b="1" i="0" u="none" strike="noStrike" kern="0" cap="none" spc="0" normalizeH="0" baseline="0" noProof="0" dirty="0" smtClean="0">
                <a:ln>
                  <a:noFill/>
                </a:ln>
                <a:solidFill>
                  <a:schemeClr val="tx1"/>
                </a:solidFill>
                <a:effectLst/>
                <a:uLnTx/>
                <a:uFillTx/>
                <a:latin typeface="+mn-ea"/>
                <a:ea typeface="+mn-ea"/>
                <a:cs typeface="+mn-cs"/>
              </a:rPr>
              <a:t>Homework &amp; Attendance            10</a:t>
            </a:r>
            <a:r>
              <a:rPr kumimoji="0" lang="zh-CN" altLang="en-US" sz="2800" b="1" i="0" u="none" strike="noStrike" kern="0" cap="none" spc="0" normalizeH="0" baseline="0" noProof="0" dirty="0" smtClean="0">
                <a:ln>
                  <a:noFill/>
                </a:ln>
                <a:solidFill>
                  <a:schemeClr val="tx1"/>
                </a:solidFill>
                <a:effectLst/>
                <a:uLnTx/>
                <a:uFillTx/>
                <a:latin typeface="+mn-ea"/>
                <a:ea typeface="+mn-ea"/>
                <a:cs typeface="+mn-cs"/>
              </a:rPr>
              <a:t> </a:t>
            </a:r>
            <a:r>
              <a:rPr kumimoji="0" lang="en-US" altLang="zh-CN" sz="2800" b="1" i="0" u="none" strike="noStrike" kern="0" cap="none" spc="0" normalizeH="0" baseline="0" noProof="0" dirty="0" smtClean="0">
                <a:ln>
                  <a:noFill/>
                </a:ln>
                <a:solidFill>
                  <a:schemeClr val="tx1"/>
                </a:solidFill>
                <a:effectLst/>
                <a:uLnTx/>
                <a:uFillTx/>
                <a:latin typeface="+mn-ea"/>
                <a:ea typeface="+mn-ea"/>
                <a:cs typeface="+mn-cs"/>
              </a:rPr>
              <a:t>%</a:t>
            </a:r>
          </a:p>
          <a:p>
            <a:pPr marL="342900" marR="0" lvl="0" indent="-342900" algn="l" defTabSz="914400" rtl="0" eaLnBrk="1" fontAlgn="base" latinLnBrk="0" hangingPunct="1">
              <a:lnSpc>
                <a:spcPct val="120000"/>
              </a:lnSpc>
              <a:spcBef>
                <a:spcPct val="20000"/>
              </a:spcBef>
              <a:spcAft>
                <a:spcPct val="0"/>
              </a:spcAft>
              <a:buClr>
                <a:srgbClr val="FFC000"/>
              </a:buClr>
              <a:buSzTx/>
              <a:buFont typeface="Wingdings" pitchFamily="2" charset="2"/>
              <a:buChar char="n"/>
              <a:tabLst/>
              <a:defRPr/>
            </a:pPr>
            <a:r>
              <a:rPr kumimoji="0" lang="en-US" altLang="zh-CN" sz="2800" b="1" i="0" u="none" strike="noStrike" kern="0" cap="none" spc="0" normalizeH="0" baseline="0" noProof="0" dirty="0" smtClean="0">
                <a:ln>
                  <a:noFill/>
                </a:ln>
                <a:solidFill>
                  <a:schemeClr val="tx1"/>
                </a:solidFill>
                <a:effectLst/>
                <a:uLnTx/>
                <a:uFillTx/>
                <a:latin typeface="+mn-ea"/>
                <a:ea typeface="+mn-ea"/>
                <a:cs typeface="+mn-cs"/>
              </a:rPr>
              <a:t>Final Examination                          60</a:t>
            </a:r>
            <a:r>
              <a:rPr kumimoji="0" lang="zh-CN" altLang="en-US" sz="2800" b="1" i="0" u="none" strike="noStrike" kern="0" cap="none" spc="0" normalizeH="0" baseline="0" noProof="0" dirty="0" smtClean="0">
                <a:ln>
                  <a:noFill/>
                </a:ln>
                <a:solidFill>
                  <a:schemeClr val="tx1"/>
                </a:solidFill>
                <a:effectLst/>
                <a:uLnTx/>
                <a:uFillTx/>
                <a:latin typeface="+mn-ea"/>
                <a:ea typeface="+mn-ea"/>
                <a:cs typeface="+mn-cs"/>
              </a:rPr>
              <a:t> </a:t>
            </a:r>
            <a:r>
              <a:rPr kumimoji="0" lang="en-US" altLang="zh-CN" sz="2800" b="1" i="0" u="none" strike="noStrike" kern="0" cap="none" spc="0" normalizeH="0" baseline="0" noProof="0" dirty="0" smtClean="0">
                <a:ln>
                  <a:noFill/>
                </a:ln>
                <a:solidFill>
                  <a:schemeClr val="tx1"/>
                </a:solidFill>
                <a:effectLst/>
                <a:uLnTx/>
                <a:uFillTx/>
                <a:latin typeface="+mn-ea"/>
                <a:ea typeface="+mn-ea"/>
                <a:cs typeface="+mn-cs"/>
              </a:rPr>
              <a:t>%  </a:t>
            </a:r>
          </a:p>
          <a:p>
            <a:pPr marL="342900" marR="0" lvl="0" indent="-342900" algn="l" defTabSz="914400" rtl="0" eaLnBrk="0" fontAlgn="base" latinLnBrk="0" hangingPunct="0">
              <a:lnSpc>
                <a:spcPct val="120000"/>
              </a:lnSpc>
              <a:spcBef>
                <a:spcPct val="20000"/>
              </a:spcBef>
              <a:spcAft>
                <a:spcPct val="0"/>
              </a:spcAft>
              <a:buClr>
                <a:srgbClr val="FFC000"/>
              </a:buClr>
              <a:buSzTx/>
              <a:buFont typeface="Wingdings" pitchFamily="2" charset="2"/>
              <a:buChar char="n"/>
              <a:tabLst/>
              <a:defRPr/>
            </a:pPr>
            <a:endParaRPr kumimoji="0" lang="zh-CN" altLang="en-US" sz="2400" b="0" i="0" u="none" strike="noStrike" kern="0" cap="none" spc="0" normalizeH="0" baseline="0" noProof="0" dirty="0">
              <a:ln>
                <a:noFill/>
              </a:ln>
              <a:solidFill>
                <a:schemeClr val="tx1"/>
              </a:solidFill>
              <a:effectLst/>
              <a:uLnTx/>
              <a:uFillTx/>
              <a:latin typeface="+mn-ea"/>
              <a:ea typeface="+mn-ea"/>
              <a:cs typeface="+mn-cs"/>
            </a:endParaRPr>
          </a:p>
        </p:txBody>
      </p:sp>
    </p:spTree>
    <p:extLst>
      <p:ext uri="{BB962C8B-B14F-4D97-AF65-F5344CB8AC3E}">
        <p14:creationId xmlns:p14="http://schemas.microsoft.com/office/powerpoint/2010/main" val="35950664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慕</a:t>
            </a:r>
            <a:r>
              <a:rPr lang="zh-CN" altLang="en-US" dirty="0" smtClean="0">
                <a:solidFill>
                  <a:srgbClr val="FF0000"/>
                </a:solidFill>
              </a:rPr>
              <a:t>课</a:t>
            </a:r>
            <a:r>
              <a:rPr lang="en-US" altLang="zh-CN" dirty="0" smtClean="0">
                <a:solidFill>
                  <a:srgbClr val="FF0000"/>
                </a:solidFill>
              </a:rPr>
              <a:t>(MOOC)</a:t>
            </a:r>
            <a:r>
              <a:rPr lang="zh-CN" altLang="en-US" dirty="0" smtClean="0">
                <a:solidFill>
                  <a:srgbClr val="FF0000"/>
                </a:solidFill>
              </a:rPr>
              <a:t>网站</a:t>
            </a:r>
            <a:endParaRPr lang="zh-CN" altLang="en-US" dirty="0">
              <a:solidFill>
                <a:srgbClr val="FF0000"/>
              </a:solidFill>
            </a:endParaRPr>
          </a:p>
        </p:txBody>
      </p:sp>
      <p:sp>
        <p:nvSpPr>
          <p:cNvPr id="3" name="内容占位符 2"/>
          <p:cNvSpPr>
            <a:spLocks noGrp="1"/>
          </p:cNvSpPr>
          <p:nvPr>
            <p:ph idx="1"/>
          </p:nvPr>
        </p:nvSpPr>
        <p:spPr/>
        <p:txBody>
          <a:bodyPr/>
          <a:lstStyle/>
          <a:p>
            <a:pPr>
              <a:spcBef>
                <a:spcPct val="30000"/>
              </a:spcBef>
              <a:defRPr/>
            </a:pPr>
            <a:r>
              <a:rPr lang="zh-CN" altLang="en-US" dirty="0"/>
              <a:t>华盛顿大学</a:t>
            </a:r>
            <a:endParaRPr lang="en-US" altLang="zh-CN" dirty="0">
              <a:hlinkClick r:id=""/>
            </a:endParaRPr>
          </a:p>
          <a:p>
            <a:pPr marL="0" indent="0">
              <a:spcBef>
                <a:spcPct val="30000"/>
              </a:spcBef>
              <a:buNone/>
              <a:defRPr/>
            </a:pPr>
            <a:r>
              <a:rPr lang="en-US" altLang="zh-CN" dirty="0" smtClean="0"/>
              <a:t>    </a:t>
            </a:r>
            <a:r>
              <a:rPr lang="en-US" altLang="zh-CN" u="sng" dirty="0" smtClean="0"/>
              <a:t>https</a:t>
            </a:r>
            <a:r>
              <a:rPr lang="en-US" altLang="zh-CN" u="sng" dirty="0"/>
              <a:t>://www.coursera.org/course/hwswinterface</a:t>
            </a:r>
          </a:p>
          <a:p>
            <a:pPr>
              <a:spcBef>
                <a:spcPct val="30000"/>
              </a:spcBef>
              <a:defRPr/>
            </a:pPr>
            <a:r>
              <a:rPr lang="zh-CN" altLang="en-US" dirty="0"/>
              <a:t>南京大学</a:t>
            </a:r>
            <a:endParaRPr lang="en-US" altLang="zh-CN" dirty="0"/>
          </a:p>
          <a:p>
            <a:pPr marL="0" indent="0">
              <a:spcBef>
                <a:spcPct val="30000"/>
              </a:spcBef>
              <a:buNone/>
              <a:defRPr/>
            </a:pPr>
            <a:r>
              <a:rPr lang="en-US" altLang="zh-CN" dirty="0"/>
              <a:t>    </a:t>
            </a:r>
            <a:r>
              <a:rPr lang="en-US" altLang="zh-CN" u="sng" dirty="0"/>
              <a:t>https://www.coursera.org/course/njuics1</a:t>
            </a:r>
          </a:p>
          <a:p>
            <a:pPr>
              <a:spcBef>
                <a:spcPct val="30000"/>
              </a:spcBef>
              <a:buFontTx/>
              <a:buNone/>
              <a:defRPr/>
            </a:pPr>
            <a:r>
              <a:rPr lang="zh-CN" altLang="en-US" dirty="0">
                <a:solidFill>
                  <a:srgbClr val="0000FF"/>
                </a:solidFill>
              </a:rPr>
              <a:t>    主要内容：描述程序执行的底层机制</a:t>
            </a:r>
            <a:endParaRPr lang="en-US" altLang="zh-CN" dirty="0">
              <a:solidFill>
                <a:srgbClr val="0000FF"/>
              </a:solidFill>
            </a:endParaRPr>
          </a:p>
          <a:p>
            <a:pPr>
              <a:spcBef>
                <a:spcPct val="30000"/>
              </a:spcBef>
              <a:defRPr/>
            </a:pPr>
            <a:r>
              <a:rPr lang="zh-CN" altLang="en-US" dirty="0"/>
              <a:t>思路：</a:t>
            </a:r>
          </a:p>
          <a:p>
            <a:pPr>
              <a:spcBef>
                <a:spcPct val="30000"/>
              </a:spcBef>
              <a:buFontTx/>
              <a:buNone/>
              <a:defRPr/>
            </a:pPr>
            <a:r>
              <a:rPr lang="zh-CN" altLang="en-US" dirty="0">
                <a:solidFill>
                  <a:srgbClr val="CC3300"/>
                </a:solidFill>
              </a:rPr>
              <a:t>    </a:t>
            </a:r>
            <a:r>
              <a:rPr lang="zh-CN" altLang="en-US" dirty="0">
                <a:solidFill>
                  <a:srgbClr val="996600"/>
                </a:solidFill>
              </a:rPr>
              <a:t>在程序与执行机制之间的</a:t>
            </a:r>
            <a:r>
              <a:rPr lang="zh-CN" altLang="en-US" dirty="0">
                <a:solidFill>
                  <a:srgbClr val="FF0000"/>
                </a:solidFill>
              </a:rPr>
              <a:t>建立关联</a:t>
            </a:r>
            <a:r>
              <a:rPr lang="zh-CN" altLang="en-US" dirty="0">
                <a:solidFill>
                  <a:srgbClr val="996600"/>
                </a:solidFill>
              </a:rPr>
              <a:t>，</a:t>
            </a:r>
            <a:r>
              <a:rPr lang="zh-CN" altLang="en-US" dirty="0">
                <a:solidFill>
                  <a:srgbClr val="FF0000"/>
                </a:solidFill>
              </a:rPr>
              <a:t>强化理解</a:t>
            </a:r>
            <a:r>
              <a:rPr lang="zh-CN" altLang="en-US" dirty="0">
                <a:solidFill>
                  <a:srgbClr val="996600"/>
                </a:solidFill>
              </a:rPr>
              <a:t>而不是记忆</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31</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1148149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程序员角度理解     高级语言如何执行成二值逻辑</a:t>
            </a: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32</a:t>
            </a:fld>
            <a:r>
              <a:rPr lang="en-US" altLang="zh-CN" sz="1400" smtClean="0">
                <a:solidFill>
                  <a:srgbClr val="0D7157"/>
                </a:solidFill>
              </a:rPr>
              <a:t>- </a:t>
            </a:r>
            <a:endParaRPr lang="en-US" altLang="zh-CN" sz="1400" dirty="0">
              <a:solidFill>
                <a:srgbClr val="0D7157"/>
              </a:solidFill>
            </a:endParaRPr>
          </a:p>
        </p:txBody>
      </p:sp>
      <p:sp>
        <p:nvSpPr>
          <p:cNvPr id="5" name="矩形 4"/>
          <p:cNvSpPr/>
          <p:nvPr/>
        </p:nvSpPr>
        <p:spPr>
          <a:xfrm>
            <a:off x="4500563" y="981075"/>
            <a:ext cx="1223962"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sz="2400" i="0" kern="0" dirty="0">
                <a:solidFill>
                  <a:prstClr val="white"/>
                </a:solidFill>
                <a:latin typeface="Calibri"/>
                <a:ea typeface="宋体"/>
              </a:rPr>
              <a:t>c=</a:t>
            </a:r>
            <a:r>
              <a:rPr lang="en-US" altLang="zh-CN" sz="2400" i="0" kern="0" dirty="0" err="1">
                <a:solidFill>
                  <a:prstClr val="white"/>
                </a:solidFill>
                <a:latin typeface="Calibri"/>
                <a:ea typeface="宋体"/>
              </a:rPr>
              <a:t>a+b</a:t>
            </a:r>
            <a:r>
              <a:rPr lang="en-US" altLang="zh-CN" sz="2400" i="0" kern="0" dirty="0">
                <a:solidFill>
                  <a:prstClr val="white"/>
                </a:solidFill>
                <a:latin typeface="Calibri"/>
                <a:ea typeface="宋体"/>
              </a:rPr>
              <a:t>;</a:t>
            </a:r>
            <a:endParaRPr lang="zh-CN" altLang="en-US" sz="2400" i="0" kern="0" dirty="0">
              <a:solidFill>
                <a:prstClr val="white"/>
              </a:solidFill>
              <a:latin typeface="Calibri"/>
              <a:ea typeface="宋体"/>
            </a:endParaRPr>
          </a:p>
        </p:txBody>
      </p:sp>
      <p:sp>
        <p:nvSpPr>
          <p:cNvPr id="6" name="矩形 5"/>
          <p:cNvSpPr/>
          <p:nvPr/>
        </p:nvSpPr>
        <p:spPr>
          <a:xfrm>
            <a:off x="5437188" y="2409825"/>
            <a:ext cx="201612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i="0" kern="0" dirty="0">
                <a:solidFill>
                  <a:prstClr val="white"/>
                </a:solidFill>
                <a:latin typeface="Calibri"/>
                <a:ea typeface="宋体"/>
              </a:rPr>
              <a:t>add, $s1, $s2,$s3</a:t>
            </a:r>
            <a:endParaRPr lang="zh-CN" altLang="en-US" i="0" kern="0" baseline="-25000" dirty="0">
              <a:solidFill>
                <a:prstClr val="white"/>
              </a:solidFill>
              <a:latin typeface="Calibri"/>
              <a:ea typeface="宋体"/>
            </a:endParaRPr>
          </a:p>
        </p:txBody>
      </p:sp>
      <p:sp>
        <p:nvSpPr>
          <p:cNvPr id="7" name="矩形 6"/>
          <p:cNvSpPr/>
          <p:nvPr/>
        </p:nvSpPr>
        <p:spPr>
          <a:xfrm>
            <a:off x="323850" y="4064000"/>
            <a:ext cx="92868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i="0" kern="0" dirty="0">
                <a:solidFill>
                  <a:prstClr val="white"/>
                </a:solidFill>
                <a:latin typeface="Calibri"/>
                <a:ea typeface="宋体"/>
              </a:rPr>
              <a:t>OP=00</a:t>
            </a:r>
            <a:endParaRPr lang="zh-CN" altLang="en-US" i="0" kern="0" dirty="0">
              <a:solidFill>
                <a:prstClr val="white"/>
              </a:solidFill>
              <a:latin typeface="Calibri"/>
              <a:ea typeface="宋体"/>
            </a:endParaRPr>
          </a:p>
        </p:txBody>
      </p:sp>
      <p:sp>
        <p:nvSpPr>
          <p:cNvPr id="8" name="矩形 7"/>
          <p:cNvSpPr/>
          <p:nvPr/>
        </p:nvSpPr>
        <p:spPr>
          <a:xfrm>
            <a:off x="1252538" y="4064000"/>
            <a:ext cx="58420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i="0" kern="0" dirty="0">
                <a:solidFill>
                  <a:prstClr val="white"/>
                </a:solidFill>
                <a:latin typeface="Calibri"/>
                <a:ea typeface="宋体"/>
              </a:rPr>
              <a:t>18</a:t>
            </a:r>
            <a:endParaRPr lang="zh-CN" altLang="en-US" i="0" kern="0" baseline="-25000" dirty="0">
              <a:solidFill>
                <a:prstClr val="white"/>
              </a:solidFill>
              <a:latin typeface="Calibri"/>
              <a:ea typeface="宋体"/>
            </a:endParaRPr>
          </a:p>
        </p:txBody>
      </p:sp>
      <p:sp>
        <p:nvSpPr>
          <p:cNvPr id="9" name="矩形 8"/>
          <p:cNvSpPr/>
          <p:nvPr/>
        </p:nvSpPr>
        <p:spPr>
          <a:xfrm>
            <a:off x="1836738" y="4064000"/>
            <a:ext cx="5905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i="0" kern="0" dirty="0">
                <a:solidFill>
                  <a:prstClr val="white"/>
                </a:solidFill>
                <a:latin typeface="Calibri"/>
                <a:ea typeface="宋体"/>
              </a:rPr>
              <a:t>19</a:t>
            </a:r>
            <a:endParaRPr lang="zh-CN" altLang="en-US" i="0" kern="0" baseline="-25000" dirty="0">
              <a:solidFill>
                <a:prstClr val="white"/>
              </a:solidFill>
              <a:latin typeface="Calibri"/>
              <a:ea typeface="宋体"/>
            </a:endParaRPr>
          </a:p>
        </p:txBody>
      </p:sp>
      <p:sp>
        <p:nvSpPr>
          <p:cNvPr id="10" name="矩形 9"/>
          <p:cNvSpPr/>
          <p:nvPr/>
        </p:nvSpPr>
        <p:spPr>
          <a:xfrm>
            <a:off x="2460625" y="4064000"/>
            <a:ext cx="60007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i="0" kern="0" dirty="0">
                <a:solidFill>
                  <a:prstClr val="white"/>
                </a:solidFill>
                <a:latin typeface="Calibri"/>
                <a:ea typeface="宋体"/>
              </a:rPr>
              <a:t>17</a:t>
            </a:r>
            <a:endParaRPr lang="zh-CN" altLang="en-US" i="0" kern="0" baseline="-25000" dirty="0">
              <a:solidFill>
                <a:prstClr val="white"/>
              </a:solidFill>
              <a:latin typeface="Calibri"/>
              <a:ea typeface="宋体"/>
            </a:endParaRPr>
          </a:p>
        </p:txBody>
      </p:sp>
      <p:sp>
        <p:nvSpPr>
          <p:cNvPr id="11" name="矩形 10"/>
          <p:cNvSpPr/>
          <p:nvPr/>
        </p:nvSpPr>
        <p:spPr>
          <a:xfrm>
            <a:off x="3060700" y="4064000"/>
            <a:ext cx="6477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i="0" kern="0" dirty="0">
                <a:solidFill>
                  <a:prstClr val="white"/>
                </a:solidFill>
                <a:latin typeface="Calibri"/>
                <a:ea typeface="宋体"/>
              </a:rPr>
              <a:t>0</a:t>
            </a:r>
            <a:endParaRPr lang="zh-CN" altLang="en-US" i="0" kern="0" baseline="-25000" dirty="0">
              <a:solidFill>
                <a:prstClr val="white"/>
              </a:solidFill>
              <a:latin typeface="Calibri"/>
              <a:ea typeface="宋体"/>
            </a:endParaRPr>
          </a:p>
        </p:txBody>
      </p:sp>
      <p:sp>
        <p:nvSpPr>
          <p:cNvPr id="12" name="矩形 11"/>
          <p:cNvSpPr/>
          <p:nvPr/>
        </p:nvSpPr>
        <p:spPr>
          <a:xfrm>
            <a:off x="3708400" y="4064000"/>
            <a:ext cx="647700"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r>
              <a:rPr lang="en-US" altLang="zh-CN" i="0" kern="0" dirty="0">
                <a:solidFill>
                  <a:prstClr val="white"/>
                </a:solidFill>
                <a:latin typeface="Calibri"/>
                <a:ea typeface="宋体"/>
              </a:rPr>
              <a:t>32</a:t>
            </a:r>
            <a:endParaRPr lang="zh-CN" altLang="en-US" i="0" kern="0" dirty="0">
              <a:solidFill>
                <a:prstClr val="white"/>
              </a:solidFill>
              <a:latin typeface="Calibri"/>
              <a:ea typeface="宋体"/>
            </a:endParaRPr>
          </a:p>
        </p:txBody>
      </p:sp>
      <p:sp>
        <p:nvSpPr>
          <p:cNvPr id="13" name="椭圆 12"/>
          <p:cNvSpPr/>
          <p:nvPr/>
        </p:nvSpPr>
        <p:spPr>
          <a:xfrm>
            <a:off x="3492500" y="1614488"/>
            <a:ext cx="1008063" cy="468312"/>
          </a:xfrm>
          <a:prstGeom prst="ellipse">
            <a:avLst/>
          </a:prstGeom>
          <a:solidFill>
            <a:srgbClr val="FFC000"/>
          </a:solidFill>
        </p:spPr>
        <p:style>
          <a:lnRef idx="3">
            <a:schemeClr val="lt1"/>
          </a:lnRef>
          <a:fillRef idx="1">
            <a:schemeClr val="accent2"/>
          </a:fillRef>
          <a:effectRef idx="1">
            <a:schemeClr val="accent2"/>
          </a:effectRef>
          <a:fontRef idx="minor">
            <a:schemeClr val="lt1"/>
          </a:fontRef>
        </p:style>
        <p:txBody>
          <a:bodyPr anchor="ctr"/>
          <a:lstStyle/>
          <a:p>
            <a:pPr algn="ctr" eaLnBrk="1" hangingPunct="1">
              <a:defRPr/>
            </a:pPr>
            <a:r>
              <a:rPr lang="zh-CN" altLang="en-US" sz="1200" i="0" dirty="0">
                <a:solidFill>
                  <a:srgbClr val="002060"/>
                </a:solidFill>
              </a:rPr>
              <a:t>编译器</a:t>
            </a:r>
          </a:p>
        </p:txBody>
      </p:sp>
      <p:sp>
        <p:nvSpPr>
          <p:cNvPr id="14" name="椭圆 13"/>
          <p:cNvSpPr/>
          <p:nvPr/>
        </p:nvSpPr>
        <p:spPr>
          <a:xfrm>
            <a:off x="4500563" y="3170238"/>
            <a:ext cx="1008062" cy="468312"/>
          </a:xfrm>
          <a:prstGeom prst="ellipse">
            <a:avLst/>
          </a:prstGeom>
          <a:solidFill>
            <a:srgbClr val="FFC000"/>
          </a:solidFill>
        </p:spPr>
        <p:style>
          <a:lnRef idx="3">
            <a:schemeClr val="lt1"/>
          </a:lnRef>
          <a:fillRef idx="1">
            <a:schemeClr val="accent2"/>
          </a:fillRef>
          <a:effectRef idx="1">
            <a:schemeClr val="accent2"/>
          </a:effectRef>
          <a:fontRef idx="minor">
            <a:schemeClr val="lt1"/>
          </a:fontRef>
        </p:style>
        <p:txBody>
          <a:bodyPr anchor="ctr"/>
          <a:lstStyle/>
          <a:p>
            <a:pPr algn="ctr" eaLnBrk="1" hangingPunct="1">
              <a:defRPr/>
            </a:pPr>
            <a:r>
              <a:rPr lang="zh-CN" altLang="en-US" sz="1200" i="0" dirty="0">
                <a:solidFill>
                  <a:srgbClr val="002060"/>
                </a:solidFill>
              </a:rPr>
              <a:t>汇编器</a:t>
            </a:r>
          </a:p>
        </p:txBody>
      </p:sp>
      <p:sp>
        <p:nvSpPr>
          <p:cNvPr id="15" name="椭圆 14"/>
          <p:cNvSpPr/>
          <p:nvPr/>
        </p:nvSpPr>
        <p:spPr>
          <a:xfrm>
            <a:off x="6118225" y="4845050"/>
            <a:ext cx="1008063" cy="468313"/>
          </a:xfrm>
          <a:prstGeom prst="ellipse">
            <a:avLst/>
          </a:prstGeom>
          <a:solidFill>
            <a:srgbClr val="FFC000"/>
          </a:solidFill>
        </p:spPr>
        <p:style>
          <a:lnRef idx="3">
            <a:schemeClr val="lt1"/>
          </a:lnRef>
          <a:fillRef idx="1">
            <a:schemeClr val="accent2"/>
          </a:fillRef>
          <a:effectRef idx="1">
            <a:schemeClr val="accent2"/>
          </a:effectRef>
          <a:fontRef idx="minor">
            <a:schemeClr val="lt1"/>
          </a:fontRef>
        </p:style>
        <p:txBody>
          <a:bodyPr anchor="ctr"/>
          <a:lstStyle/>
          <a:p>
            <a:pPr algn="ctr" eaLnBrk="1" hangingPunct="1">
              <a:defRPr/>
            </a:pPr>
            <a:r>
              <a:rPr lang="zh-CN" altLang="en-US" sz="1200" i="0" dirty="0">
                <a:solidFill>
                  <a:srgbClr val="002060"/>
                </a:solidFill>
              </a:rPr>
              <a:t>链接器</a:t>
            </a:r>
          </a:p>
        </p:txBody>
      </p:sp>
      <p:sp>
        <p:nvSpPr>
          <p:cNvPr id="16" name="圆角矩形 15"/>
          <p:cNvSpPr/>
          <p:nvPr/>
        </p:nvSpPr>
        <p:spPr>
          <a:xfrm>
            <a:off x="2916238" y="968375"/>
            <a:ext cx="936625" cy="428625"/>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eaLnBrk="1" hangingPunct="1">
              <a:defRPr/>
            </a:pPr>
            <a:r>
              <a:rPr lang="en-US" altLang="zh-CN" dirty="0"/>
              <a:t>C</a:t>
            </a:r>
            <a:r>
              <a:rPr lang="zh-CN" altLang="en-US" dirty="0"/>
              <a:t>语言</a:t>
            </a:r>
          </a:p>
        </p:txBody>
      </p:sp>
      <p:sp>
        <p:nvSpPr>
          <p:cNvPr id="17" name="圆角矩形 16"/>
          <p:cNvSpPr/>
          <p:nvPr/>
        </p:nvSpPr>
        <p:spPr>
          <a:xfrm>
            <a:off x="3563938" y="2409825"/>
            <a:ext cx="1368425" cy="428625"/>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eaLnBrk="1" hangingPunct="1">
              <a:defRPr/>
            </a:pPr>
            <a:r>
              <a:rPr lang="zh-CN" altLang="en-US" dirty="0"/>
              <a:t>汇编语言</a:t>
            </a:r>
          </a:p>
        </p:txBody>
      </p:sp>
      <p:sp>
        <p:nvSpPr>
          <p:cNvPr id="18" name="圆角矩形 17"/>
          <p:cNvSpPr/>
          <p:nvPr/>
        </p:nvSpPr>
        <p:spPr>
          <a:xfrm>
            <a:off x="4645025" y="4067175"/>
            <a:ext cx="1584325" cy="428625"/>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eaLnBrk="1" hangingPunct="1">
              <a:defRPr/>
            </a:pPr>
            <a:r>
              <a:rPr lang="zh-CN" altLang="en-US" dirty="0"/>
              <a:t>目标代码</a:t>
            </a:r>
          </a:p>
        </p:txBody>
      </p:sp>
      <p:sp>
        <p:nvSpPr>
          <p:cNvPr id="19" name="圆角矩形 18"/>
          <p:cNvSpPr/>
          <p:nvPr/>
        </p:nvSpPr>
        <p:spPr>
          <a:xfrm>
            <a:off x="6516688" y="4067175"/>
            <a:ext cx="1584325" cy="428625"/>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eaLnBrk="1" hangingPunct="1">
              <a:defRPr/>
            </a:pPr>
            <a:r>
              <a:rPr lang="zh-CN" altLang="en-US" dirty="0"/>
              <a:t>机器语言</a:t>
            </a:r>
          </a:p>
        </p:txBody>
      </p:sp>
      <p:sp>
        <p:nvSpPr>
          <p:cNvPr id="20" name="圆角矩形 19"/>
          <p:cNvSpPr/>
          <p:nvPr/>
        </p:nvSpPr>
        <p:spPr>
          <a:xfrm>
            <a:off x="5868988" y="5784850"/>
            <a:ext cx="1584325" cy="428625"/>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eaLnBrk="1" hangingPunct="1">
              <a:defRPr/>
            </a:pPr>
            <a:r>
              <a:rPr lang="zh-CN" altLang="en-US" dirty="0"/>
              <a:t>可执行代码</a:t>
            </a:r>
          </a:p>
        </p:txBody>
      </p:sp>
      <p:sp>
        <p:nvSpPr>
          <p:cNvPr id="21" name="圆角矩形 20"/>
          <p:cNvSpPr/>
          <p:nvPr/>
        </p:nvSpPr>
        <p:spPr>
          <a:xfrm>
            <a:off x="2124075" y="6175375"/>
            <a:ext cx="1584325" cy="428625"/>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eaLnBrk="1" hangingPunct="1">
              <a:defRPr/>
            </a:pPr>
            <a:r>
              <a:rPr lang="zh-CN" altLang="en-US" dirty="0"/>
              <a:t>存储器</a:t>
            </a:r>
          </a:p>
        </p:txBody>
      </p:sp>
      <p:sp>
        <p:nvSpPr>
          <p:cNvPr id="22" name="椭圆 21"/>
          <p:cNvSpPr/>
          <p:nvPr/>
        </p:nvSpPr>
        <p:spPr>
          <a:xfrm>
            <a:off x="4378325" y="6034088"/>
            <a:ext cx="1008063" cy="468312"/>
          </a:xfrm>
          <a:prstGeom prst="ellipse">
            <a:avLst/>
          </a:prstGeom>
          <a:solidFill>
            <a:srgbClr val="FFC000"/>
          </a:solidFill>
        </p:spPr>
        <p:style>
          <a:lnRef idx="3">
            <a:schemeClr val="lt1"/>
          </a:lnRef>
          <a:fillRef idx="1">
            <a:schemeClr val="accent2"/>
          </a:fillRef>
          <a:effectRef idx="1">
            <a:schemeClr val="accent2"/>
          </a:effectRef>
          <a:fontRef idx="minor">
            <a:schemeClr val="lt1"/>
          </a:fontRef>
        </p:style>
        <p:txBody>
          <a:bodyPr anchor="ctr"/>
          <a:lstStyle/>
          <a:p>
            <a:pPr algn="ctr" eaLnBrk="1" hangingPunct="1">
              <a:defRPr/>
            </a:pPr>
            <a:r>
              <a:rPr lang="zh-CN" altLang="en-US" sz="1200" i="0" dirty="0">
                <a:solidFill>
                  <a:srgbClr val="002060"/>
                </a:solidFill>
              </a:rPr>
              <a:t>加载器</a:t>
            </a:r>
          </a:p>
        </p:txBody>
      </p:sp>
      <p:cxnSp>
        <p:nvCxnSpPr>
          <p:cNvPr id="23" name="直接箭头连接符 22"/>
          <p:cNvCxnSpPr>
            <a:stCxn id="16" idx="2"/>
            <a:endCxn id="13" idx="1"/>
          </p:cNvCxnSpPr>
          <p:nvPr/>
        </p:nvCxnSpPr>
        <p:spPr>
          <a:xfrm>
            <a:off x="3384550" y="1397000"/>
            <a:ext cx="255588" cy="2873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3" idx="4"/>
            <a:endCxn id="17" idx="0"/>
          </p:cNvCxnSpPr>
          <p:nvPr/>
        </p:nvCxnSpPr>
        <p:spPr>
          <a:xfrm>
            <a:off x="3997325" y="2082800"/>
            <a:ext cx="250825" cy="3270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4414838" y="2838450"/>
            <a:ext cx="400050" cy="4016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5076825" y="3638550"/>
            <a:ext cx="431800" cy="4286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endCxn id="15" idx="1"/>
          </p:cNvCxnSpPr>
          <p:nvPr/>
        </p:nvCxnSpPr>
        <p:spPr>
          <a:xfrm>
            <a:off x="5724525" y="4495800"/>
            <a:ext cx="541338" cy="41751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9" idx="2"/>
            <a:endCxn id="15" idx="7"/>
          </p:cNvCxnSpPr>
          <p:nvPr/>
        </p:nvCxnSpPr>
        <p:spPr>
          <a:xfrm flipH="1">
            <a:off x="6978650" y="4495800"/>
            <a:ext cx="330200" cy="41751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5" idx="4"/>
            <a:endCxn id="20" idx="0"/>
          </p:cNvCxnSpPr>
          <p:nvPr/>
        </p:nvCxnSpPr>
        <p:spPr>
          <a:xfrm>
            <a:off x="6621463" y="5313363"/>
            <a:ext cx="39687" cy="47148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0" idx="1"/>
            <a:endCxn id="22" idx="7"/>
          </p:cNvCxnSpPr>
          <p:nvPr/>
        </p:nvCxnSpPr>
        <p:spPr>
          <a:xfrm flipH="1">
            <a:off x="5238750" y="5999163"/>
            <a:ext cx="630238" cy="10318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2" idx="2"/>
            <a:endCxn id="21" idx="3"/>
          </p:cNvCxnSpPr>
          <p:nvPr/>
        </p:nvCxnSpPr>
        <p:spPr>
          <a:xfrm flipH="1">
            <a:off x="3708400" y="6269038"/>
            <a:ext cx="669925" cy="1206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2101850" y="5446713"/>
            <a:ext cx="1584325" cy="428625"/>
          </a:xfrm>
          <a:prstGeom prst="roundRect">
            <a:avLst/>
          </a:prstGeom>
          <a:solidFill>
            <a:srgbClr val="149C99"/>
          </a:solidFill>
        </p:spPr>
        <p:style>
          <a:lnRef idx="3">
            <a:schemeClr val="lt1"/>
          </a:lnRef>
          <a:fillRef idx="1">
            <a:schemeClr val="accent2"/>
          </a:fillRef>
          <a:effectRef idx="1">
            <a:schemeClr val="accent2"/>
          </a:effectRef>
          <a:fontRef idx="minor">
            <a:schemeClr val="lt1"/>
          </a:fontRef>
        </p:style>
        <p:txBody>
          <a:bodyPr anchor="ctr"/>
          <a:lstStyle/>
          <a:p>
            <a:pPr algn="ctr" eaLnBrk="1" hangingPunct="1">
              <a:defRPr/>
            </a:pPr>
            <a:r>
              <a:rPr lang="zh-CN" altLang="en-US" dirty="0"/>
              <a:t>取指令</a:t>
            </a:r>
          </a:p>
        </p:txBody>
      </p:sp>
      <p:sp>
        <p:nvSpPr>
          <p:cNvPr id="33" name="圆角矩形 32"/>
          <p:cNvSpPr/>
          <p:nvPr/>
        </p:nvSpPr>
        <p:spPr>
          <a:xfrm>
            <a:off x="1800225" y="4718050"/>
            <a:ext cx="1584325" cy="428625"/>
          </a:xfrm>
          <a:prstGeom prst="roundRect">
            <a:avLst/>
          </a:prstGeom>
          <a:solidFill>
            <a:srgbClr val="149C99"/>
          </a:solidFill>
        </p:spPr>
        <p:style>
          <a:lnRef idx="3">
            <a:schemeClr val="lt1"/>
          </a:lnRef>
          <a:fillRef idx="1">
            <a:schemeClr val="accent2"/>
          </a:fillRef>
          <a:effectRef idx="1">
            <a:schemeClr val="accent2"/>
          </a:effectRef>
          <a:fontRef idx="minor">
            <a:schemeClr val="lt1"/>
          </a:fontRef>
        </p:style>
        <p:txBody>
          <a:bodyPr anchor="ctr"/>
          <a:lstStyle/>
          <a:p>
            <a:pPr algn="ctr" eaLnBrk="1" hangingPunct="1">
              <a:defRPr/>
            </a:pPr>
            <a:r>
              <a:rPr lang="zh-CN" altLang="en-US" dirty="0"/>
              <a:t>执行</a:t>
            </a:r>
          </a:p>
        </p:txBody>
      </p:sp>
      <p:cxnSp>
        <p:nvCxnSpPr>
          <p:cNvPr id="34" name="直接箭头连接符 33"/>
          <p:cNvCxnSpPr>
            <a:stCxn id="21" idx="0"/>
            <a:endCxn id="32" idx="2"/>
          </p:cNvCxnSpPr>
          <p:nvPr/>
        </p:nvCxnSpPr>
        <p:spPr>
          <a:xfrm flipH="1" flipV="1">
            <a:off x="2894013" y="5875338"/>
            <a:ext cx="22225" cy="30003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2" idx="0"/>
            <a:endCxn id="33" idx="2"/>
          </p:cNvCxnSpPr>
          <p:nvPr/>
        </p:nvCxnSpPr>
        <p:spPr>
          <a:xfrm flipH="1" flipV="1">
            <a:off x="2592388" y="5146675"/>
            <a:ext cx="301625" cy="3000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28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up)">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up)">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up)">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wipe(left)">
                                      <p:cBhvr>
                                        <p:cTn id="67" dur="500"/>
                                        <p:tgtEl>
                                          <p:spTgt spid="7"/>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wipe(left)">
                                      <p:cBhvr>
                                        <p:cTn id="70" dur="500"/>
                                        <p:tgtEl>
                                          <p:spTgt spid="8"/>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wipe(left)">
                                      <p:cBhvr>
                                        <p:cTn id="73" dur="500"/>
                                        <p:tgtEl>
                                          <p:spTgt spid="9"/>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left)">
                                      <p:cBhvr>
                                        <p:cTn id="76" dur="500"/>
                                        <p:tgtEl>
                                          <p:spTgt spid="10"/>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wipe(left)">
                                      <p:cBhvr>
                                        <p:cTn id="79" dur="500"/>
                                        <p:tgtEl>
                                          <p:spTgt spid="11"/>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left)">
                                      <p:cBhvr>
                                        <p:cTn id="82" dur="500"/>
                                        <p:tgtEl>
                                          <p:spTgt spid="1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wipe(up)">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wipe(up)">
                                      <p:cBhvr>
                                        <p:cTn id="92" dur="500"/>
                                        <p:tgtEl>
                                          <p:spTgt spid="28"/>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wipe(up)">
                                      <p:cBhvr>
                                        <p:cTn id="97" dur="500"/>
                                        <p:tgtEl>
                                          <p:spTgt spid="15"/>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wipe(up)">
                                      <p:cBhvr>
                                        <p:cTn id="102" dur="5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wipe(up)">
                                      <p:cBhvr>
                                        <p:cTn id="107" dur="500"/>
                                        <p:tgtEl>
                                          <p:spTgt spid="2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wipe(up)">
                                      <p:cBhvr>
                                        <p:cTn id="112" dur="500"/>
                                        <p:tgtEl>
                                          <p:spTgt spid="30"/>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22"/>
                                        </p:tgtEl>
                                        <p:attrNameLst>
                                          <p:attrName>style.visibility</p:attrName>
                                        </p:attrNameLst>
                                      </p:cBhvr>
                                      <p:to>
                                        <p:strVal val="visible"/>
                                      </p:to>
                                    </p:set>
                                    <p:animEffect transition="in" filter="wipe(up)">
                                      <p:cBhvr>
                                        <p:cTn id="117" dur="500"/>
                                        <p:tgtEl>
                                          <p:spTgt spid="22"/>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31"/>
                                        </p:tgtEl>
                                        <p:attrNameLst>
                                          <p:attrName>style.visibility</p:attrName>
                                        </p:attrNameLst>
                                      </p:cBhvr>
                                      <p:to>
                                        <p:strVal val="visible"/>
                                      </p:to>
                                    </p:set>
                                    <p:animEffect transition="in" filter="wipe(up)">
                                      <p:cBhvr>
                                        <p:cTn id="122" dur="500"/>
                                        <p:tgtEl>
                                          <p:spTgt spid="3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21"/>
                                        </p:tgtEl>
                                        <p:attrNameLst>
                                          <p:attrName>style.visibility</p:attrName>
                                        </p:attrNameLst>
                                      </p:cBhvr>
                                      <p:to>
                                        <p:strVal val="visible"/>
                                      </p:to>
                                    </p:set>
                                    <p:animEffect transition="in" filter="wipe(up)">
                                      <p:cBhvr>
                                        <p:cTn id="127" dur="500"/>
                                        <p:tgtEl>
                                          <p:spTgt spid="21"/>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34"/>
                                        </p:tgtEl>
                                        <p:attrNameLst>
                                          <p:attrName>style.visibility</p:attrName>
                                        </p:attrNameLst>
                                      </p:cBhvr>
                                      <p:to>
                                        <p:strVal val="visible"/>
                                      </p:to>
                                    </p:set>
                                    <p:animEffect transition="in" filter="wipe(up)">
                                      <p:cBhvr>
                                        <p:cTn id="132" dur="500"/>
                                        <p:tgtEl>
                                          <p:spTgt spid="34"/>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grpId="0" nodeType="clickEffect">
                                  <p:stCondLst>
                                    <p:cond delay="0"/>
                                  </p:stCondLst>
                                  <p:childTnLst>
                                    <p:set>
                                      <p:cBhvr>
                                        <p:cTn id="136" dur="1" fill="hold">
                                          <p:stCondLst>
                                            <p:cond delay="0"/>
                                          </p:stCondLst>
                                        </p:cTn>
                                        <p:tgtEl>
                                          <p:spTgt spid="32"/>
                                        </p:tgtEl>
                                        <p:attrNameLst>
                                          <p:attrName>style.visibility</p:attrName>
                                        </p:attrNameLst>
                                      </p:cBhvr>
                                      <p:to>
                                        <p:strVal val="visible"/>
                                      </p:to>
                                    </p:set>
                                    <p:animEffect transition="in" filter="wipe(up)">
                                      <p:cBhvr>
                                        <p:cTn id="137" dur="500"/>
                                        <p:tgtEl>
                                          <p:spTgt spid="3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nodeType="clickEffect">
                                  <p:stCondLst>
                                    <p:cond delay="0"/>
                                  </p:stCondLst>
                                  <p:childTnLst>
                                    <p:set>
                                      <p:cBhvr>
                                        <p:cTn id="141" dur="1" fill="hold">
                                          <p:stCondLst>
                                            <p:cond delay="0"/>
                                          </p:stCondLst>
                                        </p:cTn>
                                        <p:tgtEl>
                                          <p:spTgt spid="35"/>
                                        </p:tgtEl>
                                        <p:attrNameLst>
                                          <p:attrName>style.visibility</p:attrName>
                                        </p:attrNameLst>
                                      </p:cBhvr>
                                      <p:to>
                                        <p:strVal val="visible"/>
                                      </p:to>
                                    </p:set>
                                    <p:animEffect transition="in" filter="wipe(up)">
                                      <p:cBhvr>
                                        <p:cTn id="142" dur="500"/>
                                        <p:tgtEl>
                                          <p:spTgt spid="35"/>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1" fill="hold" grpId="0" nodeType="clickEffect">
                                  <p:stCondLst>
                                    <p:cond delay="0"/>
                                  </p:stCondLst>
                                  <p:childTnLst>
                                    <p:set>
                                      <p:cBhvr>
                                        <p:cTn id="146" dur="1" fill="hold">
                                          <p:stCondLst>
                                            <p:cond delay="0"/>
                                          </p:stCondLst>
                                        </p:cTn>
                                        <p:tgtEl>
                                          <p:spTgt spid="33"/>
                                        </p:tgtEl>
                                        <p:attrNameLst>
                                          <p:attrName>style.visibility</p:attrName>
                                        </p:attrNameLst>
                                      </p:cBhvr>
                                      <p:to>
                                        <p:strVal val="visible"/>
                                      </p:to>
                                    </p:set>
                                    <p:animEffect transition="in" filter="wipe(up)">
                                      <p:cBhvr>
                                        <p:cTn id="14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32" grpId="0" animBg="1"/>
      <p:bldP spid="33"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第一章 计算机系统概述</a:t>
            </a:r>
            <a:endParaRPr lang="zh-CN" altLang="en-US" dirty="0">
              <a:solidFill>
                <a:srgbClr val="FF0000"/>
              </a:solidFill>
            </a:endParaRPr>
          </a:p>
        </p:txBody>
      </p:sp>
      <p:sp>
        <p:nvSpPr>
          <p:cNvPr id="3" name="内容占位符 2"/>
          <p:cNvSpPr>
            <a:spLocks noGrp="1"/>
          </p:cNvSpPr>
          <p:nvPr>
            <p:ph idx="1"/>
          </p:nvPr>
        </p:nvSpPr>
        <p:spPr/>
        <p:txBody>
          <a:bodyPr/>
          <a:lstStyle/>
          <a:p>
            <a:r>
              <a:rPr lang="en-US" altLang="zh-CN" dirty="0" smtClean="0">
                <a:solidFill>
                  <a:srgbClr val="CC3300"/>
                </a:solidFill>
              </a:rPr>
              <a:t>1.1 </a:t>
            </a:r>
            <a:r>
              <a:rPr lang="zh-CN" altLang="en-US" dirty="0" smtClean="0">
                <a:solidFill>
                  <a:srgbClr val="CC3300"/>
                </a:solidFill>
              </a:rPr>
              <a:t>计算机</a:t>
            </a:r>
            <a:r>
              <a:rPr lang="zh-CN" altLang="en-US" dirty="0">
                <a:solidFill>
                  <a:srgbClr val="CC3300"/>
                </a:solidFill>
              </a:rPr>
              <a:t>的发展历程</a:t>
            </a:r>
            <a:endParaRPr lang="en-US" altLang="zh-CN" dirty="0">
              <a:solidFill>
                <a:srgbClr val="CC3300"/>
              </a:solidFill>
            </a:endParaRPr>
          </a:p>
          <a:p>
            <a:r>
              <a:rPr lang="en-US" altLang="zh-CN" dirty="0" smtClean="0"/>
              <a:t>1.2 </a:t>
            </a:r>
            <a:r>
              <a:rPr lang="zh-CN" altLang="en-US" dirty="0" smtClean="0"/>
              <a:t>计算机系统功能和组成</a:t>
            </a:r>
            <a:endParaRPr lang="en-US" altLang="zh-CN" dirty="0" smtClean="0"/>
          </a:p>
          <a:p>
            <a:r>
              <a:rPr lang="en-US" altLang="zh-CN" dirty="0" smtClean="0"/>
              <a:t>1.3 </a:t>
            </a:r>
            <a:r>
              <a:rPr lang="zh-CN" altLang="en-US" dirty="0" smtClean="0"/>
              <a:t>程序开发执行过程</a:t>
            </a:r>
            <a:endParaRPr lang="zh-CN" altLang="en-US" dirty="0"/>
          </a:p>
          <a:p>
            <a:r>
              <a:rPr lang="en-US" altLang="zh-CN" dirty="0" smtClean="0"/>
              <a:t>1.4 </a:t>
            </a:r>
            <a:r>
              <a:rPr lang="zh-CN" altLang="en-US" dirty="0" smtClean="0"/>
              <a:t>计算机系统层次结构</a:t>
            </a:r>
            <a:endParaRPr lang="zh-CN" altLang="en-US" dirty="0"/>
          </a:p>
          <a:p>
            <a:r>
              <a:rPr lang="en-US" altLang="zh-CN" dirty="0" smtClean="0"/>
              <a:t>1.5 </a:t>
            </a:r>
            <a:r>
              <a:rPr lang="zh-CN" altLang="en-US" dirty="0" smtClean="0"/>
              <a:t>计算机系统性能评价</a:t>
            </a:r>
            <a:endParaRPr lang="zh-CN" altLang="en-US"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756391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第一台通用电子计算机的诞生</a:t>
            </a:r>
          </a:p>
        </p:txBody>
      </p:sp>
      <p:sp>
        <p:nvSpPr>
          <p:cNvPr id="3" name="内容占位符 2"/>
          <p:cNvSpPr>
            <a:spLocks noGrp="1"/>
          </p:cNvSpPr>
          <p:nvPr>
            <p:ph idx="1"/>
          </p:nvPr>
        </p:nvSpPr>
        <p:spPr/>
        <p:txBody>
          <a:bodyPr/>
          <a:lstStyle/>
          <a:p>
            <a:pPr marL="203200" indent="-203200">
              <a:buFontTx/>
              <a:buNone/>
            </a:pPr>
            <a:r>
              <a:rPr lang="en-US" altLang="zh-CN" sz="2600" dirty="0" smtClean="0">
                <a:latin typeface="微软雅黑" panose="020B0503020204020204" pitchFamily="34" charset="-122"/>
                <a:ea typeface="微软雅黑" panose="020B0503020204020204" pitchFamily="34" charset="-122"/>
              </a:rPr>
              <a:t>1946</a:t>
            </a:r>
            <a:r>
              <a:rPr lang="zh-CN" altLang="en-US" sz="2600" dirty="0" smtClean="0">
                <a:latin typeface="微软雅黑" panose="020B0503020204020204" pitchFamily="34" charset="-122"/>
                <a:ea typeface="微软雅黑" panose="020B0503020204020204" pitchFamily="34" charset="-122"/>
              </a:rPr>
              <a:t>年情人节，</a:t>
            </a:r>
            <a:r>
              <a:rPr lang="zh-CN" altLang="en-US" sz="2600" dirty="0">
                <a:latin typeface="微软雅黑" panose="020B0503020204020204" pitchFamily="34" charset="-122"/>
                <a:ea typeface="微软雅黑" panose="020B0503020204020204" pitchFamily="34" charset="-122"/>
              </a:rPr>
              <a:t>第1台</a:t>
            </a:r>
            <a:r>
              <a:rPr lang="zh-CN" altLang="en-US" sz="2600" dirty="0">
                <a:solidFill>
                  <a:srgbClr val="FF0000"/>
                </a:solidFill>
                <a:latin typeface="微软雅黑" panose="020B0503020204020204" pitchFamily="34" charset="-122"/>
                <a:ea typeface="微软雅黑" panose="020B0503020204020204" pitchFamily="34" charset="-122"/>
              </a:rPr>
              <a:t>通用</a:t>
            </a:r>
            <a:r>
              <a:rPr lang="zh-CN" altLang="en-US" sz="2600" dirty="0">
                <a:latin typeface="微软雅黑" panose="020B0503020204020204" pitchFamily="34" charset="-122"/>
                <a:ea typeface="微软雅黑" panose="020B0503020204020204" pitchFamily="34" charset="-122"/>
              </a:rPr>
              <a:t>电子计算机 </a:t>
            </a:r>
            <a:r>
              <a:rPr lang="en-US" altLang="zh-CN" sz="2600" dirty="0">
                <a:solidFill>
                  <a:srgbClr val="FF0000"/>
                </a:solidFill>
                <a:latin typeface="微软雅黑" panose="020B0503020204020204" pitchFamily="34" charset="-122"/>
                <a:ea typeface="微软雅黑" panose="020B0503020204020204" pitchFamily="34" charset="-122"/>
              </a:rPr>
              <a:t>ENIAC</a:t>
            </a:r>
            <a:r>
              <a:rPr lang="zh-CN" altLang="en-US" sz="2600" dirty="0">
                <a:latin typeface="微软雅黑" panose="020B0503020204020204" pitchFamily="34" charset="-122"/>
                <a:ea typeface="微软雅黑" panose="020B0503020204020204" pitchFamily="34" charset="-122"/>
              </a:rPr>
              <a:t>诞生</a:t>
            </a:r>
          </a:p>
          <a:p>
            <a:pPr marL="685800" lvl="1" indent="-190500"/>
            <a:r>
              <a:rPr lang="zh-CN" altLang="en-US" sz="2400" dirty="0">
                <a:latin typeface="微软雅黑" panose="020B0503020204020204" pitchFamily="34" charset="-122"/>
                <a:ea typeface="微软雅黑" panose="020B0503020204020204" pitchFamily="34" charset="-122"/>
              </a:rPr>
              <a:t>由电子真空管组成</a:t>
            </a:r>
          </a:p>
          <a:p>
            <a:pPr marL="685800" lvl="1" indent="-190500"/>
            <a:r>
              <a:rPr lang="zh-CN" altLang="en-US" sz="2400" dirty="0">
                <a:latin typeface="微软雅黑" panose="020B0503020204020204" pitchFamily="34" charset="-122"/>
                <a:ea typeface="微软雅黑" panose="020B0503020204020204" pitchFamily="34" charset="-122"/>
              </a:rPr>
              <a:t>美国宾夕法尼亚大学研制</a:t>
            </a:r>
          </a:p>
          <a:p>
            <a:pPr marL="685800" lvl="1" indent="-190500"/>
            <a:r>
              <a:rPr lang="zh-CN" altLang="en-US" sz="2400" dirty="0">
                <a:latin typeface="微软雅黑" panose="020B0503020204020204" pitchFamily="34" charset="-122"/>
                <a:ea typeface="微软雅黑" panose="020B0503020204020204" pitchFamily="34" charset="-122"/>
              </a:rPr>
              <a:t>用于解决复杂弹道计算问题</a:t>
            </a:r>
          </a:p>
          <a:p>
            <a:pPr marL="685800" lvl="1" indent="-190500"/>
            <a:r>
              <a:rPr lang="zh-CN" altLang="en-US" sz="2400" dirty="0">
                <a:latin typeface="微软雅黑" panose="020B0503020204020204" pitchFamily="34" charset="-122"/>
                <a:ea typeface="微软雅黑" panose="020B0503020204020204" pitchFamily="34" charset="-122"/>
              </a:rPr>
              <a:t>5000次加法/</a:t>
            </a:r>
            <a:r>
              <a:rPr lang="en-US" altLang="zh-CN" sz="2400" dirty="0">
                <a:latin typeface="微软雅黑" panose="020B0503020204020204" pitchFamily="34" charset="-122"/>
                <a:ea typeface="微软雅黑" panose="020B0503020204020204" pitchFamily="34" charset="-122"/>
              </a:rPr>
              <a:t>s</a:t>
            </a:r>
          </a:p>
          <a:p>
            <a:pPr marL="685800" lvl="1" indent="-190500"/>
            <a:r>
              <a:rPr lang="zh-CN" altLang="en-US" sz="2400" dirty="0">
                <a:latin typeface="微软雅黑" panose="020B0503020204020204" pitchFamily="34" charset="-122"/>
                <a:ea typeface="微软雅黑" panose="020B0503020204020204" pitchFamily="34" charset="-122"/>
              </a:rPr>
              <a:t>平方、立方、</a:t>
            </a:r>
            <a:r>
              <a:rPr lang="en-US" altLang="zh-CN" sz="2400" dirty="0">
                <a:latin typeface="微软雅黑" panose="020B0503020204020204" pitchFamily="34" charset="-122"/>
                <a:ea typeface="微软雅黑" panose="020B0503020204020204" pitchFamily="34" charset="-122"/>
              </a:rPr>
              <a:t>sin</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cos</a:t>
            </a:r>
            <a:r>
              <a:rPr lang="zh-CN" altLang="en-US" sz="2400" dirty="0">
                <a:latin typeface="微软雅黑" panose="020B0503020204020204" pitchFamily="34" charset="-122"/>
                <a:ea typeface="微软雅黑" panose="020B0503020204020204" pitchFamily="34" charset="-122"/>
              </a:rPr>
              <a:t>等</a:t>
            </a:r>
          </a:p>
          <a:p>
            <a:pPr marL="685800" lvl="1" indent="-190500"/>
            <a:r>
              <a:rPr lang="zh-CN" altLang="en-US" sz="2400" dirty="0">
                <a:latin typeface="微软雅黑" panose="020B0503020204020204" pitchFamily="34" charset="-122"/>
                <a:ea typeface="微软雅黑" panose="020B0503020204020204" pitchFamily="34" charset="-122"/>
              </a:rPr>
              <a:t>用</a:t>
            </a:r>
            <a:r>
              <a:rPr lang="zh-CN" altLang="en-US" sz="2400" dirty="0">
                <a:solidFill>
                  <a:srgbClr val="FF0000"/>
                </a:solidFill>
                <a:latin typeface="微软雅黑" panose="020B0503020204020204" pitchFamily="34" charset="-122"/>
                <a:ea typeface="微软雅黑" panose="020B0503020204020204" pitchFamily="34" charset="-122"/>
              </a:rPr>
              <a:t>十进制</a:t>
            </a:r>
            <a:r>
              <a:rPr lang="zh-CN" altLang="en-US" sz="2400" dirty="0">
                <a:latin typeface="微软雅黑" panose="020B0503020204020204" pitchFamily="34" charset="-122"/>
                <a:ea typeface="微软雅黑" panose="020B0503020204020204" pitchFamily="34" charset="-122"/>
              </a:rPr>
              <a:t>表示信息并运算</a:t>
            </a:r>
          </a:p>
          <a:p>
            <a:pPr marL="685800" lvl="1" indent="-190500"/>
            <a:r>
              <a:rPr lang="zh-CN" altLang="en-US" sz="2400" dirty="0">
                <a:latin typeface="微软雅黑" panose="020B0503020204020204" pitchFamily="34" charset="-122"/>
                <a:ea typeface="微软雅黑" panose="020B0503020204020204" pitchFamily="34" charset="-122"/>
              </a:rPr>
              <a:t>采用</a:t>
            </a:r>
            <a:r>
              <a:rPr lang="zh-CN" altLang="en-US" sz="2400" dirty="0">
                <a:solidFill>
                  <a:srgbClr val="FF0000"/>
                </a:solidFill>
                <a:latin typeface="微软雅黑" panose="020B0503020204020204" pitchFamily="34" charset="-122"/>
                <a:ea typeface="微软雅黑" panose="020B0503020204020204" pitchFamily="34" charset="-122"/>
              </a:rPr>
              <a:t>手动编程</a:t>
            </a:r>
            <a:r>
              <a:rPr lang="zh-CN" altLang="en-US" sz="2400" dirty="0">
                <a:latin typeface="微软雅黑" panose="020B0503020204020204" pitchFamily="34" charset="-122"/>
                <a:ea typeface="微软雅黑" panose="020B0503020204020204" pitchFamily="34" charset="-122"/>
              </a:rPr>
              <a:t>，通过设置开关和插拔电缆来</a:t>
            </a:r>
            <a:r>
              <a:rPr lang="zh-CN" altLang="en-US" sz="2400" dirty="0" smtClean="0">
                <a:latin typeface="微软雅黑" panose="020B0503020204020204" pitchFamily="34" charset="-122"/>
                <a:ea typeface="微软雅黑" panose="020B0503020204020204" pitchFamily="34" charset="-122"/>
              </a:rPr>
              <a:t>实现</a:t>
            </a:r>
            <a:endParaRPr lang="en-US" altLang="zh-CN" sz="2400" dirty="0" smtClean="0">
              <a:latin typeface="微软雅黑" panose="020B0503020204020204" pitchFamily="34" charset="-122"/>
              <a:ea typeface="微软雅黑" panose="020B0503020204020204" pitchFamily="34" charset="-122"/>
            </a:endParaRPr>
          </a:p>
          <a:p>
            <a:pPr eaLnBrk="1" hangingPunct="1"/>
            <a:r>
              <a:rPr lang="en-US" altLang="zh-CN" b="1" dirty="0">
                <a:solidFill>
                  <a:srgbClr val="FF0000"/>
                </a:solidFill>
                <a:latin typeface="微软雅黑" panose="020B0503020204020204" pitchFamily="34" charset="-122"/>
                <a:ea typeface="微软雅黑" panose="020B0503020204020204" pitchFamily="34" charset="-122"/>
              </a:rPr>
              <a:t>E</a:t>
            </a:r>
            <a:r>
              <a:rPr lang="en-US" altLang="zh-CN" b="1" dirty="0">
                <a:solidFill>
                  <a:srgbClr val="004821"/>
                </a:solidFill>
                <a:latin typeface="微软雅黑" panose="020B0503020204020204" pitchFamily="34" charset="-122"/>
                <a:ea typeface="微软雅黑" panose="020B0503020204020204" pitchFamily="34" charset="-122"/>
              </a:rPr>
              <a:t>lectronic</a:t>
            </a:r>
            <a:r>
              <a:rPr lang="en-US" altLang="zh-CN" b="1" dirty="0">
                <a:solidFill>
                  <a:srgbClr val="CC33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N</a:t>
            </a:r>
            <a:r>
              <a:rPr lang="en-US" altLang="zh-CN" b="1" dirty="0">
                <a:solidFill>
                  <a:srgbClr val="004821"/>
                </a:solidFill>
                <a:latin typeface="微软雅黑" panose="020B0503020204020204" pitchFamily="34" charset="-122"/>
                <a:ea typeface="微软雅黑" panose="020B0503020204020204" pitchFamily="34" charset="-122"/>
              </a:rPr>
              <a:t>umerical</a:t>
            </a:r>
            <a:r>
              <a:rPr lang="en-US" altLang="zh-CN" b="1" dirty="0">
                <a:solidFill>
                  <a:srgbClr val="CC33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I</a:t>
            </a:r>
            <a:r>
              <a:rPr lang="en-US" altLang="zh-CN" b="1" dirty="0">
                <a:solidFill>
                  <a:srgbClr val="004821"/>
                </a:solidFill>
                <a:latin typeface="微软雅黑" panose="020B0503020204020204" pitchFamily="34" charset="-122"/>
                <a:ea typeface="微软雅黑" panose="020B0503020204020204" pitchFamily="34" charset="-122"/>
              </a:rPr>
              <a:t>ntegrator</a:t>
            </a:r>
            <a:r>
              <a:rPr lang="en-US" altLang="zh-CN" b="1" dirty="0">
                <a:solidFill>
                  <a:srgbClr val="CC3300"/>
                </a:solidFill>
                <a:latin typeface="微软雅黑" panose="020B0503020204020204" pitchFamily="34" charset="-122"/>
                <a:ea typeface="微软雅黑" panose="020B0503020204020204" pitchFamily="34" charset="-122"/>
              </a:rPr>
              <a:t> </a:t>
            </a:r>
            <a:r>
              <a:rPr lang="en-US" altLang="zh-CN" b="1" dirty="0">
                <a:solidFill>
                  <a:srgbClr val="FF0000"/>
                </a:solidFill>
                <a:latin typeface="微软雅黑" panose="020B0503020204020204" pitchFamily="34" charset="-122"/>
                <a:ea typeface="微软雅黑" panose="020B0503020204020204" pitchFamily="34" charset="-122"/>
              </a:rPr>
              <a:t>A</a:t>
            </a:r>
            <a:r>
              <a:rPr lang="en-US" altLang="zh-CN" b="1" dirty="0">
                <a:solidFill>
                  <a:srgbClr val="004821"/>
                </a:solidFill>
                <a:latin typeface="微软雅黑" panose="020B0503020204020204" pitchFamily="34" charset="-122"/>
                <a:ea typeface="微软雅黑" panose="020B0503020204020204" pitchFamily="34" charset="-122"/>
              </a:rPr>
              <a:t>nd</a:t>
            </a:r>
            <a:r>
              <a:rPr lang="en-US" altLang="zh-CN" b="1" dirty="0">
                <a:solidFill>
                  <a:srgbClr val="CC3300"/>
                </a:solidFill>
                <a:latin typeface="微软雅黑" panose="020B0503020204020204" pitchFamily="34" charset="-122"/>
                <a:ea typeface="微软雅黑" panose="020B0503020204020204" pitchFamily="34" charset="-122"/>
              </a:rPr>
              <a:t> </a:t>
            </a:r>
            <a:r>
              <a:rPr lang="en-US" altLang="zh-CN" b="1" dirty="0" smtClean="0">
                <a:solidFill>
                  <a:srgbClr val="FF0000"/>
                </a:solidFill>
                <a:latin typeface="微软雅黑" panose="020B0503020204020204" pitchFamily="34" charset="-122"/>
                <a:ea typeface="微软雅黑" panose="020B0503020204020204" pitchFamily="34" charset="-122"/>
              </a:rPr>
              <a:t>C</a:t>
            </a:r>
            <a:r>
              <a:rPr lang="en-US" altLang="zh-CN" b="1" dirty="0" smtClean="0">
                <a:solidFill>
                  <a:srgbClr val="004821"/>
                </a:solidFill>
                <a:latin typeface="微软雅黑" panose="020B0503020204020204" pitchFamily="34" charset="-122"/>
                <a:ea typeface="微软雅黑" panose="020B0503020204020204" pitchFamily="34" charset="-122"/>
              </a:rPr>
              <a:t>omputer  </a:t>
            </a:r>
          </a:p>
          <a:p>
            <a:pPr eaLnBrk="1" hangingPunct="1"/>
            <a:r>
              <a:rPr lang="zh-CN" altLang="en-US" b="1" dirty="0" smtClean="0">
                <a:solidFill>
                  <a:srgbClr val="000000"/>
                </a:solidFill>
                <a:latin typeface="微软雅黑" panose="020B0503020204020204" pitchFamily="34" charset="-122"/>
                <a:ea typeface="微软雅黑" panose="020B0503020204020204" pitchFamily="34" charset="-122"/>
              </a:rPr>
              <a:t>电子</a:t>
            </a:r>
            <a:r>
              <a:rPr lang="zh-CN" altLang="en-US" b="1" dirty="0">
                <a:solidFill>
                  <a:srgbClr val="000000"/>
                </a:solidFill>
                <a:latin typeface="微软雅黑" panose="020B0503020204020204" pitchFamily="34" charset="-122"/>
                <a:ea typeface="微软雅黑" panose="020B0503020204020204" pitchFamily="34" charset="-122"/>
              </a:rPr>
              <a:t>数字积分计算机</a:t>
            </a:r>
          </a:p>
          <a:p>
            <a:pPr marL="685800" lvl="1" indent="-190500"/>
            <a:endParaRPr lang="zh-CN" altLang="en-US" sz="24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34</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0758152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0" name="Rectangle 1026"/>
          <p:cNvSpPr>
            <a:spLocks noGrp="1" noChangeArrowheads="1"/>
          </p:cNvSpPr>
          <p:nvPr>
            <p:ph type="body" sz="half" idx="4294967295"/>
          </p:nvPr>
        </p:nvSpPr>
        <p:spPr>
          <a:xfrm>
            <a:off x="90488" y="98425"/>
            <a:ext cx="8937625" cy="549275"/>
          </a:xfrm>
          <a:solidFill>
            <a:srgbClr val="FFFFFF"/>
          </a:solidFill>
        </p:spPr>
        <p:txBody>
          <a:bodyPr tIns="0" bIns="0">
            <a:spAutoFit/>
          </a:bodyPr>
          <a:lstStyle/>
          <a:p>
            <a:pPr marL="203200" indent="-203200">
              <a:lnSpc>
                <a:spcPct val="100000"/>
              </a:lnSpc>
              <a:spcBef>
                <a:spcPct val="0"/>
              </a:spcBef>
              <a:buClr>
                <a:schemeClr val="tx1"/>
              </a:buClr>
              <a:buFontTx/>
              <a:buNone/>
            </a:pPr>
            <a:r>
              <a:rPr lang="en-US" altLang="zh-CN" sz="3600" smtClean="0">
                <a:solidFill>
                  <a:srgbClr val="CC3300"/>
                </a:solidFill>
                <a:ea typeface="黑体" panose="02010609060101010101" pitchFamily="49" charset="-122"/>
              </a:rPr>
              <a:t> </a:t>
            </a:r>
            <a:r>
              <a:rPr lang="en-US" altLang="zh-CN" sz="3000" smtClean="0">
                <a:solidFill>
                  <a:srgbClr val="CC3300"/>
                </a:solidFill>
              </a:rPr>
              <a:t>Electronic Numerical Integrator And Computer</a:t>
            </a:r>
          </a:p>
        </p:txBody>
      </p:sp>
      <p:pic>
        <p:nvPicPr>
          <p:cNvPr id="540675" name="Picture 1028" descr="eniac"/>
          <p:cNvPicPr>
            <a:picLocks noChangeAspect="1" noChangeArrowheads="1"/>
          </p:cNvPicPr>
          <p:nvPr/>
        </p:nvPicPr>
        <p:blipFill>
          <a:blip r:embed="rId3">
            <a:extLst>
              <a:ext uri="{28A0092B-C50C-407E-A947-70E740481C1C}">
                <a14:useLocalDpi xmlns:a14="http://schemas.microsoft.com/office/drawing/2010/main" val="0"/>
              </a:ext>
            </a:extLst>
          </a:blip>
          <a:srcRect l="16225" r="3786"/>
          <a:stretch>
            <a:fillRect/>
          </a:stretch>
        </p:blipFill>
        <p:spPr bwMode="auto">
          <a:xfrm>
            <a:off x="206375" y="728663"/>
            <a:ext cx="5354638" cy="389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0676" name="Picture 2" descr="Eniacw"/>
          <p:cNvPicPr>
            <a:picLocks noChangeAspect="1" noChangeArrowheads="1"/>
          </p:cNvPicPr>
          <p:nvPr/>
        </p:nvPicPr>
        <p:blipFill>
          <a:blip r:embed="rId4">
            <a:extLst>
              <a:ext uri="{28A0092B-C50C-407E-A947-70E740481C1C}">
                <a14:useLocalDpi xmlns:a14="http://schemas.microsoft.com/office/drawing/2010/main" val="0"/>
              </a:ext>
            </a:extLst>
          </a:blip>
          <a:srcRect l="21893"/>
          <a:stretch>
            <a:fillRect/>
          </a:stretch>
        </p:blipFill>
        <p:spPr bwMode="auto">
          <a:xfrm>
            <a:off x="3660775" y="2997200"/>
            <a:ext cx="5483225"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0677" name="Rectangle 5"/>
          <p:cNvSpPr>
            <a:spLocks noChangeArrowheads="1"/>
          </p:cNvSpPr>
          <p:nvPr/>
        </p:nvSpPr>
        <p:spPr bwMode="auto">
          <a:xfrm>
            <a:off x="5400675" y="1722438"/>
            <a:ext cx="3581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i="1">
                <a:solidFill>
                  <a:schemeClr val="tx1"/>
                </a:solidFill>
                <a:latin typeface="Arial" panose="020B0604020202020204" pitchFamily="34" charset="0"/>
                <a:ea typeface="华文细黑" panose="02010600040101010101" pitchFamily="2" charset="-122"/>
              </a:defRPr>
            </a:lvl1pPr>
            <a:lvl2pPr>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lvl="1" eaLnBrk="1" hangingPunct="1">
              <a:lnSpc>
                <a:spcPct val="125000"/>
              </a:lnSpc>
            </a:pPr>
            <a:r>
              <a:rPr lang="zh-CN" altLang="en-US" sz="2400" b="1" i="0">
                <a:solidFill>
                  <a:srgbClr val="0000CC"/>
                </a:solidFill>
                <a:latin typeface="微软雅黑" panose="020B0503020204020204" pitchFamily="34" charset="-122"/>
                <a:ea typeface="微软雅黑" panose="020B0503020204020204" pitchFamily="34" charset="-122"/>
              </a:rPr>
              <a:t>有18000多个真空管</a:t>
            </a:r>
          </a:p>
          <a:p>
            <a:pPr lvl="1" eaLnBrk="1" hangingPunct="1">
              <a:lnSpc>
                <a:spcPct val="125000"/>
              </a:lnSpc>
            </a:pPr>
            <a:r>
              <a:rPr lang="zh-CN" altLang="en-US" sz="2400" b="1" i="0">
                <a:solidFill>
                  <a:srgbClr val="0000CC"/>
                </a:solidFill>
                <a:latin typeface="微软雅黑" panose="020B0503020204020204" pitchFamily="34" charset="-122"/>
                <a:ea typeface="微软雅黑" panose="020B0503020204020204" pitchFamily="34" charset="-122"/>
              </a:rPr>
              <a:t>耗电</a:t>
            </a:r>
            <a:r>
              <a:rPr lang="en-US" altLang="zh-CN" sz="2400" b="1" i="0">
                <a:solidFill>
                  <a:srgbClr val="0000CC"/>
                </a:solidFill>
                <a:latin typeface="微软雅黑" panose="020B0503020204020204" pitchFamily="34" charset="-122"/>
                <a:ea typeface="微软雅黑" panose="020B0503020204020204" pitchFamily="34" charset="-122"/>
              </a:rPr>
              <a:t>160</a:t>
            </a:r>
            <a:r>
              <a:rPr lang="zh-CN" altLang="en-US" sz="2400" b="1" i="0">
                <a:solidFill>
                  <a:srgbClr val="0000CC"/>
                </a:solidFill>
                <a:latin typeface="微软雅黑" panose="020B0503020204020204" pitchFamily="34" charset="-122"/>
                <a:ea typeface="微软雅黑" panose="020B0503020204020204" pitchFamily="34" charset="-122"/>
              </a:rPr>
              <a:t>千瓦</a:t>
            </a:r>
          </a:p>
        </p:txBody>
      </p:sp>
      <p:sp>
        <p:nvSpPr>
          <p:cNvPr id="540678" name="Rectangle 6"/>
          <p:cNvSpPr>
            <a:spLocks noChangeArrowheads="1"/>
          </p:cNvSpPr>
          <p:nvPr/>
        </p:nvSpPr>
        <p:spPr bwMode="auto">
          <a:xfrm>
            <a:off x="5832475" y="773113"/>
            <a:ext cx="2995613"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nSpc>
                <a:spcPct val="130000"/>
              </a:lnSpc>
            </a:pPr>
            <a:r>
              <a:rPr lang="zh-CN" altLang="en-US" sz="2400" b="1" i="0">
                <a:solidFill>
                  <a:srgbClr val="0000CC"/>
                </a:solidFill>
                <a:latin typeface="微软雅黑" panose="020B0503020204020204" pitchFamily="34" charset="-122"/>
                <a:ea typeface="微软雅黑" panose="020B0503020204020204" pitchFamily="34" charset="-122"/>
              </a:rPr>
              <a:t>占地面积</a:t>
            </a:r>
            <a:r>
              <a:rPr lang="en-US" altLang="zh-CN" sz="2400" b="1" i="0">
                <a:solidFill>
                  <a:srgbClr val="0000CC"/>
                </a:solidFill>
                <a:latin typeface="微软雅黑" panose="020B0503020204020204" pitchFamily="34" charset="-122"/>
                <a:ea typeface="微软雅黑" panose="020B0503020204020204" pitchFamily="34" charset="-122"/>
              </a:rPr>
              <a:t>170</a:t>
            </a:r>
            <a:r>
              <a:rPr lang="zh-CN" altLang="en-US" sz="2400" b="1" i="0">
                <a:solidFill>
                  <a:srgbClr val="0000CC"/>
                </a:solidFill>
                <a:latin typeface="微软雅黑" panose="020B0503020204020204" pitchFamily="34" charset="-122"/>
                <a:ea typeface="微软雅黑" panose="020B0503020204020204" pitchFamily="34" charset="-122"/>
              </a:rPr>
              <a:t>平方米</a:t>
            </a:r>
          </a:p>
          <a:p>
            <a:pPr>
              <a:lnSpc>
                <a:spcPct val="130000"/>
              </a:lnSpc>
            </a:pPr>
            <a:r>
              <a:rPr lang="zh-CN" altLang="en-US" sz="2400" b="1" i="0">
                <a:solidFill>
                  <a:srgbClr val="0000CC"/>
                </a:solidFill>
                <a:latin typeface="微软雅黑" panose="020B0503020204020204" pitchFamily="34" charset="-122"/>
                <a:ea typeface="微软雅黑" panose="020B0503020204020204" pitchFamily="34" charset="-122"/>
              </a:rPr>
              <a:t>重30吨</a:t>
            </a:r>
          </a:p>
        </p:txBody>
      </p:sp>
      <p:sp>
        <p:nvSpPr>
          <p:cNvPr id="540679" name="Rectangle 7"/>
          <p:cNvSpPr>
            <a:spLocks noChangeArrowheads="1"/>
          </p:cNvSpPr>
          <p:nvPr/>
        </p:nvSpPr>
        <p:spPr bwMode="auto">
          <a:xfrm>
            <a:off x="341313" y="4689475"/>
            <a:ext cx="2790825"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lnSpc>
                <a:spcPct val="125000"/>
              </a:lnSpc>
            </a:pPr>
            <a:r>
              <a:rPr lang="zh-CN" altLang="en-US" sz="2400" b="1" i="0" dirty="0">
                <a:solidFill>
                  <a:srgbClr val="CC3300"/>
                </a:solidFill>
                <a:latin typeface="微软雅黑" panose="020B0503020204020204" pitchFamily="34" charset="-122"/>
                <a:ea typeface="微软雅黑" panose="020B0503020204020204" pitchFamily="34" charset="-122"/>
              </a:rPr>
              <a:t>该机正式运行到</a:t>
            </a:r>
            <a:r>
              <a:rPr lang="en-US" altLang="zh-CN" sz="2400" b="1" i="0" dirty="0">
                <a:solidFill>
                  <a:srgbClr val="CC3300"/>
                </a:solidFill>
                <a:latin typeface="微软雅黑" panose="020B0503020204020204" pitchFamily="34" charset="-122"/>
                <a:ea typeface="微软雅黑" panose="020B0503020204020204" pitchFamily="34" charset="-122"/>
              </a:rPr>
              <a:t>1955</a:t>
            </a:r>
            <a:r>
              <a:rPr lang="zh-CN" altLang="en-US" sz="2400" b="1" i="0" dirty="0">
                <a:solidFill>
                  <a:srgbClr val="CC3300"/>
                </a:solidFill>
                <a:latin typeface="微软雅黑" panose="020B0503020204020204" pitchFamily="34" charset="-122"/>
                <a:ea typeface="微软雅黑" panose="020B0503020204020204" pitchFamily="34" charset="-122"/>
              </a:rPr>
              <a:t>年</a:t>
            </a:r>
            <a:r>
              <a:rPr lang="en-US" altLang="zh-CN" sz="2400" b="1" i="0" dirty="0">
                <a:solidFill>
                  <a:srgbClr val="CC3300"/>
                </a:solidFill>
                <a:latin typeface="微软雅黑" panose="020B0503020204020204" pitchFamily="34" charset="-122"/>
                <a:ea typeface="微软雅黑" panose="020B0503020204020204" pitchFamily="34" charset="-122"/>
              </a:rPr>
              <a:t>10</a:t>
            </a:r>
            <a:r>
              <a:rPr lang="zh-CN" altLang="en-US" sz="2400" b="1" i="0" dirty="0">
                <a:solidFill>
                  <a:srgbClr val="CC3300"/>
                </a:solidFill>
                <a:latin typeface="微软雅黑" panose="020B0503020204020204" pitchFamily="34" charset="-122"/>
                <a:ea typeface="微软雅黑" panose="020B0503020204020204" pitchFamily="34" charset="-122"/>
              </a:rPr>
              <a:t>月</a:t>
            </a:r>
            <a:r>
              <a:rPr lang="en-US" altLang="zh-CN" sz="2400" b="1" i="0" dirty="0">
                <a:solidFill>
                  <a:srgbClr val="CC3300"/>
                </a:solidFill>
                <a:latin typeface="微软雅黑" panose="020B0503020204020204" pitchFamily="34" charset="-122"/>
                <a:ea typeface="微软雅黑" panose="020B0503020204020204" pitchFamily="34" charset="-122"/>
              </a:rPr>
              <a:t>2</a:t>
            </a:r>
            <a:r>
              <a:rPr lang="zh-CN" altLang="en-US" sz="2400" b="1" i="0" dirty="0">
                <a:solidFill>
                  <a:srgbClr val="CC3300"/>
                </a:solidFill>
                <a:latin typeface="微软雅黑" panose="020B0503020204020204" pitchFamily="34" charset="-122"/>
                <a:ea typeface="微软雅黑" panose="020B0503020204020204" pitchFamily="34" charset="-122"/>
              </a:rPr>
              <a:t>日，这十年间共运行</a:t>
            </a:r>
          </a:p>
          <a:p>
            <a:pPr eaLnBrk="1" hangingPunct="1">
              <a:lnSpc>
                <a:spcPct val="125000"/>
              </a:lnSpc>
            </a:pPr>
            <a:r>
              <a:rPr lang="en-US" altLang="zh-CN" sz="2400" b="1" i="0" dirty="0">
                <a:solidFill>
                  <a:srgbClr val="CC3300"/>
                </a:solidFill>
                <a:latin typeface="微软雅黑" panose="020B0503020204020204" pitchFamily="34" charset="-122"/>
                <a:ea typeface="微软雅黑" panose="020B0503020204020204" pitchFamily="34" charset="-122"/>
              </a:rPr>
              <a:t>80 223</a:t>
            </a:r>
            <a:r>
              <a:rPr lang="zh-CN" altLang="en-US" sz="2400" b="1" i="0" dirty="0">
                <a:solidFill>
                  <a:srgbClr val="CC3300"/>
                </a:solidFill>
                <a:latin typeface="微软雅黑" panose="020B0503020204020204" pitchFamily="34" charset="-122"/>
                <a:ea typeface="微软雅黑" panose="020B0503020204020204" pitchFamily="34" charset="-122"/>
              </a:rPr>
              <a:t>个小时</a:t>
            </a:r>
          </a:p>
        </p:txBody>
      </p:sp>
    </p:spTree>
    <p:extLst>
      <p:ext uri="{BB962C8B-B14F-4D97-AF65-F5344CB8AC3E}">
        <p14:creationId xmlns:p14="http://schemas.microsoft.com/office/powerpoint/2010/main" val="38065031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40675"/>
                                        </p:tgtEl>
                                        <p:attrNameLst>
                                          <p:attrName>style.visibility</p:attrName>
                                        </p:attrNameLst>
                                      </p:cBhvr>
                                      <p:to>
                                        <p:strVal val="visible"/>
                                      </p:to>
                                    </p:set>
                                    <p:animEffect transition="in" filter="blinds(horizontal)">
                                      <p:cBhvr>
                                        <p:cTn id="7" dur="500"/>
                                        <p:tgtEl>
                                          <p:spTgt spid="5406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40676"/>
                                        </p:tgtEl>
                                        <p:attrNameLst>
                                          <p:attrName>style.visibility</p:attrName>
                                        </p:attrNameLst>
                                      </p:cBhvr>
                                      <p:to>
                                        <p:strVal val="visible"/>
                                      </p:to>
                                    </p:set>
                                    <p:animEffect transition="in" filter="blinds(horizontal)">
                                      <p:cBhvr>
                                        <p:cTn id="12" dur="500"/>
                                        <p:tgtEl>
                                          <p:spTgt spid="5406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40678"/>
                                        </p:tgtEl>
                                        <p:attrNameLst>
                                          <p:attrName>style.visibility</p:attrName>
                                        </p:attrNameLst>
                                      </p:cBhvr>
                                      <p:to>
                                        <p:strVal val="visible"/>
                                      </p:to>
                                    </p:set>
                                    <p:animEffect transition="in" filter="blinds(horizontal)">
                                      <p:cBhvr>
                                        <p:cTn id="17" dur="500"/>
                                        <p:tgtEl>
                                          <p:spTgt spid="54067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40677"/>
                                        </p:tgtEl>
                                        <p:attrNameLst>
                                          <p:attrName>style.visibility</p:attrName>
                                        </p:attrNameLst>
                                      </p:cBhvr>
                                      <p:to>
                                        <p:strVal val="visible"/>
                                      </p:to>
                                    </p:set>
                                    <p:animEffect transition="in" filter="blinds(horizontal)">
                                      <p:cBhvr>
                                        <p:cTn id="22" dur="500"/>
                                        <p:tgtEl>
                                          <p:spTgt spid="54067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40679"/>
                                        </p:tgtEl>
                                        <p:attrNameLst>
                                          <p:attrName>style.visibility</p:attrName>
                                        </p:attrNameLst>
                                      </p:cBhvr>
                                      <p:to>
                                        <p:strVal val="visible"/>
                                      </p:to>
                                    </p:set>
                                    <p:animEffect transition="in" filter="blinds(horizontal)">
                                      <p:cBhvr>
                                        <p:cTn id="27" dur="500"/>
                                        <p:tgtEl>
                                          <p:spTgt spid="540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7" grpId="0"/>
      <p:bldP spid="540678" grpId="0"/>
      <p:bldP spid="540679"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冯</a:t>
            </a:r>
            <a:r>
              <a:rPr lang="en-US" altLang="zh-CN" dirty="0">
                <a:solidFill>
                  <a:srgbClr val="FF0000"/>
                </a:solidFill>
                <a:latin typeface="黑体" panose="02010609060101010101" pitchFamily="49" charset="-122"/>
              </a:rPr>
              <a:t>·</a:t>
            </a:r>
            <a:r>
              <a:rPr lang="zh-CN" altLang="en-US" dirty="0">
                <a:solidFill>
                  <a:srgbClr val="FF0000"/>
                </a:solidFill>
              </a:rPr>
              <a:t>诺依曼</a:t>
            </a:r>
          </a:p>
        </p:txBody>
      </p:sp>
      <p:sp>
        <p:nvSpPr>
          <p:cNvPr id="3" name="内容占位符 2"/>
          <p:cNvSpPr>
            <a:spLocks noGrp="1"/>
          </p:cNvSpPr>
          <p:nvPr>
            <p:ph idx="1"/>
          </p:nvPr>
        </p:nvSpPr>
        <p:spPr>
          <a:xfrm>
            <a:off x="395536" y="980728"/>
            <a:ext cx="6336704" cy="5040312"/>
          </a:xfrm>
        </p:spPr>
        <p:txBody>
          <a:bodyPr/>
          <a:lstStyle/>
          <a:p>
            <a:r>
              <a:rPr lang="en-US" altLang="zh-CN" sz="2000" dirty="0">
                <a:latin typeface="微软雅黑" panose="020B0503020204020204" pitchFamily="34" charset="-122"/>
                <a:ea typeface="微软雅黑" panose="020B0503020204020204" pitchFamily="34" charset="-122"/>
              </a:rPr>
              <a:t>1944</a:t>
            </a:r>
            <a:r>
              <a:rPr lang="zh-CN" altLang="en-US" sz="2000" dirty="0">
                <a:latin typeface="微软雅黑" panose="020B0503020204020204" pitchFamily="34" charset="-122"/>
                <a:ea typeface="微软雅黑" panose="020B0503020204020204" pitchFamily="34" charset="-122"/>
              </a:rPr>
              <a:t>年，冯</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诺依曼参加原子弹的研制工作，涉及到极为困难的计算。</a:t>
            </a:r>
          </a:p>
          <a:p>
            <a:r>
              <a:rPr lang="en-US" altLang="zh-CN" sz="2000" dirty="0">
                <a:latin typeface="微软雅黑" panose="020B0503020204020204" pitchFamily="34" charset="-122"/>
                <a:ea typeface="微软雅黑" panose="020B0503020204020204" pitchFamily="34" charset="-122"/>
              </a:rPr>
              <a:t>1944</a:t>
            </a:r>
            <a:r>
              <a:rPr lang="zh-CN" altLang="en-US" sz="2000" dirty="0">
                <a:latin typeface="微软雅黑" panose="020B0503020204020204" pitchFamily="34" charset="-122"/>
                <a:ea typeface="微软雅黑" panose="020B0503020204020204" pitchFamily="34" charset="-122"/>
              </a:rPr>
              <a:t>年</a:t>
            </a:r>
            <a:r>
              <a:rPr lang="zh-CN" altLang="en-US" sz="2000" dirty="0" smtClean="0">
                <a:latin typeface="微软雅黑" panose="020B0503020204020204" pitchFamily="34" charset="-122"/>
                <a:ea typeface="微软雅黑" panose="020B0503020204020204" pitchFamily="34" charset="-122"/>
              </a:rPr>
              <a:t>夏，巧遇</a:t>
            </a:r>
            <a:r>
              <a:rPr lang="zh-CN" altLang="en-US" sz="2000" dirty="0">
                <a:latin typeface="微软雅黑" panose="020B0503020204020204" pitchFamily="34" charset="-122"/>
                <a:ea typeface="微软雅黑" panose="020B0503020204020204" pitchFamily="34" charset="-122"/>
              </a:rPr>
              <a:t>美国弹道实验室的军方负责人戈尔斯坦，他正参与</a:t>
            </a:r>
            <a:r>
              <a:rPr lang="en-US" altLang="zh-CN" sz="2000" dirty="0">
                <a:latin typeface="微软雅黑" panose="020B0503020204020204" pitchFamily="34" charset="-122"/>
                <a:ea typeface="微软雅黑" panose="020B0503020204020204" pitchFamily="34" charset="-122"/>
              </a:rPr>
              <a:t>ENIAC</a:t>
            </a:r>
            <a:r>
              <a:rPr lang="zh-CN" altLang="en-US" sz="2000" dirty="0">
                <a:latin typeface="微软雅黑" panose="020B0503020204020204" pitchFamily="34" charset="-122"/>
                <a:ea typeface="微软雅黑" panose="020B0503020204020204" pitchFamily="34" charset="-122"/>
              </a:rPr>
              <a:t>的研制工作。</a:t>
            </a:r>
          </a:p>
          <a:p>
            <a:r>
              <a:rPr lang="zh-CN" altLang="en-US" sz="2000" dirty="0" smtClean="0">
                <a:latin typeface="微软雅黑" panose="020B0503020204020204" pitchFamily="34" charset="-122"/>
                <a:ea typeface="微软雅黑" panose="020B0503020204020204" pitchFamily="34" charset="-122"/>
              </a:rPr>
              <a:t>戈尔斯坦</a:t>
            </a:r>
            <a:r>
              <a:rPr lang="zh-CN" altLang="en-US" sz="2000" dirty="0">
                <a:latin typeface="微软雅黑" panose="020B0503020204020204" pitchFamily="34" charset="-122"/>
                <a:ea typeface="微软雅黑" panose="020B0503020204020204" pitchFamily="34" charset="-122"/>
              </a:rPr>
              <a:t>介绍加入</a:t>
            </a:r>
            <a:r>
              <a:rPr lang="en-US" altLang="zh-CN" sz="2000" dirty="0">
                <a:latin typeface="微软雅黑" panose="020B0503020204020204" pitchFamily="34" charset="-122"/>
                <a:ea typeface="微软雅黑" panose="020B0503020204020204" pitchFamily="34" charset="-122"/>
              </a:rPr>
              <a:t>ENIAC</a:t>
            </a:r>
            <a:r>
              <a:rPr lang="zh-CN" altLang="en-US" sz="2000" dirty="0">
                <a:latin typeface="微软雅黑" panose="020B0503020204020204" pitchFamily="34" charset="-122"/>
                <a:ea typeface="微软雅黑" panose="020B0503020204020204" pitchFamily="34" charset="-122"/>
              </a:rPr>
              <a:t>研制组，</a:t>
            </a:r>
            <a:r>
              <a:rPr lang="en-US" altLang="zh-CN" sz="2000" dirty="0">
                <a:latin typeface="微软雅黑" panose="020B0503020204020204" pitchFamily="34" charset="-122"/>
                <a:ea typeface="微软雅黑" panose="020B0503020204020204" pitchFamily="34" charset="-122"/>
              </a:rPr>
              <a:t>1945</a:t>
            </a:r>
            <a:r>
              <a:rPr lang="zh-CN" altLang="en-US" sz="2000" dirty="0">
                <a:latin typeface="微软雅黑" panose="020B0503020204020204" pitchFamily="34" charset="-122"/>
                <a:ea typeface="微软雅黑" panose="020B0503020204020204" pitchFamily="34" charset="-122"/>
              </a:rPr>
              <a:t>年，他们在共同讨论的基础上，冯</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诺依曼以“关于</a:t>
            </a:r>
            <a:r>
              <a:rPr lang="en-US" altLang="zh-CN" sz="2000" dirty="0">
                <a:latin typeface="微软雅黑" panose="020B0503020204020204" pitchFamily="34" charset="-122"/>
                <a:ea typeface="微软雅黑" panose="020B0503020204020204" pitchFamily="34" charset="-122"/>
              </a:rPr>
              <a:t>EDVAC</a:t>
            </a:r>
            <a:r>
              <a:rPr lang="zh-CN" altLang="en-US" sz="2000" dirty="0">
                <a:latin typeface="微软雅黑" panose="020B0503020204020204" pitchFamily="34" charset="-122"/>
                <a:ea typeface="微软雅黑" panose="020B0503020204020204" pitchFamily="34" charset="-122"/>
              </a:rPr>
              <a:t>的报告草案”为题，起草了长达</a:t>
            </a:r>
            <a:r>
              <a:rPr lang="en-US" altLang="zh-CN" sz="2000" dirty="0">
                <a:latin typeface="微软雅黑" panose="020B0503020204020204" pitchFamily="34" charset="-122"/>
                <a:ea typeface="微软雅黑" panose="020B0503020204020204" pitchFamily="34" charset="-122"/>
              </a:rPr>
              <a:t>101</a:t>
            </a:r>
            <a:r>
              <a:rPr lang="zh-CN" altLang="en-US" sz="2000" dirty="0">
                <a:latin typeface="微软雅黑" panose="020B0503020204020204" pitchFamily="34" charset="-122"/>
                <a:ea typeface="微软雅黑" panose="020B0503020204020204" pitchFamily="34" charset="-122"/>
              </a:rPr>
              <a:t>页的总结报告，发表了全新的“</a:t>
            </a:r>
            <a:r>
              <a:rPr lang="zh-CN" altLang="en-US" sz="2000" dirty="0">
                <a:solidFill>
                  <a:srgbClr val="FF0000"/>
                </a:solidFill>
                <a:latin typeface="微软雅黑" panose="020B0503020204020204" pitchFamily="34" charset="-122"/>
                <a:ea typeface="微软雅黑" panose="020B0503020204020204" pitchFamily="34" charset="-122"/>
              </a:rPr>
              <a:t>存储程序通用电子计算机方案</a:t>
            </a:r>
            <a:r>
              <a:rPr lang="en-US" altLang="zh-CN" sz="2000" dirty="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a:solidFill>
                  <a:srgbClr val="008000"/>
                </a:solidFill>
                <a:latin typeface="微软雅黑" panose="020B0503020204020204" pitchFamily="34" charset="-122"/>
                <a:ea typeface="微软雅黑" panose="020B0503020204020204" pitchFamily="34" charset="-122"/>
              </a:rPr>
              <a:t>在报告中提出的计算机结构被称为</a:t>
            </a:r>
            <a:r>
              <a:rPr lang="zh-CN" altLang="en-US" sz="2000" dirty="0">
                <a:solidFill>
                  <a:srgbClr val="FF0000"/>
                </a:solidFill>
                <a:latin typeface="微软雅黑" panose="020B0503020204020204" pitchFamily="34" charset="-122"/>
                <a:ea typeface="微软雅黑" panose="020B0503020204020204" pitchFamily="34" charset="-122"/>
              </a:rPr>
              <a:t>冯·诺依曼结构</a:t>
            </a:r>
            <a:endParaRPr lang="zh-CN" altLang="en-US"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一向专搞理论研究的</a:t>
            </a:r>
            <a:r>
              <a:rPr lang="zh-CN" altLang="en-US" sz="2000" dirty="0">
                <a:solidFill>
                  <a:srgbClr val="0066CC"/>
                </a:solidFill>
                <a:latin typeface="微软雅黑" panose="020B0503020204020204" pitchFamily="34" charset="-122"/>
                <a:ea typeface="微软雅黑" panose="020B0503020204020204" pitchFamily="34" charset="-122"/>
              </a:rPr>
              <a:t>普林斯顿高等研究院</a:t>
            </a:r>
            <a:r>
              <a:rPr lang="zh-CN" altLang="en-US" sz="2000" dirty="0">
                <a:latin typeface="微软雅黑" panose="020B0503020204020204" pitchFamily="34" charset="-122"/>
                <a:ea typeface="微软雅黑" panose="020B0503020204020204" pitchFamily="34" charset="-122"/>
              </a:rPr>
              <a:t>批准让冯</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诺依曼建造计算机，其依据就是这份报告</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marL="342900" lvl="1" indent="-342900">
              <a:buFont typeface="Wingdings" pitchFamily="2" charset="2"/>
              <a:buChar char="n"/>
            </a:pPr>
            <a:endParaRPr lang="zh-CN" altLang="en-US" sz="2100" dirty="0">
              <a:solidFill>
                <a:srgbClr val="FF0000"/>
              </a:solidFill>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36</a:t>
            </a:fld>
            <a:r>
              <a:rPr lang="en-US" altLang="zh-CN" sz="1400" smtClean="0">
                <a:solidFill>
                  <a:srgbClr val="0D7157"/>
                </a:solidFill>
              </a:rPr>
              <a:t>- </a:t>
            </a:r>
            <a:endParaRPr lang="en-US" altLang="zh-CN" sz="1400" dirty="0">
              <a:solidFill>
                <a:srgbClr val="0D7157"/>
              </a:solidFill>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232" y="980728"/>
            <a:ext cx="2215499" cy="275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6771022" y="3953430"/>
            <a:ext cx="216376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r>
              <a:rPr lang="en-US" altLang="zh-CN" sz="2400" b="1" i="0">
                <a:solidFill>
                  <a:srgbClr val="FF0000"/>
                </a:solidFill>
                <a:latin typeface="微软雅黑" panose="020B0503020204020204" pitchFamily="34" charset="-122"/>
                <a:ea typeface="微软雅黑" panose="020B0503020204020204" pitchFamily="34" charset="-122"/>
              </a:rPr>
              <a:t>E</a:t>
            </a:r>
            <a:r>
              <a:rPr lang="en-US" altLang="zh-CN" sz="2400" b="1" i="0">
                <a:solidFill>
                  <a:srgbClr val="000000"/>
                </a:solidFill>
                <a:latin typeface="微软雅黑" panose="020B0503020204020204" pitchFamily="34" charset="-122"/>
                <a:ea typeface="微软雅黑" panose="020B0503020204020204" pitchFamily="34" charset="-122"/>
              </a:rPr>
              <a:t>lectronic </a:t>
            </a:r>
            <a:r>
              <a:rPr lang="en-US" altLang="zh-CN" sz="2400" b="1" i="0">
                <a:solidFill>
                  <a:srgbClr val="FF0000"/>
                </a:solidFill>
                <a:latin typeface="微软雅黑" panose="020B0503020204020204" pitchFamily="34" charset="-122"/>
                <a:ea typeface="微软雅黑" panose="020B0503020204020204" pitchFamily="34" charset="-122"/>
              </a:rPr>
              <a:t>D</a:t>
            </a:r>
            <a:r>
              <a:rPr lang="en-US" altLang="zh-CN" sz="2400" b="1" i="0">
                <a:solidFill>
                  <a:srgbClr val="000000"/>
                </a:solidFill>
                <a:latin typeface="微软雅黑" panose="020B0503020204020204" pitchFamily="34" charset="-122"/>
                <a:ea typeface="微软雅黑" panose="020B0503020204020204" pitchFamily="34" charset="-122"/>
              </a:rPr>
              <a:t>iscrete </a:t>
            </a:r>
            <a:r>
              <a:rPr lang="en-US" altLang="zh-CN" sz="2400" b="1" i="0">
                <a:solidFill>
                  <a:srgbClr val="FF0000"/>
                </a:solidFill>
                <a:latin typeface="微软雅黑" panose="020B0503020204020204" pitchFamily="34" charset="-122"/>
                <a:ea typeface="微软雅黑" panose="020B0503020204020204" pitchFamily="34" charset="-122"/>
              </a:rPr>
              <a:t>V</a:t>
            </a:r>
            <a:r>
              <a:rPr lang="en-US" altLang="zh-CN" sz="2400" b="1" i="0">
                <a:solidFill>
                  <a:srgbClr val="000000"/>
                </a:solidFill>
                <a:latin typeface="微软雅黑" panose="020B0503020204020204" pitchFamily="34" charset="-122"/>
                <a:ea typeface="微软雅黑" panose="020B0503020204020204" pitchFamily="34" charset="-122"/>
              </a:rPr>
              <a:t>ariable </a:t>
            </a:r>
            <a:r>
              <a:rPr lang="en-US" altLang="zh-CN" sz="2400" b="1" i="0">
                <a:solidFill>
                  <a:srgbClr val="FF0000"/>
                </a:solidFill>
                <a:latin typeface="微软雅黑" panose="020B0503020204020204" pitchFamily="34" charset="-122"/>
                <a:ea typeface="微软雅黑" panose="020B0503020204020204" pitchFamily="34" charset="-122"/>
              </a:rPr>
              <a:t>A</a:t>
            </a:r>
            <a:r>
              <a:rPr lang="en-US" altLang="zh-CN" sz="2400" b="1" i="0">
                <a:solidFill>
                  <a:srgbClr val="000000"/>
                </a:solidFill>
                <a:latin typeface="微软雅黑" panose="020B0503020204020204" pitchFamily="34" charset="-122"/>
                <a:ea typeface="微软雅黑" panose="020B0503020204020204" pitchFamily="34" charset="-122"/>
              </a:rPr>
              <a:t>utomatic </a:t>
            </a:r>
            <a:r>
              <a:rPr lang="en-US" altLang="zh-CN" sz="2400" b="1" i="0">
                <a:solidFill>
                  <a:srgbClr val="FF0000"/>
                </a:solidFill>
                <a:latin typeface="微软雅黑" panose="020B0503020204020204" pitchFamily="34" charset="-122"/>
                <a:ea typeface="微软雅黑" panose="020B0503020204020204" pitchFamily="34" charset="-122"/>
              </a:rPr>
              <a:t>C</a:t>
            </a:r>
            <a:r>
              <a:rPr lang="en-US" altLang="zh-CN" sz="2400" b="1" i="0">
                <a:solidFill>
                  <a:srgbClr val="000000"/>
                </a:solidFill>
                <a:latin typeface="微软雅黑" panose="020B0503020204020204" pitchFamily="34" charset="-122"/>
                <a:ea typeface="微软雅黑" panose="020B0503020204020204" pitchFamily="34" charset="-122"/>
              </a:rPr>
              <a:t>omputer</a:t>
            </a:r>
            <a:endParaRPr lang="zh-CN" altLang="en-US" sz="2400" b="1" i="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3453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37</a:t>
            </a:fld>
            <a:r>
              <a:rPr lang="en-US" altLang="zh-CN" sz="1400" smtClean="0">
                <a:solidFill>
                  <a:srgbClr val="0D7157"/>
                </a:solidFill>
              </a:rPr>
              <a:t>- </a:t>
            </a:r>
            <a:endParaRPr lang="en-US" altLang="zh-CN" sz="1400" dirty="0">
              <a:solidFill>
                <a:srgbClr val="0D7157"/>
              </a:solidFill>
            </a:endParaRPr>
          </a:p>
        </p:txBody>
      </p:sp>
      <p:pic>
        <p:nvPicPr>
          <p:cNvPr id="5" name="Picture 3" descr=" Von Neumann e l'I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648" y="620688"/>
            <a:ext cx="7823784" cy="54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61306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现代计算机的原型</a:t>
            </a:r>
          </a:p>
        </p:txBody>
      </p:sp>
      <p:sp>
        <p:nvSpPr>
          <p:cNvPr id="3" name="内容占位符 2"/>
          <p:cNvSpPr>
            <a:spLocks noGrp="1"/>
          </p:cNvSpPr>
          <p:nvPr>
            <p:ph idx="1"/>
          </p:nvPr>
        </p:nvSpPr>
        <p:spPr/>
        <p:txBody>
          <a:bodyPr/>
          <a:lstStyle/>
          <a:p>
            <a:pPr marL="203200" indent="-203200">
              <a:buFontTx/>
              <a:buNone/>
            </a:pPr>
            <a:r>
              <a:rPr lang="zh-CN" altLang="en-US" sz="2800" dirty="0">
                <a:latin typeface="微软雅黑" panose="020B0503020204020204" pitchFamily="34" charset="-122"/>
                <a:ea typeface="微软雅黑" panose="020B0503020204020204" pitchFamily="34" charset="-122"/>
              </a:rPr>
              <a:t> </a:t>
            </a:r>
            <a:r>
              <a:rPr lang="en-US" altLang="zh-CN" sz="2100" dirty="0">
                <a:solidFill>
                  <a:srgbClr val="0000CC"/>
                </a:solidFill>
                <a:latin typeface="微软雅黑" panose="020B0503020204020204" pitchFamily="34" charset="-122"/>
                <a:ea typeface="微软雅黑" panose="020B0503020204020204" pitchFamily="34" charset="-122"/>
              </a:rPr>
              <a:t>1946</a:t>
            </a:r>
            <a:r>
              <a:rPr lang="zh-CN" altLang="en-US" sz="2100" dirty="0">
                <a:solidFill>
                  <a:srgbClr val="0000CC"/>
                </a:solidFill>
                <a:latin typeface="微软雅黑" panose="020B0503020204020204" pitchFamily="34" charset="-122"/>
                <a:ea typeface="微软雅黑" panose="020B0503020204020204" pitchFamily="34" charset="-122"/>
              </a:rPr>
              <a:t>年，普林斯顿高等研究院（</a:t>
            </a:r>
            <a:r>
              <a:rPr lang="en-US" altLang="zh-CN" sz="2100" dirty="0">
                <a:solidFill>
                  <a:srgbClr val="0000CC"/>
                </a:solidFill>
                <a:latin typeface="微软雅黑" panose="020B0503020204020204" pitchFamily="34" charset="-122"/>
                <a:ea typeface="微软雅黑" panose="020B0503020204020204" pitchFamily="34" charset="-122"/>
              </a:rPr>
              <a:t>the Institute for Advance Study at Princeton</a:t>
            </a:r>
            <a:r>
              <a:rPr lang="zh-CN" altLang="en-US" sz="2100" dirty="0">
                <a:solidFill>
                  <a:srgbClr val="0000CC"/>
                </a:solidFill>
                <a:latin typeface="微软雅黑" panose="020B0503020204020204" pitchFamily="34" charset="-122"/>
                <a:ea typeface="微软雅黑" panose="020B0503020204020204" pitchFamily="34" charset="-122"/>
              </a:rPr>
              <a:t>，</a:t>
            </a:r>
            <a:r>
              <a:rPr lang="en-US" altLang="zh-CN" sz="2100" dirty="0">
                <a:solidFill>
                  <a:srgbClr val="0000CC"/>
                </a:solidFill>
                <a:latin typeface="微软雅黑" panose="020B0503020204020204" pitchFamily="34" charset="-122"/>
                <a:ea typeface="微软雅黑" panose="020B0503020204020204" pitchFamily="34" charset="-122"/>
              </a:rPr>
              <a:t>IAS </a:t>
            </a:r>
            <a:r>
              <a:rPr lang="zh-CN" altLang="en-US" sz="2100" dirty="0">
                <a:solidFill>
                  <a:srgbClr val="0000CC"/>
                </a:solidFill>
                <a:latin typeface="微软雅黑" panose="020B0503020204020204" pitchFamily="34" charset="-122"/>
                <a:ea typeface="微软雅黑" panose="020B0503020204020204" pitchFamily="34" charset="-122"/>
              </a:rPr>
              <a:t>）开始设计</a:t>
            </a:r>
            <a:r>
              <a:rPr lang="zh-CN" altLang="en-US" sz="2100" dirty="0">
                <a:solidFill>
                  <a:srgbClr val="FF0000"/>
                </a:solidFill>
                <a:latin typeface="微软雅黑" panose="020B0503020204020204" pitchFamily="34" charset="-122"/>
                <a:ea typeface="微软雅黑" panose="020B0503020204020204" pitchFamily="34" charset="-122"/>
              </a:rPr>
              <a:t>“存储程序”</a:t>
            </a:r>
            <a:r>
              <a:rPr lang="zh-CN" altLang="en-US" sz="2100" dirty="0">
                <a:solidFill>
                  <a:srgbClr val="0000CC"/>
                </a:solidFill>
                <a:latin typeface="微软雅黑" panose="020B0503020204020204" pitchFamily="34" charset="-122"/>
                <a:ea typeface="微软雅黑" panose="020B0503020204020204" pitchFamily="34" charset="-122"/>
              </a:rPr>
              <a:t>计算机，被称为</a:t>
            </a:r>
            <a:r>
              <a:rPr lang="en-US" altLang="zh-CN" sz="2100" dirty="0">
                <a:solidFill>
                  <a:srgbClr val="FF0000"/>
                </a:solidFill>
                <a:latin typeface="微软雅黑" panose="020B0503020204020204" pitchFamily="34" charset="-122"/>
                <a:ea typeface="微软雅黑" panose="020B0503020204020204" pitchFamily="34" charset="-122"/>
              </a:rPr>
              <a:t>IAS</a:t>
            </a:r>
            <a:r>
              <a:rPr lang="zh-CN" altLang="en-US" sz="2100" dirty="0" smtClean="0">
                <a:solidFill>
                  <a:srgbClr val="FF0000"/>
                </a:solidFill>
                <a:latin typeface="微软雅黑" panose="020B0503020204020204" pitchFamily="34" charset="-122"/>
                <a:ea typeface="微软雅黑" panose="020B0503020204020204" pitchFamily="34" charset="-122"/>
              </a:rPr>
              <a:t>计算机</a:t>
            </a:r>
            <a:r>
              <a:rPr lang="zh-CN" altLang="en-US" sz="2100" dirty="0" smtClean="0">
                <a:solidFill>
                  <a:srgbClr val="004821"/>
                </a:solidFill>
                <a:latin typeface="微软雅黑" panose="020B0503020204020204" pitchFamily="34" charset="-122"/>
                <a:ea typeface="微软雅黑" panose="020B0503020204020204" pitchFamily="34" charset="-122"/>
              </a:rPr>
              <a:t>）</a:t>
            </a:r>
            <a:r>
              <a:rPr lang="zh-CN" altLang="en-US" sz="2100" dirty="0">
                <a:solidFill>
                  <a:srgbClr val="0000CC"/>
                </a:solidFill>
                <a:latin typeface="微软雅黑" panose="020B0503020204020204" pitchFamily="34" charset="-122"/>
                <a:ea typeface="微软雅黑" panose="020B0503020204020204" pitchFamily="34" charset="-122"/>
              </a:rPr>
              <a:t>。</a:t>
            </a:r>
            <a:endParaRPr lang="zh-CN" altLang="en-US" sz="2100" dirty="0">
              <a:solidFill>
                <a:srgbClr val="008000"/>
              </a:solidFill>
              <a:latin typeface="微软雅黑" panose="020B0503020204020204" pitchFamily="34" charset="-122"/>
              <a:ea typeface="微软雅黑" panose="020B0503020204020204" pitchFamily="34" charset="-122"/>
            </a:endParaRPr>
          </a:p>
          <a:p>
            <a:pPr marL="685800" lvl="1" indent="-190500"/>
            <a:r>
              <a:rPr lang="zh-CN" altLang="en-US" sz="2100" dirty="0" smtClean="0">
                <a:solidFill>
                  <a:srgbClr val="008000"/>
                </a:solidFill>
                <a:latin typeface="微软雅黑" panose="020B0503020204020204" pitchFamily="34" charset="-122"/>
                <a:ea typeface="微软雅黑" panose="020B0503020204020204" pitchFamily="34" charset="-122"/>
              </a:rPr>
              <a:t>冯·诺依曼</a:t>
            </a:r>
            <a:r>
              <a:rPr lang="zh-CN" altLang="en-US" sz="2100" dirty="0">
                <a:solidFill>
                  <a:srgbClr val="008000"/>
                </a:solidFill>
                <a:latin typeface="微软雅黑" panose="020B0503020204020204" pitchFamily="34" charset="-122"/>
                <a:ea typeface="微软雅黑" panose="020B0503020204020204" pitchFamily="34" charset="-122"/>
              </a:rPr>
              <a:t>结构最重要的思想是</a:t>
            </a:r>
            <a:r>
              <a:rPr lang="zh-CN" altLang="en-US" sz="2100" dirty="0" smtClean="0">
                <a:solidFill>
                  <a:srgbClr val="FF0000"/>
                </a:solidFill>
                <a:latin typeface="微软雅黑" panose="020B0503020204020204" pitchFamily="34" charset="-122"/>
                <a:ea typeface="微软雅黑" panose="020B0503020204020204" pitchFamily="34" charset="-122"/>
              </a:rPr>
              <a:t>“存储程序”</a:t>
            </a:r>
            <a:r>
              <a:rPr lang="zh-CN" altLang="en-US" sz="2100" dirty="0" smtClean="0">
                <a:solidFill>
                  <a:srgbClr val="008000"/>
                </a:solidFill>
                <a:latin typeface="微软雅黑" panose="020B0503020204020204" pitchFamily="34" charset="-122"/>
                <a:ea typeface="微软雅黑" panose="020B0503020204020204" pitchFamily="34" charset="-122"/>
              </a:rPr>
              <a:t>工作</a:t>
            </a:r>
            <a:r>
              <a:rPr lang="zh-CN" altLang="en-US" sz="2100" dirty="0">
                <a:solidFill>
                  <a:srgbClr val="008000"/>
                </a:solidFill>
                <a:latin typeface="微软雅黑" panose="020B0503020204020204" pitchFamily="34" charset="-122"/>
                <a:ea typeface="微软雅黑" panose="020B0503020204020204" pitchFamily="34" charset="-122"/>
              </a:rPr>
              <a:t>方式：</a:t>
            </a:r>
          </a:p>
          <a:p>
            <a:pPr marL="685800" lvl="1" indent="-190500">
              <a:buFontTx/>
              <a:buNone/>
            </a:pPr>
            <a:r>
              <a:rPr lang="zh-CN" altLang="en-US" sz="2100" dirty="0">
                <a:solidFill>
                  <a:srgbClr val="008000"/>
                </a:solidFill>
                <a:latin typeface="微软雅黑" panose="020B0503020204020204" pitchFamily="34" charset="-122"/>
                <a:ea typeface="微软雅黑" panose="020B0503020204020204" pitchFamily="34" charset="-122"/>
              </a:rPr>
              <a:t>  </a:t>
            </a:r>
            <a:r>
              <a:rPr lang="zh-CN" altLang="en-US" sz="2100" dirty="0">
                <a:solidFill>
                  <a:schemeClr val="tx1"/>
                </a:solidFill>
                <a:latin typeface="微软雅黑" panose="020B0503020204020204" pitchFamily="34" charset="-122"/>
                <a:ea typeface="微软雅黑" panose="020B0503020204020204" pitchFamily="34" charset="-122"/>
              </a:rPr>
              <a:t>任何要计算机完成的工作都要先被编写成程序，然后将程序和原始数据送入主存并启动执行。一旦程序被启动，计算机应能在不需操作人员干预下，自动完成逐条取出指令和执行指令的任务。</a:t>
            </a:r>
          </a:p>
          <a:p>
            <a:pPr marL="685800" lvl="1" indent="-190500"/>
            <a:r>
              <a:rPr lang="zh-CN" altLang="en-US" sz="2100" dirty="0" smtClean="0">
                <a:solidFill>
                  <a:srgbClr val="008000"/>
                </a:solidFill>
                <a:latin typeface="微软雅黑" panose="020B0503020204020204" pitchFamily="34" charset="-122"/>
                <a:ea typeface="微软雅黑" panose="020B0503020204020204" pitchFamily="34" charset="-122"/>
              </a:rPr>
              <a:t>几乎</a:t>
            </a:r>
            <a:r>
              <a:rPr lang="zh-CN" altLang="en-US" sz="2100" dirty="0">
                <a:solidFill>
                  <a:srgbClr val="008000"/>
                </a:solidFill>
                <a:latin typeface="微软雅黑" panose="020B0503020204020204" pitchFamily="34" charset="-122"/>
                <a:ea typeface="微软雅黑" panose="020B0503020204020204" pitchFamily="34" charset="-122"/>
              </a:rPr>
              <a:t>现代所有的通用计算机大都采用冯·诺依曼结构，因此，</a:t>
            </a:r>
            <a:r>
              <a:rPr lang="en-US" altLang="zh-CN" sz="2100" dirty="0">
                <a:solidFill>
                  <a:srgbClr val="008000"/>
                </a:solidFill>
                <a:latin typeface="微软雅黑" panose="020B0503020204020204" pitchFamily="34" charset="-122"/>
                <a:ea typeface="微软雅黑" panose="020B0503020204020204" pitchFamily="34" charset="-122"/>
              </a:rPr>
              <a:t>IAS</a:t>
            </a:r>
            <a:r>
              <a:rPr lang="zh-CN" altLang="en-US" sz="2100" dirty="0">
                <a:solidFill>
                  <a:srgbClr val="008000"/>
                </a:solidFill>
                <a:latin typeface="微软雅黑" panose="020B0503020204020204" pitchFamily="34" charset="-122"/>
                <a:ea typeface="微软雅黑" panose="020B0503020204020204" pitchFamily="34" charset="-122"/>
              </a:rPr>
              <a:t>计算机是现代计算机的原型机</a:t>
            </a:r>
            <a:r>
              <a:rPr lang="zh-CN" altLang="en-US" sz="2100" dirty="0" smtClean="0">
                <a:solidFill>
                  <a:srgbClr val="008000"/>
                </a:solidFill>
                <a:latin typeface="微软雅黑" panose="020B0503020204020204" pitchFamily="34" charset="-122"/>
                <a:ea typeface="微软雅黑" panose="020B0503020204020204" pitchFamily="34" charset="-122"/>
              </a:rPr>
              <a:t>。冯</a:t>
            </a:r>
            <a:r>
              <a:rPr lang="en-US" altLang="zh-CN" sz="2100" dirty="0">
                <a:solidFill>
                  <a:srgbClr val="008000"/>
                </a:solidFill>
                <a:latin typeface="微软雅黑" panose="020B0503020204020204" pitchFamily="34" charset="-122"/>
                <a:ea typeface="微软雅黑" panose="020B0503020204020204" pitchFamily="34" charset="-122"/>
              </a:rPr>
              <a:t>·</a:t>
            </a:r>
            <a:r>
              <a:rPr lang="zh-CN" altLang="en-US" sz="2100" dirty="0">
                <a:solidFill>
                  <a:srgbClr val="008000"/>
                </a:solidFill>
                <a:latin typeface="微软雅黑" panose="020B0503020204020204" pitchFamily="34" charset="-122"/>
                <a:ea typeface="微软雅黑" panose="020B0503020204020204" pitchFamily="34" charset="-122"/>
              </a:rPr>
              <a:t>诺伊曼成为“现代电子计算机之父</a:t>
            </a:r>
            <a:r>
              <a:rPr lang="zh-CN" altLang="en-US" sz="2100" dirty="0" smtClean="0">
                <a:solidFill>
                  <a:srgbClr val="008000"/>
                </a:solidFill>
                <a:latin typeface="微软雅黑" panose="020B0503020204020204" pitchFamily="34" charset="-122"/>
                <a:ea typeface="微软雅黑" panose="020B0503020204020204" pitchFamily="34" charset="-122"/>
              </a:rPr>
              <a:t>”，冯</a:t>
            </a:r>
            <a:r>
              <a:rPr lang="en-US" altLang="zh-CN" sz="2100" dirty="0">
                <a:solidFill>
                  <a:srgbClr val="008000"/>
                </a:solidFill>
                <a:latin typeface="微软雅黑" panose="020B0503020204020204" pitchFamily="34" charset="-122"/>
                <a:ea typeface="微软雅黑" panose="020B0503020204020204" pitchFamily="34" charset="-122"/>
              </a:rPr>
              <a:t>·</a:t>
            </a:r>
            <a:r>
              <a:rPr lang="zh-CN" altLang="en-US" sz="2100" dirty="0">
                <a:solidFill>
                  <a:srgbClr val="008000"/>
                </a:solidFill>
                <a:latin typeface="微软雅黑" panose="020B0503020204020204" pitchFamily="34" charset="-122"/>
                <a:ea typeface="微软雅黑" panose="020B0503020204020204" pitchFamily="34" charset="-122"/>
              </a:rPr>
              <a:t>诺伊曼机体系延续至今。</a:t>
            </a:r>
          </a:p>
          <a:p>
            <a:pPr marL="685800" lvl="1" indent="-190500"/>
            <a:endParaRPr lang="zh-CN" altLang="en-US" sz="2100" dirty="0">
              <a:solidFill>
                <a:srgbClr val="008000"/>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38</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5812327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你认为冯</a:t>
            </a:r>
            <a:r>
              <a:rPr lang="zh-CN" altLang="en-US" dirty="0">
                <a:solidFill>
                  <a:srgbClr val="FF0000"/>
                </a:solidFill>
                <a:latin typeface="黑体" panose="02010609060101010101" pitchFamily="49" charset="-122"/>
              </a:rPr>
              <a:t>·</a:t>
            </a:r>
            <a:r>
              <a:rPr lang="zh-CN" altLang="en-US" dirty="0">
                <a:solidFill>
                  <a:srgbClr val="FF0000"/>
                </a:solidFill>
              </a:rPr>
              <a:t>诺依曼结构是怎样的？</a:t>
            </a:r>
          </a:p>
        </p:txBody>
      </p:sp>
      <p:sp>
        <p:nvSpPr>
          <p:cNvPr id="3" name="内容占位符 2"/>
          <p:cNvSpPr>
            <a:spLocks noGrp="1"/>
          </p:cNvSpPr>
          <p:nvPr>
            <p:ph idx="1"/>
          </p:nvPr>
        </p:nvSpPr>
        <p:spPr>
          <a:xfrm>
            <a:off x="395536" y="980728"/>
            <a:ext cx="8287816" cy="5040312"/>
          </a:xfrm>
        </p:spPr>
        <p:txBody>
          <a:bodyPr/>
          <a:lstStyle/>
          <a:p>
            <a:pPr eaLnBrk="1" hangingPunct="1">
              <a:lnSpc>
                <a:spcPct val="110000"/>
              </a:lnSpc>
            </a:pPr>
            <a:r>
              <a:rPr lang="zh-CN" altLang="en-US" dirty="0" smtClean="0"/>
              <a:t>应有存储器，</a:t>
            </a:r>
            <a:r>
              <a:rPr lang="zh-CN" altLang="en-US" dirty="0"/>
              <a:t>用来存放程序和数据</a:t>
            </a:r>
          </a:p>
          <a:p>
            <a:pPr eaLnBrk="1" hangingPunct="1">
              <a:lnSpc>
                <a:spcPct val="110000"/>
              </a:lnSpc>
            </a:pPr>
            <a:r>
              <a:rPr lang="zh-CN" altLang="en-US" dirty="0" smtClean="0"/>
              <a:t>应有</a:t>
            </a:r>
            <a:r>
              <a:rPr lang="zh-CN" altLang="en-US" dirty="0"/>
              <a:t>一个自动逐条取出指令的部件</a:t>
            </a:r>
          </a:p>
          <a:p>
            <a:pPr eaLnBrk="1" hangingPunct="1">
              <a:lnSpc>
                <a:spcPct val="110000"/>
              </a:lnSpc>
            </a:pPr>
            <a:r>
              <a:rPr lang="zh-CN" altLang="en-US" dirty="0" smtClean="0"/>
              <a:t>应有</a:t>
            </a:r>
            <a:r>
              <a:rPr lang="zh-CN" altLang="en-US" dirty="0"/>
              <a:t>具体执行指令（即运算）的部件</a:t>
            </a:r>
          </a:p>
          <a:p>
            <a:pPr eaLnBrk="1" hangingPunct="1">
              <a:lnSpc>
                <a:spcPct val="110000"/>
              </a:lnSpc>
            </a:pPr>
            <a:r>
              <a:rPr lang="zh-CN" altLang="en-US" dirty="0"/>
              <a:t>程序由指令构成</a:t>
            </a:r>
          </a:p>
          <a:p>
            <a:pPr eaLnBrk="1" hangingPunct="1">
              <a:lnSpc>
                <a:spcPct val="110000"/>
              </a:lnSpc>
            </a:pPr>
            <a:r>
              <a:rPr lang="zh-CN" altLang="en-US" dirty="0"/>
              <a:t>指令描述如何对数据进行处理</a:t>
            </a:r>
          </a:p>
          <a:p>
            <a:pPr eaLnBrk="1" hangingPunct="1">
              <a:lnSpc>
                <a:spcPct val="110000"/>
              </a:lnSpc>
            </a:pPr>
            <a:r>
              <a:rPr lang="zh-CN" altLang="en-US" dirty="0" smtClean="0"/>
              <a:t>应有</a:t>
            </a:r>
            <a:r>
              <a:rPr lang="zh-CN" altLang="en-US" dirty="0"/>
              <a:t>将程序和原始数据输入计算机的部件</a:t>
            </a:r>
          </a:p>
          <a:p>
            <a:pPr eaLnBrk="1" hangingPunct="1">
              <a:lnSpc>
                <a:spcPct val="110000"/>
              </a:lnSpc>
            </a:pPr>
            <a:r>
              <a:rPr lang="zh-CN" altLang="en-US" dirty="0" smtClean="0"/>
              <a:t>应有将结果</a:t>
            </a:r>
            <a:r>
              <a:rPr lang="zh-CN" altLang="en-US" dirty="0"/>
              <a:t>输出计算机的</a:t>
            </a:r>
            <a:r>
              <a:rPr lang="zh-CN" altLang="en-US" dirty="0" smtClean="0"/>
              <a:t>部件</a:t>
            </a:r>
            <a:endParaRPr lang="en-US" altLang="zh-CN" dirty="0" smtClean="0"/>
          </a:p>
          <a:p>
            <a:pPr eaLnBrk="1" hangingPunct="1">
              <a:lnSpc>
                <a:spcPct val="110000"/>
              </a:lnSpc>
            </a:pPr>
            <a:r>
              <a:rPr lang="zh-CN" altLang="en-US" dirty="0" smtClean="0"/>
              <a:t>二进制</a:t>
            </a:r>
            <a:endParaRPr lang="zh-CN" altLang="en-US"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39</a:t>
            </a:fld>
            <a:r>
              <a:rPr lang="en-US" altLang="zh-CN" sz="1400" smtClean="0">
                <a:solidFill>
                  <a:srgbClr val="0D7157"/>
                </a:solidFill>
              </a:rPr>
              <a:t>- </a:t>
            </a:r>
            <a:endParaRPr lang="en-US" altLang="zh-CN" sz="1400" dirty="0">
              <a:solidFill>
                <a:srgbClr val="0D7157"/>
              </a:solidFill>
            </a:endParaRPr>
          </a:p>
        </p:txBody>
      </p:sp>
      <p:sp>
        <p:nvSpPr>
          <p:cNvPr id="5" name="内容占位符 2"/>
          <p:cNvSpPr txBox="1">
            <a:spLocks/>
          </p:cNvSpPr>
          <p:nvPr/>
        </p:nvSpPr>
        <p:spPr bwMode="auto">
          <a:xfrm>
            <a:off x="467544" y="4797152"/>
            <a:ext cx="8218488" cy="17281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r>
              <a:rPr lang="zh-CN" altLang="en-US" i="0" kern="0" dirty="0" smtClean="0"/>
              <a:t>冯</a:t>
            </a:r>
            <a:r>
              <a:rPr lang="en-US" altLang="zh-CN" b="1" i="0" kern="0" dirty="0" smtClean="0"/>
              <a:t>﹒</a:t>
            </a:r>
            <a:r>
              <a:rPr lang="zh-CN" altLang="en-US" i="0" kern="0" dirty="0" smtClean="0"/>
              <a:t>诺依曼计算机中，</a:t>
            </a:r>
            <a:r>
              <a:rPr lang="en-US" altLang="zh-CN" i="0" kern="0" dirty="0" smtClean="0"/>
              <a:t>CPU</a:t>
            </a:r>
            <a:r>
              <a:rPr lang="zh-CN" altLang="en-US" i="0" kern="0" dirty="0" smtClean="0"/>
              <a:t>区分从存储器取出的是指令还是数据的依据是什么？</a:t>
            </a:r>
            <a:endParaRPr lang="zh-CN" altLang="en-US" sz="2000" i="0" kern="0" dirty="0" smtClean="0"/>
          </a:p>
          <a:p>
            <a:r>
              <a:rPr lang="zh-CN" altLang="en-US" i="0" kern="0" dirty="0"/>
              <a:t>冯</a:t>
            </a:r>
            <a:r>
              <a:rPr lang="en-US" altLang="zh-CN" i="0" kern="0" dirty="0"/>
              <a:t>﹒</a:t>
            </a:r>
            <a:r>
              <a:rPr lang="zh-CN" altLang="en-US" i="0" kern="0" dirty="0"/>
              <a:t>诺依曼计算机结构中指令和数据表示形式是什么？</a:t>
            </a:r>
          </a:p>
          <a:p>
            <a:pPr marL="0" indent="0">
              <a:buFont typeface="Wingdings" pitchFamily="2" charset="2"/>
              <a:buNone/>
            </a:pPr>
            <a:endParaRPr lang="zh-CN" altLang="en-US" sz="2000" i="0" kern="0" dirty="0" smtClean="0"/>
          </a:p>
          <a:p>
            <a:endParaRPr lang="zh-CN" altLang="en-US" i="0" kern="0" dirty="0"/>
          </a:p>
        </p:txBody>
      </p:sp>
    </p:spTree>
    <p:extLst>
      <p:ext uri="{BB962C8B-B14F-4D97-AF65-F5344CB8AC3E}">
        <p14:creationId xmlns:p14="http://schemas.microsoft.com/office/powerpoint/2010/main" val="41036795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latin typeface="Verdana" panose="020B0604030504040204" pitchFamily="34" charset="0"/>
              </a:rPr>
              <a:t>教学用书及参考书</a:t>
            </a:r>
            <a:endParaRPr lang="zh-CN" altLang="en-US" dirty="0">
              <a:solidFill>
                <a:srgbClr val="FF0000"/>
              </a:solidFill>
            </a:endParaRP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a:t>
            </a:fld>
            <a:r>
              <a:rPr lang="en-US" altLang="zh-CN" sz="1400" smtClean="0">
                <a:solidFill>
                  <a:srgbClr val="0D7157"/>
                </a:solidFill>
              </a:rPr>
              <a:t>- </a:t>
            </a:r>
            <a:endParaRPr lang="en-US" altLang="zh-CN" sz="1400" dirty="0">
              <a:solidFill>
                <a:srgbClr val="0D7157"/>
              </a:solidFill>
            </a:endParaRPr>
          </a:p>
        </p:txBody>
      </p:sp>
      <p:graphicFrame>
        <p:nvGraphicFramePr>
          <p:cNvPr id="7" name="对象 8"/>
          <p:cNvGraphicFramePr>
            <a:graphicFrameLocks noChangeAspect="1"/>
          </p:cNvGraphicFramePr>
          <p:nvPr>
            <p:extLst>
              <p:ext uri="{D42A27DB-BD31-4B8C-83A1-F6EECF244321}">
                <p14:modId xmlns:p14="http://schemas.microsoft.com/office/powerpoint/2010/main" val="273080637"/>
              </p:ext>
            </p:extLst>
          </p:nvPr>
        </p:nvGraphicFramePr>
        <p:xfrm>
          <a:off x="7740650" y="238125"/>
          <a:ext cx="1257300" cy="1482725"/>
        </p:xfrm>
        <a:graphic>
          <a:graphicData uri="http://schemas.openxmlformats.org/presentationml/2006/ole">
            <mc:AlternateContent xmlns:mc="http://schemas.openxmlformats.org/markup-compatibility/2006">
              <mc:Choice xmlns:v="urn:schemas-microsoft-com:vml" Requires="v">
                <p:oleObj spid="_x0000_s266336" name="CorelDRAW" r:id="rId3" imgW="2158560" imgH="2545200" progId="">
                  <p:embed/>
                </p:oleObj>
              </mc:Choice>
              <mc:Fallback>
                <p:oleObj name="CorelDRAW" r:id="rId3" imgW="2158560" imgH="2545200" progId="">
                  <p:embed/>
                  <p:pic>
                    <p:nvPicPr>
                      <p:cNvPr id="0" name="Picture 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0650" y="238125"/>
                        <a:ext cx="1257300" cy="148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66313" name="Picture 73"/>
          <p:cNvPicPr>
            <a:picLocks noChangeAspect="1" noChangeArrowheads="1"/>
          </p:cNvPicPr>
          <p:nvPr/>
        </p:nvPicPr>
        <p:blipFill>
          <a:blip r:embed="rId5"/>
          <a:srcRect/>
          <a:stretch>
            <a:fillRect/>
          </a:stretch>
        </p:blipFill>
        <p:spPr bwMode="auto">
          <a:xfrm>
            <a:off x="4786314" y="1428736"/>
            <a:ext cx="3228975" cy="4200525"/>
          </a:xfrm>
          <a:prstGeom prst="rect">
            <a:avLst/>
          </a:prstGeom>
          <a:noFill/>
          <a:ln w="9525">
            <a:noFill/>
            <a:miter lim="800000"/>
            <a:headEnd/>
            <a:tailEnd/>
          </a:ln>
          <a:effectLst/>
        </p:spPr>
      </p:pic>
      <p:pic>
        <p:nvPicPr>
          <p:cNvPr id="266315" name="Picture 75" descr="http://img3.jarhu.com/goodimages/201605/141/gi1463194941903.jpg"/>
          <p:cNvPicPr>
            <a:picLocks noChangeAspect="1" noChangeArrowheads="1"/>
          </p:cNvPicPr>
          <p:nvPr/>
        </p:nvPicPr>
        <p:blipFill>
          <a:blip r:embed="rId6"/>
          <a:srcRect/>
          <a:stretch>
            <a:fillRect/>
          </a:stretch>
        </p:blipFill>
        <p:spPr bwMode="auto">
          <a:xfrm>
            <a:off x="214282" y="1285860"/>
            <a:ext cx="4714876" cy="4714876"/>
          </a:xfrm>
          <a:prstGeom prst="rect">
            <a:avLst/>
          </a:prstGeom>
          <a:noFill/>
        </p:spPr>
      </p:pic>
    </p:spTree>
    <p:extLst>
      <p:ext uri="{BB962C8B-B14F-4D97-AF65-F5344CB8AC3E}">
        <p14:creationId xmlns:p14="http://schemas.microsoft.com/office/powerpoint/2010/main" val="24884795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冯</a:t>
            </a:r>
            <a:r>
              <a:rPr lang="zh-CN" altLang="en-US" dirty="0" smtClean="0">
                <a:solidFill>
                  <a:srgbClr val="FF0000"/>
                </a:solidFill>
                <a:latin typeface="黑体" panose="02010609060101010101" pitchFamily="49" charset="-122"/>
              </a:rPr>
              <a:t>·</a:t>
            </a:r>
            <a:r>
              <a:rPr lang="zh-CN" altLang="en-US" dirty="0" smtClean="0">
                <a:solidFill>
                  <a:srgbClr val="FF0000"/>
                </a:solidFill>
              </a:rPr>
              <a:t>诺依曼计算机工作过程</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spcBef>
                <a:spcPct val="50000"/>
              </a:spcBef>
            </a:pPr>
            <a:r>
              <a:rPr lang="zh-CN" altLang="en-US" sz="2200" dirty="0" smtClean="0">
                <a:solidFill>
                  <a:srgbClr val="000000"/>
                </a:solidFill>
                <a:ea typeface="微软雅黑" panose="020B0503020204020204" pitchFamily="34" charset="-122"/>
              </a:rPr>
              <a:t>”</a:t>
            </a:r>
            <a:r>
              <a:rPr lang="zh-CN" altLang="en-US" sz="2200" dirty="0">
                <a:solidFill>
                  <a:srgbClr val="C00000"/>
                </a:solidFill>
                <a:ea typeface="微软雅黑" panose="020B0503020204020204" pitchFamily="34" charset="-122"/>
              </a:rPr>
              <a:t>存储程序</a:t>
            </a:r>
            <a:r>
              <a:rPr lang="zh-CN" altLang="en-US" sz="2200" dirty="0">
                <a:solidFill>
                  <a:srgbClr val="000000"/>
                </a:solidFill>
                <a:ea typeface="微软雅黑" panose="020B0503020204020204" pitchFamily="34" charset="-122"/>
              </a:rPr>
              <a:t>“工作方式</a:t>
            </a:r>
            <a:r>
              <a:rPr lang="zh-CN" altLang="en-US" sz="2200" dirty="0" smtClean="0">
                <a:solidFill>
                  <a:srgbClr val="000000"/>
                </a:solidFill>
                <a:ea typeface="微软雅黑" panose="020B0503020204020204" pitchFamily="34" charset="-122"/>
              </a:rPr>
              <a:t>：</a:t>
            </a:r>
            <a:endParaRPr lang="en-US" altLang="zh-CN" sz="2200" dirty="0" smtClean="0">
              <a:solidFill>
                <a:srgbClr val="000000"/>
              </a:solidFill>
              <a:ea typeface="微软雅黑" panose="020B0503020204020204" pitchFamily="34" charset="-122"/>
            </a:endParaRPr>
          </a:p>
          <a:p>
            <a:pPr lvl="1" eaLnBrk="1" hangingPunct="1">
              <a:spcBef>
                <a:spcPct val="50000"/>
              </a:spcBef>
            </a:pPr>
            <a:r>
              <a:rPr lang="zh-CN" altLang="en-US" sz="1800" dirty="0" smtClean="0">
                <a:solidFill>
                  <a:srgbClr val="00B050"/>
                </a:solidFill>
                <a:ea typeface="微软雅黑" panose="020B0503020204020204" pitchFamily="34" charset="-122"/>
              </a:rPr>
              <a:t>程序启动</a:t>
            </a:r>
            <a:r>
              <a:rPr lang="zh-CN" altLang="en-US" sz="1800" dirty="0">
                <a:solidFill>
                  <a:srgbClr val="00B050"/>
                </a:solidFill>
                <a:ea typeface="微软雅黑" panose="020B0503020204020204" pitchFamily="34" charset="-122"/>
              </a:rPr>
              <a:t>前</a:t>
            </a:r>
            <a:r>
              <a:rPr lang="zh-CN" altLang="en-US" sz="1800" dirty="0">
                <a:solidFill>
                  <a:srgbClr val="000000"/>
                </a:solidFill>
                <a:ea typeface="微软雅黑" panose="020B0503020204020204" pitchFamily="34" charset="-122"/>
              </a:rPr>
              <a:t>，指令和数据都存放在存储器中，形式上没有差别</a:t>
            </a:r>
          </a:p>
          <a:p>
            <a:pPr lvl="1" eaLnBrk="1" hangingPunct="1">
              <a:spcBef>
                <a:spcPct val="50000"/>
              </a:spcBef>
            </a:pPr>
            <a:r>
              <a:rPr lang="zh-CN" altLang="en-US" sz="1800" dirty="0">
                <a:solidFill>
                  <a:srgbClr val="000000"/>
                </a:solidFill>
                <a:ea typeface="微软雅黑" panose="020B0503020204020204" pitchFamily="34" charset="-122"/>
              </a:rPr>
              <a:t>程序由指令组成</a:t>
            </a:r>
            <a:r>
              <a:rPr lang="zh-CN" altLang="en-US" sz="1800" dirty="0" smtClean="0">
                <a:solidFill>
                  <a:srgbClr val="000000"/>
                </a:solidFill>
                <a:ea typeface="微软雅黑" panose="020B0503020204020204" pitchFamily="34" charset="-122"/>
              </a:rPr>
              <a:t>，计算机自动</a:t>
            </a:r>
            <a:r>
              <a:rPr lang="zh-CN" altLang="en-US" sz="1800" dirty="0">
                <a:solidFill>
                  <a:srgbClr val="000000"/>
                </a:solidFill>
                <a:ea typeface="微软雅黑" panose="020B0503020204020204" pitchFamily="34" charset="-122"/>
              </a:rPr>
              <a:t>取出一</a:t>
            </a:r>
            <a:r>
              <a:rPr lang="zh-CN" altLang="en-US" sz="1800" dirty="0" smtClean="0">
                <a:solidFill>
                  <a:srgbClr val="000000"/>
                </a:solidFill>
                <a:ea typeface="微软雅黑" panose="020B0503020204020204" pitchFamily="34" charset="-122"/>
              </a:rPr>
              <a:t>条条</a:t>
            </a:r>
            <a:r>
              <a:rPr lang="zh-CN" altLang="en-US" sz="1800" dirty="0">
                <a:solidFill>
                  <a:srgbClr val="000000"/>
                </a:solidFill>
                <a:ea typeface="微软雅黑" panose="020B0503020204020204" pitchFamily="34" charset="-122"/>
              </a:rPr>
              <a:t>指令执行</a:t>
            </a:r>
            <a:r>
              <a:rPr lang="zh-CN" altLang="en-US" sz="1800" dirty="0" smtClean="0">
                <a:solidFill>
                  <a:srgbClr val="000000"/>
                </a:solidFill>
                <a:ea typeface="微软雅黑" panose="020B0503020204020204" pitchFamily="34" charset="-122"/>
              </a:rPr>
              <a:t>，</a:t>
            </a:r>
            <a:r>
              <a:rPr lang="zh-CN" altLang="en-US" sz="1800" dirty="0" smtClean="0">
                <a:solidFill>
                  <a:srgbClr val="C00000"/>
                </a:solidFill>
                <a:ea typeface="微软雅黑" panose="020B0503020204020204" pitchFamily="34" charset="-122"/>
              </a:rPr>
              <a:t>执行过程无需人干预</a:t>
            </a:r>
            <a:r>
              <a:rPr lang="zh-CN" altLang="en-US" sz="1800" dirty="0" smtClean="0">
                <a:solidFill>
                  <a:srgbClr val="000000"/>
                </a:solidFill>
                <a:ea typeface="微软雅黑" panose="020B0503020204020204" pitchFamily="34" charset="-122"/>
              </a:rPr>
              <a:t>。</a:t>
            </a:r>
            <a:endParaRPr lang="zh-CN" altLang="en-US" sz="1800" dirty="0">
              <a:solidFill>
                <a:srgbClr val="000000"/>
              </a:solidFill>
              <a:ea typeface="微软雅黑" panose="020B0503020204020204" pitchFamily="34" charset="-122"/>
            </a:endParaRPr>
          </a:p>
          <a:p>
            <a:pPr lvl="1" eaLnBrk="1" hangingPunct="1">
              <a:spcBef>
                <a:spcPct val="50000"/>
              </a:spcBef>
            </a:pPr>
            <a:r>
              <a:rPr lang="zh-CN" altLang="en-US" sz="1800" dirty="0">
                <a:solidFill>
                  <a:srgbClr val="00B050"/>
                </a:solidFill>
                <a:ea typeface="微软雅黑" panose="020B0503020204020204" pitchFamily="34" charset="-122"/>
              </a:rPr>
              <a:t>指令执行</a:t>
            </a:r>
            <a:r>
              <a:rPr lang="zh-CN" altLang="en-US" sz="1800" dirty="0">
                <a:solidFill>
                  <a:srgbClr val="000000"/>
                </a:solidFill>
                <a:ea typeface="微软雅黑" panose="020B0503020204020204" pitchFamily="34" charset="-122"/>
              </a:rPr>
              <a:t>过程中，</a:t>
            </a:r>
            <a:r>
              <a:rPr lang="zh-CN" altLang="en-US" sz="1800" dirty="0" smtClean="0">
                <a:solidFill>
                  <a:srgbClr val="000000"/>
                </a:solidFill>
                <a:ea typeface="微软雅黑" panose="020B0503020204020204" pitchFamily="34" charset="-122"/>
              </a:rPr>
              <a:t>指令和</a:t>
            </a:r>
            <a:r>
              <a:rPr lang="zh-CN" altLang="en-US" sz="1800" dirty="0">
                <a:solidFill>
                  <a:srgbClr val="000000"/>
                </a:solidFill>
                <a:ea typeface="微软雅黑" panose="020B0503020204020204" pitchFamily="34" charset="-122"/>
              </a:rPr>
              <a:t>数据被从存储器取到</a:t>
            </a:r>
            <a:r>
              <a:rPr lang="en-US" altLang="zh-CN" sz="1800" dirty="0">
                <a:solidFill>
                  <a:srgbClr val="000000"/>
                </a:solidFill>
                <a:ea typeface="微软雅黑" panose="020B0503020204020204" pitchFamily="34" charset="-122"/>
              </a:rPr>
              <a:t>CPU</a:t>
            </a:r>
            <a:r>
              <a:rPr lang="zh-CN" altLang="en-US" sz="1800" dirty="0">
                <a:solidFill>
                  <a:srgbClr val="000000"/>
                </a:solidFill>
                <a:ea typeface="微软雅黑" panose="020B0503020204020204" pitchFamily="34" charset="-122"/>
              </a:rPr>
              <a:t>，存放在</a:t>
            </a:r>
            <a:r>
              <a:rPr lang="en-US" altLang="zh-CN" sz="1800" dirty="0">
                <a:solidFill>
                  <a:srgbClr val="000000"/>
                </a:solidFill>
                <a:ea typeface="微软雅黑" panose="020B0503020204020204" pitchFamily="34" charset="-122"/>
              </a:rPr>
              <a:t>CPU</a:t>
            </a:r>
            <a:r>
              <a:rPr lang="zh-CN" altLang="en-US" sz="1800" dirty="0">
                <a:solidFill>
                  <a:srgbClr val="000000"/>
                </a:solidFill>
                <a:ea typeface="微软雅黑" panose="020B0503020204020204" pitchFamily="34" charset="-122"/>
              </a:rPr>
              <a:t>内的寄存器中，指令在</a:t>
            </a:r>
            <a:r>
              <a:rPr lang="en-US" altLang="zh-CN" sz="1800" dirty="0">
                <a:solidFill>
                  <a:srgbClr val="000000"/>
                </a:solidFill>
                <a:ea typeface="微软雅黑" panose="020B0503020204020204" pitchFamily="34" charset="-122"/>
              </a:rPr>
              <a:t>IR</a:t>
            </a:r>
            <a:r>
              <a:rPr lang="zh-CN" altLang="en-US" sz="1800" dirty="0">
                <a:solidFill>
                  <a:srgbClr val="000000"/>
                </a:solidFill>
                <a:ea typeface="微软雅黑" panose="020B0503020204020204" pitchFamily="34" charset="-122"/>
              </a:rPr>
              <a:t>中，数据在</a:t>
            </a:r>
            <a:r>
              <a:rPr lang="en-US" altLang="zh-CN" sz="1800" dirty="0">
                <a:solidFill>
                  <a:srgbClr val="000000"/>
                </a:solidFill>
                <a:ea typeface="微软雅黑" panose="020B0503020204020204" pitchFamily="34" charset="-122"/>
              </a:rPr>
              <a:t>GPR</a:t>
            </a:r>
            <a:r>
              <a:rPr lang="zh-CN" altLang="en-US" sz="1800" dirty="0">
                <a:solidFill>
                  <a:srgbClr val="000000"/>
                </a:solidFill>
                <a:ea typeface="微软雅黑" panose="020B0503020204020204" pitchFamily="34" charset="-122"/>
              </a:rPr>
              <a:t>中。</a:t>
            </a:r>
          </a:p>
          <a:p>
            <a:pPr eaLnBrk="1" hangingPunct="1">
              <a:spcBef>
                <a:spcPct val="50000"/>
              </a:spcBef>
            </a:pPr>
            <a:r>
              <a:rPr lang="zh-CN" altLang="en-US" sz="2200" dirty="0" smtClean="0">
                <a:solidFill>
                  <a:srgbClr val="000000"/>
                </a:solidFill>
                <a:ea typeface="微软雅黑" panose="020B0503020204020204" pitchFamily="34" charset="-122"/>
              </a:rPr>
              <a:t>指令信息</a:t>
            </a:r>
            <a:endParaRPr lang="zh-CN" altLang="en-US" sz="2200" dirty="0">
              <a:solidFill>
                <a:srgbClr val="000000"/>
              </a:solidFill>
              <a:ea typeface="微软雅黑" panose="020B0503020204020204" pitchFamily="34" charset="-122"/>
            </a:endParaRPr>
          </a:p>
          <a:p>
            <a:pPr lvl="1" eaLnBrk="1" hangingPunct="1">
              <a:spcBef>
                <a:spcPct val="50000"/>
              </a:spcBef>
            </a:pPr>
            <a:r>
              <a:rPr lang="zh-CN" altLang="en-US" sz="1800" dirty="0">
                <a:solidFill>
                  <a:srgbClr val="000000"/>
                </a:solidFill>
                <a:ea typeface="微软雅黑" panose="020B0503020204020204" pitchFamily="34" charset="-122"/>
              </a:rPr>
              <a:t>操作性质（操作码</a:t>
            </a:r>
            <a:r>
              <a:rPr lang="zh-CN" altLang="en-US" sz="1800" dirty="0" smtClean="0">
                <a:solidFill>
                  <a:srgbClr val="000000"/>
                </a:solidFill>
                <a:ea typeface="微软雅黑" panose="020B0503020204020204" pitchFamily="34" charset="-122"/>
              </a:rPr>
              <a:t>） </a:t>
            </a:r>
            <a:endParaRPr lang="en-US" altLang="zh-CN" sz="1800" dirty="0" smtClean="0">
              <a:solidFill>
                <a:srgbClr val="000000"/>
              </a:solidFill>
              <a:ea typeface="微软雅黑" panose="020B0503020204020204" pitchFamily="34" charset="-122"/>
            </a:endParaRPr>
          </a:p>
          <a:p>
            <a:pPr lvl="1" eaLnBrk="1" hangingPunct="1">
              <a:spcBef>
                <a:spcPct val="50000"/>
              </a:spcBef>
            </a:pPr>
            <a:r>
              <a:rPr lang="zh-CN" altLang="en-US" sz="1800" dirty="0" smtClean="0">
                <a:solidFill>
                  <a:srgbClr val="000000"/>
                </a:solidFill>
                <a:ea typeface="微软雅黑" panose="020B0503020204020204" pitchFamily="34" charset="-122"/>
              </a:rPr>
              <a:t>源</a:t>
            </a:r>
            <a:r>
              <a:rPr lang="zh-CN" altLang="en-US" sz="1800" dirty="0">
                <a:solidFill>
                  <a:srgbClr val="000000"/>
                </a:solidFill>
                <a:ea typeface="微软雅黑" panose="020B0503020204020204" pitchFamily="34" charset="-122"/>
              </a:rPr>
              <a:t>操作数（立即数、寄存器编号、存储地址</a:t>
            </a:r>
            <a:r>
              <a:rPr lang="zh-CN" altLang="en-US" sz="1800" dirty="0" smtClean="0">
                <a:solidFill>
                  <a:srgbClr val="000000"/>
                </a:solidFill>
                <a:ea typeface="微软雅黑" panose="020B0503020204020204" pitchFamily="34" charset="-122"/>
              </a:rPr>
              <a:t>）</a:t>
            </a:r>
            <a:endParaRPr lang="en-US" altLang="zh-CN" sz="1800" dirty="0" smtClean="0">
              <a:solidFill>
                <a:srgbClr val="000000"/>
              </a:solidFill>
              <a:ea typeface="微软雅黑" panose="020B0503020204020204" pitchFamily="34" charset="-122"/>
            </a:endParaRPr>
          </a:p>
          <a:p>
            <a:pPr lvl="1" eaLnBrk="1" hangingPunct="1">
              <a:spcBef>
                <a:spcPct val="50000"/>
              </a:spcBef>
            </a:pPr>
            <a:r>
              <a:rPr lang="zh-CN" altLang="en-US" sz="1800" dirty="0" smtClean="0">
                <a:solidFill>
                  <a:srgbClr val="000000"/>
                </a:solidFill>
                <a:ea typeface="微软雅黑" panose="020B0503020204020204" pitchFamily="34" charset="-122"/>
              </a:rPr>
              <a:t>目的操作数（</a:t>
            </a:r>
            <a:r>
              <a:rPr lang="zh-CN" altLang="en-US" sz="1800" dirty="0">
                <a:solidFill>
                  <a:srgbClr val="000000"/>
                </a:solidFill>
                <a:ea typeface="微软雅黑" panose="020B0503020204020204" pitchFamily="34" charset="-122"/>
              </a:rPr>
              <a:t>寄存器编号、存储地址）</a:t>
            </a:r>
          </a:p>
          <a:p>
            <a:pPr eaLnBrk="1" hangingPunct="1">
              <a:spcBef>
                <a:spcPct val="50000"/>
              </a:spcBef>
            </a:pPr>
            <a:endParaRPr lang="zh-CN" altLang="en-US" sz="2200" dirty="0" smtClean="0">
              <a:solidFill>
                <a:srgbClr val="000000"/>
              </a:solidFill>
              <a:ea typeface="微软雅黑" panose="020B0503020204020204" pitchFamily="34" charset="-122"/>
            </a:endParaRPr>
          </a:p>
          <a:p>
            <a:endParaRPr lang="zh-CN" altLang="en-US" sz="2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40</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1542516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1" name="Rectangle 2"/>
          <p:cNvSpPr>
            <a:spLocks noGrp="1" noChangeArrowheads="1"/>
          </p:cNvSpPr>
          <p:nvPr>
            <p:ph type="title"/>
          </p:nvPr>
        </p:nvSpPr>
        <p:spPr/>
        <p:txBody>
          <a:bodyPr/>
          <a:lstStyle/>
          <a:p>
            <a:pPr eaLnBrk="1" hangingPunct="1"/>
            <a:r>
              <a:rPr lang="zh-CN" altLang="en-US" dirty="0" smtClean="0">
                <a:solidFill>
                  <a:srgbClr val="FF0000"/>
                </a:solidFill>
              </a:rPr>
              <a:t>第一代计算机</a:t>
            </a:r>
          </a:p>
        </p:txBody>
      </p:sp>
      <p:sp>
        <p:nvSpPr>
          <p:cNvPr id="89092" name="Rectangle 3"/>
          <p:cNvSpPr>
            <a:spLocks noGrp="1" noChangeArrowheads="1"/>
          </p:cNvSpPr>
          <p:nvPr>
            <p:ph idx="1"/>
          </p:nvPr>
        </p:nvSpPr>
        <p:spPr>
          <a:xfrm>
            <a:off x="609600" y="962000"/>
            <a:ext cx="8077200" cy="4267200"/>
          </a:xfrm>
        </p:spPr>
        <p:txBody>
          <a:bodyPr/>
          <a:lstStyle/>
          <a:p>
            <a:pPr eaLnBrk="1" hangingPunct="1"/>
            <a:r>
              <a:rPr lang="en-US" altLang="zh-CN" dirty="0" smtClean="0"/>
              <a:t>1946</a:t>
            </a:r>
            <a:r>
              <a:rPr lang="zh-CN" altLang="en-US" dirty="0" smtClean="0"/>
              <a:t>开始的</a:t>
            </a:r>
            <a:r>
              <a:rPr lang="zh-CN" altLang="en-US" dirty="0" smtClean="0">
                <a:solidFill>
                  <a:srgbClr val="FF0000"/>
                </a:solidFill>
              </a:rPr>
              <a:t>电子管</a:t>
            </a:r>
            <a:r>
              <a:rPr lang="zh-CN" altLang="en-US" dirty="0" smtClean="0"/>
              <a:t>计算机时代</a:t>
            </a:r>
          </a:p>
          <a:p>
            <a:pPr eaLnBrk="1" hangingPunct="1"/>
            <a:r>
              <a:rPr lang="zh-CN" altLang="en-US" dirty="0" smtClean="0"/>
              <a:t>每秒几千次到几万次</a:t>
            </a:r>
            <a:endParaRPr lang="en-US" altLang="zh-CN" dirty="0" smtClean="0"/>
          </a:p>
          <a:p>
            <a:pPr eaLnBrk="1" hangingPunct="1"/>
            <a:r>
              <a:rPr lang="zh-CN" altLang="en-US" dirty="0" smtClean="0"/>
              <a:t>体积庞大，功耗大，价格昂贵，可靠性低。</a:t>
            </a:r>
          </a:p>
          <a:p>
            <a:pPr eaLnBrk="1" hangingPunct="1"/>
            <a:r>
              <a:rPr lang="zh-CN" altLang="en-US" dirty="0" smtClean="0">
                <a:solidFill>
                  <a:srgbClr val="FF0000"/>
                </a:solidFill>
              </a:rPr>
              <a:t>存储器 ：水银延迟线 </a:t>
            </a:r>
          </a:p>
          <a:p>
            <a:pPr eaLnBrk="1" hangingPunct="1"/>
            <a:r>
              <a:rPr lang="zh-CN" altLang="en-US" dirty="0" smtClean="0"/>
              <a:t>辅助存储器：</a:t>
            </a:r>
            <a:r>
              <a:rPr lang="zh-CN" altLang="en-US" dirty="0" smtClean="0">
                <a:solidFill>
                  <a:schemeClr val="accent2"/>
                </a:solidFill>
              </a:rPr>
              <a:t>磁鼓、纸带、卡片 </a:t>
            </a:r>
          </a:p>
          <a:p>
            <a:pPr eaLnBrk="1" hangingPunct="1"/>
            <a:r>
              <a:rPr lang="zh-CN" altLang="en-US" dirty="0" smtClean="0"/>
              <a:t>使用</a:t>
            </a:r>
            <a:r>
              <a:rPr lang="zh-CN" altLang="en-US" dirty="0" smtClean="0">
                <a:solidFill>
                  <a:srgbClr val="FF0000"/>
                </a:solidFill>
              </a:rPr>
              <a:t>机器语言</a:t>
            </a:r>
            <a:r>
              <a:rPr lang="en-US" altLang="zh-CN" dirty="0" smtClean="0">
                <a:solidFill>
                  <a:srgbClr val="FF0000"/>
                </a:solidFill>
              </a:rPr>
              <a:t>/</a:t>
            </a:r>
            <a:r>
              <a:rPr lang="zh-CN" altLang="en-US" dirty="0" smtClean="0">
                <a:solidFill>
                  <a:srgbClr val="FF0000"/>
                </a:solidFill>
              </a:rPr>
              <a:t>汇编语言</a:t>
            </a:r>
            <a:r>
              <a:rPr lang="zh-CN" altLang="en-US" dirty="0" smtClean="0"/>
              <a:t>，应用领域集中在</a:t>
            </a:r>
            <a:r>
              <a:rPr lang="zh-CN" altLang="en-US" dirty="0">
                <a:solidFill>
                  <a:srgbClr val="FF0000"/>
                </a:solidFill>
              </a:rPr>
              <a:t>科学计算</a:t>
            </a:r>
          </a:p>
          <a:p>
            <a:pPr eaLnBrk="1" hangingPunct="1"/>
            <a:r>
              <a:rPr lang="zh-CN" altLang="en-US" dirty="0" smtClean="0"/>
              <a:t>第一代计算机奠定了计算机发展的科学基础</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41</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2569963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p:txBody>
          <a:bodyPr/>
          <a:lstStyle/>
          <a:p>
            <a:pPr eaLnBrk="1" hangingPunct="1"/>
            <a:r>
              <a:rPr lang="zh-CN" altLang="en-US" dirty="0" smtClean="0">
                <a:solidFill>
                  <a:srgbClr val="FF0000"/>
                </a:solidFill>
              </a:rPr>
              <a:t>第二代计算机</a:t>
            </a:r>
          </a:p>
        </p:txBody>
      </p:sp>
      <p:sp>
        <p:nvSpPr>
          <p:cNvPr id="90116" name="Rectangle 3"/>
          <p:cNvSpPr>
            <a:spLocks noGrp="1" noChangeArrowheads="1"/>
          </p:cNvSpPr>
          <p:nvPr>
            <p:ph idx="1"/>
          </p:nvPr>
        </p:nvSpPr>
        <p:spPr/>
        <p:txBody>
          <a:bodyPr/>
          <a:lstStyle/>
          <a:p>
            <a:pPr eaLnBrk="1" hangingPunct="1">
              <a:lnSpc>
                <a:spcPct val="110000"/>
              </a:lnSpc>
            </a:pPr>
            <a:r>
              <a:rPr lang="en-US" altLang="zh-CN" dirty="0" smtClean="0"/>
              <a:t>1958</a:t>
            </a:r>
            <a:r>
              <a:rPr lang="zh-CN" altLang="en-US" dirty="0" smtClean="0"/>
              <a:t>开始的</a:t>
            </a:r>
            <a:r>
              <a:rPr lang="zh-CN" altLang="en-US" dirty="0" smtClean="0">
                <a:solidFill>
                  <a:srgbClr val="FF0000"/>
                </a:solidFill>
              </a:rPr>
              <a:t>晶体管</a:t>
            </a:r>
            <a:r>
              <a:rPr lang="zh-CN" altLang="en-US" dirty="0" smtClean="0"/>
              <a:t>计算机时代 </a:t>
            </a:r>
          </a:p>
          <a:p>
            <a:pPr eaLnBrk="1" hangingPunct="1">
              <a:lnSpc>
                <a:spcPct val="110000"/>
              </a:lnSpc>
            </a:pPr>
            <a:r>
              <a:rPr lang="zh-CN" altLang="en-US" dirty="0" smtClean="0"/>
              <a:t>运算速度提高到每秒几万次到几十万次</a:t>
            </a:r>
            <a:endParaRPr lang="en-US" altLang="zh-CN" dirty="0" smtClean="0"/>
          </a:p>
          <a:p>
            <a:pPr eaLnBrk="1" hangingPunct="1">
              <a:lnSpc>
                <a:spcPct val="110000"/>
              </a:lnSpc>
            </a:pPr>
            <a:r>
              <a:rPr lang="zh-CN" altLang="en-US" dirty="0" smtClean="0"/>
              <a:t>可靠性提高，体积缩小，成本降低，功耗降低</a:t>
            </a:r>
          </a:p>
          <a:p>
            <a:pPr eaLnBrk="1" hangingPunct="1">
              <a:lnSpc>
                <a:spcPct val="110000"/>
              </a:lnSpc>
            </a:pPr>
            <a:r>
              <a:rPr lang="zh-CN" altLang="en-US" dirty="0" smtClean="0">
                <a:solidFill>
                  <a:srgbClr val="FF0000"/>
                </a:solidFill>
              </a:rPr>
              <a:t>主存储器：磁芯 </a:t>
            </a:r>
          </a:p>
          <a:p>
            <a:pPr eaLnBrk="1" hangingPunct="1">
              <a:lnSpc>
                <a:spcPct val="110000"/>
              </a:lnSpc>
            </a:pPr>
            <a:r>
              <a:rPr lang="zh-CN" altLang="en-US" dirty="0" smtClean="0"/>
              <a:t>辅助存储器：</a:t>
            </a:r>
            <a:r>
              <a:rPr lang="zh-CN" altLang="en-US" dirty="0" smtClean="0">
                <a:solidFill>
                  <a:schemeClr val="accent2"/>
                </a:solidFill>
              </a:rPr>
              <a:t>磁盘、磁带</a:t>
            </a:r>
            <a:r>
              <a:rPr lang="zh-CN" altLang="en-US" dirty="0" smtClean="0"/>
              <a:t>  </a:t>
            </a:r>
          </a:p>
          <a:p>
            <a:pPr eaLnBrk="1" hangingPunct="1">
              <a:lnSpc>
                <a:spcPct val="110000"/>
              </a:lnSpc>
            </a:pPr>
            <a:r>
              <a:rPr lang="zh-CN" altLang="en-US" dirty="0" smtClean="0"/>
              <a:t>在软件上出现了</a:t>
            </a:r>
            <a:r>
              <a:rPr lang="zh-CN" altLang="en-US" dirty="0" smtClean="0">
                <a:solidFill>
                  <a:srgbClr val="FF0000"/>
                </a:solidFill>
              </a:rPr>
              <a:t>算法语言和操作系统</a:t>
            </a:r>
            <a:r>
              <a:rPr lang="zh-CN" altLang="en-US" dirty="0" smtClean="0"/>
              <a:t>应用领域从科学计算扩展到了数据处理。</a:t>
            </a:r>
            <a:r>
              <a:rPr lang="en-US" altLang="zh-CN" dirty="0" smtClean="0"/>
              <a:t>FORTRAN</a:t>
            </a:r>
            <a:r>
              <a:rPr lang="zh-CN" altLang="en-US" dirty="0" smtClean="0"/>
              <a:t>、</a:t>
            </a:r>
            <a:r>
              <a:rPr lang="en-US" altLang="zh-CN" dirty="0" smtClean="0"/>
              <a:t>ALGOL-60</a:t>
            </a:r>
            <a:r>
              <a:rPr lang="zh-CN" altLang="en-US" dirty="0" smtClean="0"/>
              <a:t>、</a:t>
            </a:r>
            <a:r>
              <a:rPr lang="en-US" altLang="zh-CN" dirty="0" smtClean="0"/>
              <a:t>COBOL </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42</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2536506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139" name="Rectangle 2"/>
          <p:cNvSpPr>
            <a:spLocks noGrp="1" noChangeArrowheads="1"/>
          </p:cNvSpPr>
          <p:nvPr>
            <p:ph type="title"/>
          </p:nvPr>
        </p:nvSpPr>
        <p:spPr/>
        <p:txBody>
          <a:bodyPr/>
          <a:lstStyle/>
          <a:p>
            <a:pPr eaLnBrk="1" hangingPunct="1"/>
            <a:r>
              <a:rPr lang="zh-CN" altLang="en-US" dirty="0" smtClean="0">
                <a:solidFill>
                  <a:srgbClr val="FF0000"/>
                </a:solidFill>
              </a:rPr>
              <a:t>第三代计算机</a:t>
            </a:r>
          </a:p>
        </p:txBody>
      </p:sp>
      <p:sp>
        <p:nvSpPr>
          <p:cNvPr id="91140" name="Rectangle 3"/>
          <p:cNvSpPr>
            <a:spLocks noGrp="1" noChangeArrowheads="1"/>
          </p:cNvSpPr>
          <p:nvPr>
            <p:ph idx="1"/>
          </p:nvPr>
        </p:nvSpPr>
        <p:spPr>
          <a:xfrm>
            <a:off x="533400" y="986507"/>
            <a:ext cx="8229600" cy="4530725"/>
          </a:xfrm>
        </p:spPr>
        <p:txBody>
          <a:bodyPr/>
          <a:lstStyle/>
          <a:p>
            <a:pPr eaLnBrk="1" hangingPunct="1">
              <a:lnSpc>
                <a:spcPct val="110000"/>
              </a:lnSpc>
            </a:pPr>
            <a:r>
              <a:rPr lang="en-US" altLang="zh-CN" dirty="0" smtClean="0"/>
              <a:t>1965</a:t>
            </a:r>
            <a:r>
              <a:rPr lang="zh-CN" altLang="en-US" dirty="0" smtClean="0"/>
              <a:t>开始的</a:t>
            </a:r>
            <a:r>
              <a:rPr lang="zh-CN" altLang="en-US" dirty="0" smtClean="0">
                <a:solidFill>
                  <a:srgbClr val="FF0000"/>
                </a:solidFill>
              </a:rPr>
              <a:t>集成电路</a:t>
            </a:r>
            <a:r>
              <a:rPr lang="zh-CN" altLang="en-US" dirty="0" smtClean="0"/>
              <a:t>计算机时代</a:t>
            </a:r>
          </a:p>
          <a:p>
            <a:pPr eaLnBrk="1" hangingPunct="1">
              <a:lnSpc>
                <a:spcPct val="110000"/>
              </a:lnSpc>
            </a:pPr>
            <a:r>
              <a:rPr lang="zh-CN" altLang="en-US" dirty="0" smtClean="0"/>
              <a:t>运算速度提高到每秒几十万次到几百万次</a:t>
            </a:r>
            <a:endParaRPr lang="en-US" altLang="zh-CN" dirty="0" smtClean="0"/>
          </a:p>
          <a:p>
            <a:pPr eaLnBrk="1" hangingPunct="1">
              <a:lnSpc>
                <a:spcPct val="110000"/>
              </a:lnSpc>
            </a:pPr>
            <a:r>
              <a:rPr lang="zh-CN" altLang="en-US" dirty="0" smtClean="0"/>
              <a:t>可靠性提高，体积缩小，成本进一步降低，功耗显著降低。</a:t>
            </a:r>
          </a:p>
          <a:p>
            <a:pPr eaLnBrk="1" hangingPunct="1">
              <a:lnSpc>
                <a:spcPct val="110000"/>
              </a:lnSpc>
            </a:pPr>
            <a:r>
              <a:rPr lang="zh-CN" altLang="en-US" dirty="0" smtClean="0">
                <a:solidFill>
                  <a:srgbClr val="FF0000"/>
                </a:solidFill>
              </a:rPr>
              <a:t>主存储器：半导体</a:t>
            </a:r>
          </a:p>
          <a:p>
            <a:pPr eaLnBrk="1" hangingPunct="1">
              <a:lnSpc>
                <a:spcPct val="110000"/>
              </a:lnSpc>
            </a:pPr>
            <a:r>
              <a:rPr lang="zh-CN" altLang="en-US" dirty="0" smtClean="0">
                <a:latin typeface="宋体" pitchFamily="2" charset="-122"/>
              </a:rPr>
              <a:t>“</a:t>
            </a:r>
            <a:r>
              <a:rPr lang="zh-CN" altLang="en-US" dirty="0" smtClean="0"/>
              <a:t>小型计算机</a:t>
            </a:r>
            <a:r>
              <a:rPr lang="zh-CN" altLang="en-US" dirty="0" smtClean="0">
                <a:latin typeface="宋体" pitchFamily="2" charset="-122"/>
              </a:rPr>
              <a:t>”</a:t>
            </a:r>
            <a:r>
              <a:rPr lang="zh-CN" altLang="en-US" dirty="0" smtClean="0"/>
              <a:t>开始出现。</a:t>
            </a:r>
          </a:p>
          <a:p>
            <a:pPr eaLnBrk="1" hangingPunct="1">
              <a:lnSpc>
                <a:spcPct val="110000"/>
              </a:lnSpc>
            </a:pPr>
            <a:r>
              <a:rPr lang="zh-CN" altLang="en-US" dirty="0" smtClean="0"/>
              <a:t>软件技术与计算机外围设备发展迅速。</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43</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3278098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p:txBody>
          <a:bodyPr/>
          <a:lstStyle/>
          <a:p>
            <a:pPr eaLnBrk="1" hangingPunct="1"/>
            <a:r>
              <a:rPr lang="zh-CN" altLang="en-US" dirty="0" smtClean="0">
                <a:solidFill>
                  <a:srgbClr val="FF0000"/>
                </a:solidFill>
              </a:rPr>
              <a:t>第四代计算机</a:t>
            </a:r>
          </a:p>
        </p:txBody>
      </p:sp>
      <p:sp>
        <p:nvSpPr>
          <p:cNvPr id="92164" name="Rectangle 3"/>
          <p:cNvSpPr>
            <a:spLocks noGrp="1" noChangeArrowheads="1"/>
          </p:cNvSpPr>
          <p:nvPr>
            <p:ph idx="1"/>
          </p:nvPr>
        </p:nvSpPr>
        <p:spPr>
          <a:xfrm>
            <a:off x="566738" y="962000"/>
            <a:ext cx="8196262" cy="4267200"/>
          </a:xfrm>
        </p:spPr>
        <p:txBody>
          <a:bodyPr/>
          <a:lstStyle/>
          <a:p>
            <a:pPr eaLnBrk="1" hangingPunct="1">
              <a:lnSpc>
                <a:spcPct val="130000"/>
              </a:lnSpc>
            </a:pPr>
            <a:r>
              <a:rPr lang="en-US" altLang="zh-CN" dirty="0" smtClean="0"/>
              <a:t>1971</a:t>
            </a:r>
            <a:r>
              <a:rPr lang="zh-CN" altLang="en-US" dirty="0" smtClean="0"/>
              <a:t>年开始</a:t>
            </a:r>
            <a:r>
              <a:rPr lang="en-US" altLang="zh-CN" dirty="0" smtClean="0"/>
              <a:t>,</a:t>
            </a:r>
            <a:r>
              <a:rPr lang="zh-CN" altLang="en-US" dirty="0" smtClean="0"/>
              <a:t>大规模</a:t>
            </a:r>
            <a:r>
              <a:rPr lang="en-US" altLang="zh-CN" dirty="0" smtClean="0"/>
              <a:t>/</a:t>
            </a:r>
            <a:r>
              <a:rPr lang="zh-CN" altLang="en-US" dirty="0" smtClean="0">
                <a:solidFill>
                  <a:srgbClr val="FF0000"/>
                </a:solidFill>
              </a:rPr>
              <a:t>超大规模集成电路</a:t>
            </a:r>
            <a:r>
              <a:rPr lang="zh-CN" altLang="en-US" dirty="0" smtClean="0"/>
              <a:t>计算机时代</a:t>
            </a:r>
          </a:p>
          <a:p>
            <a:pPr eaLnBrk="1" hangingPunct="1">
              <a:lnSpc>
                <a:spcPct val="130000"/>
              </a:lnSpc>
            </a:pPr>
            <a:r>
              <a:rPr lang="zh-CN" altLang="en-US" dirty="0" smtClean="0"/>
              <a:t>运算速度提高到每秒几百万次到几千万次，</a:t>
            </a:r>
            <a:r>
              <a:rPr lang="en-US" altLang="zh-CN" dirty="0" smtClean="0"/>
              <a:t>MIPS-&gt;GIPS-&gt;TIPS,</a:t>
            </a:r>
          </a:p>
          <a:p>
            <a:pPr eaLnBrk="1" hangingPunct="1">
              <a:lnSpc>
                <a:spcPct val="130000"/>
              </a:lnSpc>
            </a:pPr>
            <a:r>
              <a:rPr lang="zh-CN" altLang="en-US" dirty="0" smtClean="0"/>
              <a:t>可靠性更进一步提高，体积缩小，成本降低。</a:t>
            </a:r>
          </a:p>
          <a:p>
            <a:pPr eaLnBrk="1" hangingPunct="1">
              <a:lnSpc>
                <a:spcPct val="130000"/>
              </a:lnSpc>
            </a:pPr>
            <a:r>
              <a:rPr lang="zh-CN" altLang="en-US" dirty="0" smtClean="0">
                <a:latin typeface="宋体" pitchFamily="2" charset="-122"/>
              </a:rPr>
              <a:t>“</a:t>
            </a:r>
            <a:r>
              <a:rPr lang="zh-CN" altLang="en-US" dirty="0" smtClean="0">
                <a:solidFill>
                  <a:srgbClr val="FF0000"/>
                </a:solidFill>
              </a:rPr>
              <a:t>微型计算机</a:t>
            </a:r>
            <a:r>
              <a:rPr lang="zh-CN" altLang="en-US" dirty="0" smtClean="0">
                <a:latin typeface="宋体" pitchFamily="2" charset="-122"/>
              </a:rPr>
              <a:t>”</a:t>
            </a:r>
            <a:r>
              <a:rPr lang="zh-CN" altLang="en-US" dirty="0" smtClean="0"/>
              <a:t>开始出现。</a:t>
            </a:r>
          </a:p>
          <a:p>
            <a:pPr eaLnBrk="1" hangingPunct="1">
              <a:lnSpc>
                <a:spcPct val="130000"/>
              </a:lnSpc>
            </a:pPr>
            <a:r>
              <a:rPr lang="zh-CN" altLang="en-US" dirty="0" smtClean="0"/>
              <a:t>多机处理</a:t>
            </a:r>
            <a:r>
              <a:rPr lang="en-US" altLang="zh-CN" dirty="0" smtClean="0"/>
              <a:t>/</a:t>
            </a:r>
            <a:r>
              <a:rPr lang="zh-CN" altLang="en-US" dirty="0" smtClean="0"/>
              <a:t>网络化成为第四代计算机的一个重要特征</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44</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6756970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7" name="Rectangle 2"/>
          <p:cNvSpPr>
            <a:spLocks noGrp="1" noChangeArrowheads="1"/>
          </p:cNvSpPr>
          <p:nvPr>
            <p:ph type="title"/>
          </p:nvPr>
        </p:nvSpPr>
        <p:spPr/>
        <p:txBody>
          <a:bodyPr/>
          <a:lstStyle/>
          <a:p>
            <a:pPr eaLnBrk="1" hangingPunct="1"/>
            <a:r>
              <a:rPr lang="zh-CN" altLang="en-US" dirty="0" smtClean="0">
                <a:solidFill>
                  <a:srgbClr val="FF0000"/>
                </a:solidFill>
              </a:rPr>
              <a:t>计算机发展的趋势</a:t>
            </a:r>
          </a:p>
        </p:txBody>
      </p:sp>
      <p:sp>
        <p:nvSpPr>
          <p:cNvPr id="93188" name="Rectangle 3"/>
          <p:cNvSpPr>
            <a:spLocks noGrp="1" noChangeArrowheads="1"/>
          </p:cNvSpPr>
          <p:nvPr>
            <p:ph idx="1"/>
          </p:nvPr>
        </p:nvSpPr>
        <p:spPr/>
        <p:txBody>
          <a:bodyPr/>
          <a:lstStyle/>
          <a:p>
            <a:pPr eaLnBrk="1" hangingPunct="1"/>
            <a:r>
              <a:rPr lang="en-US" altLang="zh-CN" dirty="0" smtClean="0"/>
              <a:t> </a:t>
            </a:r>
            <a:r>
              <a:rPr lang="zh-CN" altLang="en-US" dirty="0" smtClean="0"/>
              <a:t>速度越来越快</a:t>
            </a:r>
          </a:p>
          <a:p>
            <a:pPr eaLnBrk="1" hangingPunct="1"/>
            <a:r>
              <a:rPr lang="zh-CN" altLang="en-US" dirty="0" smtClean="0"/>
              <a:t> 体积越来越小</a:t>
            </a:r>
          </a:p>
          <a:p>
            <a:pPr eaLnBrk="1" hangingPunct="1"/>
            <a:r>
              <a:rPr lang="zh-CN" altLang="en-US" dirty="0" smtClean="0"/>
              <a:t> 成本越来越低</a:t>
            </a:r>
          </a:p>
          <a:p>
            <a:pPr eaLnBrk="1" hangingPunct="1"/>
            <a:r>
              <a:rPr lang="zh-CN" altLang="en-US" dirty="0" smtClean="0"/>
              <a:t> 功耗越来越低</a:t>
            </a:r>
          </a:p>
          <a:p>
            <a:pPr eaLnBrk="1" hangingPunct="1"/>
            <a:endParaRPr lang="en-US" altLang="zh-CN" dirty="0" smtClean="0"/>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45</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8158916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211" name="Rectangle 2"/>
          <p:cNvSpPr>
            <a:spLocks noGrp="1" noChangeArrowheads="1"/>
          </p:cNvSpPr>
          <p:nvPr>
            <p:ph type="title"/>
          </p:nvPr>
        </p:nvSpPr>
        <p:spPr/>
        <p:txBody>
          <a:bodyPr/>
          <a:lstStyle/>
          <a:p>
            <a:pPr eaLnBrk="1" hangingPunct="1"/>
            <a:r>
              <a:rPr lang="zh-CN" altLang="en-US" dirty="0" smtClean="0">
                <a:solidFill>
                  <a:srgbClr val="FF0000"/>
                </a:solidFill>
              </a:rPr>
              <a:t>计算机发展的</a:t>
            </a:r>
            <a:r>
              <a:rPr lang="en-US" altLang="zh-CN" dirty="0" smtClean="0">
                <a:solidFill>
                  <a:srgbClr val="FF0000"/>
                </a:solidFill>
              </a:rPr>
              <a:t>6</a:t>
            </a:r>
            <a:r>
              <a:rPr lang="zh-CN" altLang="en-US" dirty="0" smtClean="0">
                <a:solidFill>
                  <a:srgbClr val="FF0000"/>
                </a:solidFill>
              </a:rPr>
              <a:t>个规律</a:t>
            </a:r>
          </a:p>
        </p:txBody>
      </p:sp>
      <p:sp>
        <p:nvSpPr>
          <p:cNvPr id="94212" name="Rectangle 3"/>
          <p:cNvSpPr>
            <a:spLocks noGrp="1" noChangeArrowheads="1"/>
          </p:cNvSpPr>
          <p:nvPr>
            <p:ph idx="1"/>
          </p:nvPr>
        </p:nvSpPr>
        <p:spPr>
          <a:xfrm>
            <a:off x="566738" y="980728"/>
            <a:ext cx="8037710" cy="5256584"/>
          </a:xfrm>
        </p:spPr>
        <p:txBody>
          <a:bodyPr/>
          <a:lstStyle/>
          <a:p>
            <a:pPr eaLnBrk="1" hangingPunct="1">
              <a:lnSpc>
                <a:spcPct val="110000"/>
              </a:lnSpc>
            </a:pPr>
            <a:r>
              <a:rPr lang="en-US" altLang="zh-CN" dirty="0" smtClean="0"/>
              <a:t>Moore</a:t>
            </a:r>
            <a:r>
              <a:rPr lang="zh-CN" altLang="en-US" dirty="0" smtClean="0"/>
              <a:t>定律：</a:t>
            </a:r>
          </a:p>
          <a:p>
            <a:pPr lvl="1" eaLnBrk="1" hangingPunct="1">
              <a:lnSpc>
                <a:spcPct val="110000"/>
              </a:lnSpc>
            </a:pPr>
            <a:r>
              <a:rPr lang="zh-CN" altLang="en-US" dirty="0" smtClean="0">
                <a:solidFill>
                  <a:srgbClr val="FF0000"/>
                </a:solidFill>
              </a:rPr>
              <a:t>微处理器内晶体管数每十八个月翻一番；</a:t>
            </a:r>
          </a:p>
          <a:p>
            <a:pPr algn="just" eaLnBrk="1" hangingPunct="1">
              <a:lnSpc>
                <a:spcPct val="110000"/>
              </a:lnSpc>
            </a:pPr>
            <a:r>
              <a:rPr lang="en-US" altLang="zh-CN" dirty="0" smtClean="0"/>
              <a:t>Bell</a:t>
            </a:r>
            <a:r>
              <a:rPr lang="zh-CN" altLang="en-US" dirty="0" smtClean="0"/>
              <a:t>定律：     </a:t>
            </a:r>
          </a:p>
          <a:p>
            <a:pPr lvl="1" algn="just" eaLnBrk="1" hangingPunct="1">
              <a:lnSpc>
                <a:spcPct val="110000"/>
              </a:lnSpc>
            </a:pPr>
            <a:r>
              <a:rPr lang="zh-CN" altLang="en-US" dirty="0" smtClean="0">
                <a:solidFill>
                  <a:srgbClr val="FF0000"/>
                </a:solidFill>
              </a:rPr>
              <a:t>如保持计算能力不变，微处理器价格，每十八个月减少一半；</a:t>
            </a:r>
          </a:p>
          <a:p>
            <a:pPr algn="just" eaLnBrk="1" hangingPunct="1">
              <a:lnSpc>
                <a:spcPct val="110000"/>
              </a:lnSpc>
            </a:pPr>
            <a:r>
              <a:rPr lang="en-US" altLang="zh-CN" dirty="0" smtClean="0"/>
              <a:t>Gilder</a:t>
            </a:r>
            <a:r>
              <a:rPr lang="zh-CN" altLang="en-US" dirty="0" smtClean="0"/>
              <a:t>定律： </a:t>
            </a:r>
          </a:p>
          <a:p>
            <a:pPr lvl="1" algn="just" eaLnBrk="1" hangingPunct="1">
              <a:lnSpc>
                <a:spcPct val="110000"/>
              </a:lnSpc>
            </a:pPr>
            <a:r>
              <a:rPr lang="zh-CN" altLang="en-US" dirty="0" smtClean="0">
                <a:solidFill>
                  <a:srgbClr val="FF0000"/>
                </a:solidFill>
              </a:rPr>
              <a:t>未来</a:t>
            </a:r>
            <a:r>
              <a:rPr lang="en-US" altLang="zh-CN" dirty="0" smtClean="0">
                <a:solidFill>
                  <a:srgbClr val="FF0000"/>
                </a:solidFill>
              </a:rPr>
              <a:t>25</a:t>
            </a:r>
            <a:r>
              <a:rPr lang="zh-CN" altLang="en-US" dirty="0" smtClean="0">
                <a:solidFill>
                  <a:srgbClr val="FF0000"/>
                </a:solidFill>
              </a:rPr>
              <a:t>年（</a:t>
            </a:r>
            <a:r>
              <a:rPr lang="en-US" altLang="zh-CN" dirty="0" smtClean="0">
                <a:solidFill>
                  <a:srgbClr val="FF0000"/>
                </a:solidFill>
              </a:rPr>
              <a:t>1996</a:t>
            </a:r>
            <a:r>
              <a:rPr lang="zh-CN" altLang="en-US" dirty="0" smtClean="0">
                <a:solidFill>
                  <a:srgbClr val="FF0000"/>
                </a:solidFill>
              </a:rPr>
              <a:t>年预言），主干网带宽每</a:t>
            </a:r>
            <a:r>
              <a:rPr lang="en-US" altLang="zh-CN" dirty="0" smtClean="0">
                <a:solidFill>
                  <a:srgbClr val="FF0000"/>
                </a:solidFill>
              </a:rPr>
              <a:t>6</a:t>
            </a:r>
            <a:r>
              <a:rPr lang="zh-CN" altLang="en-US" dirty="0" smtClean="0">
                <a:solidFill>
                  <a:srgbClr val="FF0000"/>
                </a:solidFill>
              </a:rPr>
              <a:t>个月增加一倍；</a:t>
            </a:r>
          </a:p>
          <a:p>
            <a:pPr algn="just" eaLnBrk="1" hangingPunct="1">
              <a:lnSpc>
                <a:spcPct val="110000"/>
              </a:lnSpc>
            </a:pPr>
            <a:r>
              <a:rPr lang="en-US" altLang="zh-CN" dirty="0" smtClean="0"/>
              <a:t>Metcalfe</a:t>
            </a:r>
            <a:r>
              <a:rPr lang="zh-CN" altLang="en-US" dirty="0" smtClean="0"/>
              <a:t>定律 </a:t>
            </a:r>
          </a:p>
          <a:p>
            <a:pPr lvl="1" algn="just" eaLnBrk="1" hangingPunct="1">
              <a:lnSpc>
                <a:spcPct val="110000"/>
              </a:lnSpc>
            </a:pPr>
            <a:r>
              <a:rPr lang="zh-CN" altLang="en-US" dirty="0" smtClean="0">
                <a:solidFill>
                  <a:srgbClr val="FF0000"/>
                </a:solidFill>
              </a:rPr>
              <a:t>网络价值同网络用户数的平方成正比。</a:t>
            </a:r>
          </a:p>
          <a:p>
            <a:pPr algn="just" eaLnBrk="1" hangingPunct="1">
              <a:lnSpc>
                <a:spcPct val="110000"/>
              </a:lnSpc>
            </a:pPr>
            <a:r>
              <a:rPr lang="zh-CN" altLang="en-US" dirty="0" smtClean="0"/>
              <a:t>半导体存储器发展规律：</a:t>
            </a:r>
          </a:p>
          <a:p>
            <a:pPr lvl="1" algn="just" eaLnBrk="1" hangingPunct="1">
              <a:lnSpc>
                <a:spcPct val="110000"/>
              </a:lnSpc>
            </a:pPr>
            <a:r>
              <a:rPr lang="en-US" altLang="zh-CN" dirty="0" smtClean="0">
                <a:solidFill>
                  <a:srgbClr val="FF0000"/>
                </a:solidFill>
              </a:rPr>
              <a:t>DRAM</a:t>
            </a:r>
            <a:r>
              <a:rPr lang="zh-CN" altLang="en-US" dirty="0" smtClean="0">
                <a:solidFill>
                  <a:srgbClr val="FF0000"/>
                </a:solidFill>
              </a:rPr>
              <a:t>密度每年增加</a:t>
            </a:r>
            <a:r>
              <a:rPr lang="en-US" altLang="zh-CN" dirty="0" smtClean="0">
                <a:solidFill>
                  <a:srgbClr val="FF0000"/>
                </a:solidFill>
              </a:rPr>
              <a:t>60%</a:t>
            </a:r>
            <a:r>
              <a:rPr lang="zh-CN" altLang="en-US" dirty="0" smtClean="0">
                <a:solidFill>
                  <a:srgbClr val="FF0000"/>
                </a:solidFill>
              </a:rPr>
              <a:t>，每三年翻四倍</a:t>
            </a:r>
          </a:p>
          <a:p>
            <a:pPr eaLnBrk="1" hangingPunct="1">
              <a:lnSpc>
                <a:spcPct val="110000"/>
              </a:lnSpc>
            </a:pPr>
            <a:r>
              <a:rPr lang="zh-CN" altLang="en-US" dirty="0" smtClean="0"/>
              <a:t>硬盘存储技术发展规律：</a:t>
            </a:r>
          </a:p>
          <a:p>
            <a:pPr lvl="1" algn="just" eaLnBrk="1" hangingPunct="1">
              <a:lnSpc>
                <a:spcPct val="110000"/>
              </a:lnSpc>
            </a:pPr>
            <a:r>
              <a:rPr lang="zh-CN" altLang="en-US" dirty="0" smtClean="0">
                <a:solidFill>
                  <a:srgbClr val="FF0000"/>
                </a:solidFill>
              </a:rPr>
              <a:t>硬盘的密度每年增加约一倍</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46</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6280351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235" name="Rectangle 2"/>
          <p:cNvSpPr>
            <a:spLocks noGrp="1" noChangeArrowheads="1"/>
          </p:cNvSpPr>
          <p:nvPr>
            <p:ph type="title"/>
          </p:nvPr>
        </p:nvSpPr>
        <p:spPr/>
        <p:txBody>
          <a:bodyPr/>
          <a:lstStyle/>
          <a:p>
            <a:pPr eaLnBrk="1" hangingPunct="1"/>
            <a:r>
              <a:rPr lang="zh-CN" altLang="en-US" dirty="0" smtClean="0">
                <a:solidFill>
                  <a:srgbClr val="FF0000"/>
                </a:solidFill>
              </a:rPr>
              <a:t>新摩尔定理</a:t>
            </a:r>
          </a:p>
        </p:txBody>
      </p:sp>
      <p:sp>
        <p:nvSpPr>
          <p:cNvPr id="550915" name="Rectangle 3"/>
          <p:cNvSpPr>
            <a:spLocks noGrp="1" noChangeArrowheads="1"/>
          </p:cNvSpPr>
          <p:nvPr>
            <p:ph idx="1"/>
          </p:nvPr>
        </p:nvSpPr>
        <p:spPr>
          <a:xfrm>
            <a:off x="395536" y="1196752"/>
            <a:ext cx="8218488" cy="3096344"/>
          </a:xfrm>
        </p:spPr>
        <p:txBody>
          <a:bodyPr/>
          <a:lstStyle/>
          <a:p>
            <a:pPr eaLnBrk="1" hangingPunct="1">
              <a:spcBef>
                <a:spcPct val="0"/>
              </a:spcBef>
              <a:buClrTx/>
              <a:buFontTx/>
              <a:buNone/>
              <a:defRPr/>
            </a:pPr>
            <a:r>
              <a:rPr lang="en-US" altLang="zh-CN" sz="2800" b="1" dirty="0" smtClean="0">
                <a:effectLst>
                  <a:outerShdw blurRad="38100" dist="38100" dir="2700000" algn="tl">
                    <a:srgbClr val="C0C0C0"/>
                  </a:outerShdw>
                </a:effectLst>
                <a:latin typeface="黑体" pitchFamily="2" charset="-122"/>
                <a:ea typeface="黑体" pitchFamily="2" charset="-122"/>
              </a:rPr>
              <a:t>     </a:t>
            </a:r>
            <a:r>
              <a:rPr lang="zh-CN" altLang="en-US" sz="2800" b="1" dirty="0" smtClean="0">
                <a:effectLst>
                  <a:outerShdw blurRad="38100" dist="38100" dir="2700000" algn="tl">
                    <a:srgbClr val="C0C0C0"/>
                  </a:outerShdw>
                </a:effectLst>
                <a:latin typeface="黑体" pitchFamily="2" charset="-122"/>
                <a:ea typeface="黑体" pitchFamily="2" charset="-122"/>
              </a:rPr>
              <a:t>由于国际互联网及电子商务的超高速的发展</a:t>
            </a:r>
            <a:r>
              <a:rPr kumimoji="1" lang="zh-CN" altLang="en-US" sz="2000" dirty="0" smtClean="0"/>
              <a:t>，</a:t>
            </a:r>
            <a:r>
              <a:rPr lang="zh-CN" altLang="en-US" sz="2800" b="1" dirty="0" smtClean="0">
                <a:solidFill>
                  <a:srgbClr val="FF0000"/>
                </a:solidFill>
                <a:effectLst>
                  <a:outerShdw blurRad="38100" dist="38100" dir="2700000" algn="tl">
                    <a:srgbClr val="C0C0C0"/>
                  </a:outerShdw>
                </a:effectLst>
                <a:latin typeface="黑体" pitchFamily="2" charset="-122"/>
                <a:ea typeface="黑体" pitchFamily="2" charset="-122"/>
              </a:rPr>
              <a:t>从现在起，每</a:t>
            </a:r>
            <a:r>
              <a:rPr lang="en-US" altLang="zh-CN" sz="2800" b="1" dirty="0" smtClean="0">
                <a:solidFill>
                  <a:srgbClr val="FF0000"/>
                </a:solidFill>
                <a:effectLst>
                  <a:outerShdw blurRad="38100" dist="38100" dir="2700000" algn="tl">
                    <a:srgbClr val="C0C0C0"/>
                  </a:outerShdw>
                </a:effectLst>
                <a:latin typeface="黑体" pitchFamily="2" charset="-122"/>
                <a:ea typeface="黑体" pitchFamily="2" charset="-122"/>
              </a:rPr>
              <a:t>18</a:t>
            </a:r>
            <a:r>
              <a:rPr lang="zh-CN" altLang="en-US" sz="2800" b="1" dirty="0" smtClean="0">
                <a:solidFill>
                  <a:srgbClr val="FF0000"/>
                </a:solidFill>
                <a:effectLst>
                  <a:outerShdw blurRad="38100" dist="38100" dir="2700000" algn="tl">
                    <a:srgbClr val="C0C0C0"/>
                  </a:outerShdw>
                </a:effectLst>
                <a:latin typeface="黑体" pitchFamily="2" charset="-122"/>
                <a:ea typeface="黑体" pitchFamily="2" charset="-122"/>
              </a:rPr>
              <a:t>个月</a:t>
            </a:r>
            <a:r>
              <a:rPr lang="en-US" altLang="zh-CN" sz="2800" b="1" dirty="0" smtClean="0">
                <a:solidFill>
                  <a:srgbClr val="FF0000"/>
                </a:solidFill>
                <a:effectLst>
                  <a:outerShdw blurRad="38100" dist="38100" dir="2700000" algn="tl">
                    <a:srgbClr val="C0C0C0"/>
                  </a:outerShdw>
                </a:effectLst>
                <a:latin typeface="黑体" pitchFamily="2" charset="-122"/>
                <a:ea typeface="黑体" pitchFamily="2" charset="-122"/>
              </a:rPr>
              <a:t>,</a:t>
            </a:r>
            <a:r>
              <a:rPr lang="zh-CN" altLang="en-US" sz="2800" b="1" dirty="0" smtClean="0">
                <a:solidFill>
                  <a:srgbClr val="FF0000"/>
                </a:solidFill>
                <a:effectLst>
                  <a:outerShdw blurRad="38100" dist="38100" dir="2700000" algn="tl">
                    <a:srgbClr val="C0C0C0"/>
                  </a:outerShdw>
                </a:effectLst>
                <a:latin typeface="黑体" pitchFamily="2" charset="-122"/>
                <a:ea typeface="黑体" pitchFamily="2" charset="-122"/>
              </a:rPr>
              <a:t>新增的存储量等于有史以来存储量之和</a:t>
            </a:r>
            <a:r>
              <a:rPr lang="en-US" altLang="zh-CN" sz="2800" b="1" dirty="0" smtClean="0">
                <a:solidFill>
                  <a:srgbClr val="FF0000"/>
                </a:solidFill>
                <a:effectLst>
                  <a:outerShdw blurRad="38100" dist="38100" dir="2700000" algn="tl">
                    <a:srgbClr val="C0C0C0"/>
                  </a:outerShdw>
                </a:effectLst>
                <a:latin typeface="黑体" pitchFamily="2" charset="-122"/>
                <a:ea typeface="黑体" pitchFamily="2" charset="-122"/>
              </a:rPr>
              <a:t>!</a:t>
            </a:r>
          </a:p>
          <a:p>
            <a:pPr eaLnBrk="1" hangingPunct="1">
              <a:spcBef>
                <a:spcPct val="0"/>
              </a:spcBef>
              <a:buClrTx/>
              <a:buFontTx/>
              <a:buNone/>
              <a:defRPr/>
            </a:pPr>
            <a:r>
              <a:rPr lang="en-US" altLang="zh-CN" b="1" dirty="0" smtClean="0">
                <a:solidFill>
                  <a:schemeClr val="bg1"/>
                </a:solidFill>
                <a:effectLst>
                  <a:outerShdw blurRad="38100" dist="38100" dir="2700000" algn="tl">
                    <a:srgbClr val="C0C0C0"/>
                  </a:outerShdw>
                </a:effectLst>
                <a:latin typeface="Arial" charset="0"/>
              </a:rPr>
              <a:t>		</a:t>
            </a:r>
          </a:p>
          <a:p>
            <a:pPr eaLnBrk="1" hangingPunct="1">
              <a:spcBef>
                <a:spcPct val="0"/>
              </a:spcBef>
              <a:buClrTx/>
              <a:buFontTx/>
              <a:buNone/>
              <a:defRPr/>
            </a:pPr>
            <a:r>
              <a:rPr lang="en-US" altLang="zh-CN" b="1" dirty="0" smtClean="0">
                <a:solidFill>
                  <a:schemeClr val="bg1"/>
                </a:solidFill>
                <a:effectLst>
                  <a:outerShdw blurRad="38100" dist="38100" dir="2700000" algn="tl">
                    <a:srgbClr val="C0C0C0"/>
                  </a:outerShdw>
                </a:effectLst>
                <a:latin typeface="Arial" charset="0"/>
              </a:rPr>
              <a:t>          </a:t>
            </a:r>
            <a:r>
              <a:rPr lang="en-US" altLang="zh-CN" b="1" dirty="0" smtClean="0">
                <a:solidFill>
                  <a:schemeClr val="accent2"/>
                </a:solidFill>
                <a:effectLst>
                  <a:outerShdw blurRad="38100" dist="38100" dir="2700000" algn="tl">
                    <a:srgbClr val="C0C0C0"/>
                  </a:outerShdw>
                </a:effectLst>
                <a:latin typeface="Arial" charset="0"/>
              </a:rPr>
              <a:t>———1998</a:t>
            </a:r>
            <a:r>
              <a:rPr lang="zh-CN" altLang="en-US" b="1" dirty="0" smtClean="0">
                <a:solidFill>
                  <a:schemeClr val="accent2"/>
                </a:solidFill>
                <a:effectLst>
                  <a:outerShdw blurRad="38100" dist="38100" dir="2700000" algn="tl">
                    <a:srgbClr val="C0C0C0"/>
                  </a:outerShdw>
                </a:effectLst>
                <a:latin typeface="Arial" charset="0"/>
              </a:rPr>
              <a:t>年图灵奖获得者</a:t>
            </a:r>
            <a:r>
              <a:rPr lang="en-US" altLang="zh-CN" b="1" dirty="0" smtClean="0">
                <a:solidFill>
                  <a:schemeClr val="accent2"/>
                </a:solidFill>
                <a:effectLst>
                  <a:outerShdw blurRad="38100" dist="38100" dir="2700000" algn="tl">
                    <a:srgbClr val="C0C0C0"/>
                  </a:outerShdw>
                </a:effectLst>
                <a:latin typeface="Arial" charset="0"/>
              </a:rPr>
              <a:t>Jim Gray</a:t>
            </a:r>
          </a:p>
          <a:p>
            <a:pPr eaLnBrk="1" hangingPunct="1">
              <a:defRPr/>
            </a:pPr>
            <a:endParaRPr lang="en-US" altLang="zh-CN" dirty="0" smtClean="0">
              <a:solidFill>
                <a:schemeClr val="accent2"/>
              </a:solidFill>
            </a:endParaRPr>
          </a:p>
        </p:txBody>
      </p:sp>
      <p:pic>
        <p:nvPicPr>
          <p:cNvPr id="91141" name="Picture 4" descr="BD06662_"/>
          <p:cNvPicPr>
            <a:picLocks noChangeAspect="1" noChangeArrowheads="1"/>
          </p:cNvPicPr>
          <p:nvPr/>
        </p:nvPicPr>
        <p:blipFill>
          <a:blip r:embed="rId3" cstate="print"/>
          <a:srcRect/>
          <a:stretch>
            <a:fillRect/>
          </a:stretch>
        </p:blipFill>
        <p:spPr bwMode="auto">
          <a:xfrm>
            <a:off x="6228184" y="3933056"/>
            <a:ext cx="2113499" cy="1872208"/>
          </a:xfrm>
          <a:prstGeom prst="rect">
            <a:avLst/>
          </a:prstGeom>
          <a:noFill/>
          <a:ln w="9525">
            <a:noFill/>
            <a:miter lim="800000"/>
            <a:headEnd/>
            <a:tailEnd/>
          </a:ln>
          <a:effectLst>
            <a:outerShdw dist="107763" dir="2700000" algn="ctr" rotWithShape="0">
              <a:srgbClr val="808080">
                <a:alpha val="50000"/>
              </a:srgbClr>
            </a:outerShdw>
          </a:effectLst>
        </p:spPr>
      </p:pic>
      <p:sp>
        <p:nvSpPr>
          <p:cNvPr id="5"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47</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8562656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4802" name="Picture 2" descr="摩尔定律失效了 芯片未来又怎样？"/>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272" y="10305"/>
            <a:ext cx="2142064" cy="2503256"/>
          </a:xfrm>
          <a:prstGeom prst="rect">
            <a:avLst/>
          </a:prstGeom>
          <a:noFill/>
          <a:extLst>
            <a:ext uri="{909E8E84-426E-40DD-AFC4-6F175D3DCCD1}">
              <a14:hiddenFill xmlns:a14="http://schemas.microsoft.com/office/drawing/2010/main">
                <a:solidFill>
                  <a:srgbClr val="FFFFFF"/>
                </a:solidFill>
              </a14:hiddenFill>
            </a:ext>
          </a:extLst>
        </p:spPr>
      </p:pic>
      <p:sp>
        <p:nvSpPr>
          <p:cNvPr id="96259" name="Rectangle 2"/>
          <p:cNvSpPr>
            <a:spLocks noGrp="1" noChangeArrowheads="1"/>
          </p:cNvSpPr>
          <p:nvPr>
            <p:ph type="title"/>
          </p:nvPr>
        </p:nvSpPr>
        <p:spPr/>
        <p:txBody>
          <a:bodyPr/>
          <a:lstStyle/>
          <a:p>
            <a:pPr eaLnBrk="1" hangingPunct="1"/>
            <a:r>
              <a:rPr lang="en-US" altLang="zh-CN" dirty="0" smtClean="0">
                <a:solidFill>
                  <a:srgbClr val="FF0000"/>
                </a:solidFill>
              </a:rPr>
              <a:t>1965</a:t>
            </a:r>
            <a:r>
              <a:rPr lang="zh-CN" altLang="en-US" dirty="0" smtClean="0">
                <a:solidFill>
                  <a:srgbClr val="FF0000"/>
                </a:solidFill>
              </a:rPr>
              <a:t>年 </a:t>
            </a:r>
            <a:r>
              <a:rPr lang="en-US" altLang="zh-CN" dirty="0" smtClean="0">
                <a:solidFill>
                  <a:srgbClr val="FF0000"/>
                </a:solidFill>
              </a:rPr>
              <a:t>Moore</a:t>
            </a:r>
            <a:r>
              <a:rPr lang="en-US" altLang="zh-CN" dirty="0" smtClean="0">
                <a:solidFill>
                  <a:srgbClr val="FF0000"/>
                </a:solidFill>
                <a:latin typeface="Arial" charset="0"/>
              </a:rPr>
              <a:t>’</a:t>
            </a:r>
            <a:r>
              <a:rPr lang="en-US" altLang="zh-CN" dirty="0" smtClean="0">
                <a:solidFill>
                  <a:srgbClr val="FF0000"/>
                </a:solidFill>
              </a:rPr>
              <a:t>s Law</a:t>
            </a:r>
          </a:p>
        </p:txBody>
      </p:sp>
      <p:sp>
        <p:nvSpPr>
          <p:cNvPr id="4" name="灯片编号占位符 3"/>
          <p:cNvSpPr>
            <a:spLocks noGrp="1"/>
          </p:cNvSpPr>
          <p:nvPr>
            <p:ph type="sldNum" sz="quarter" idx="4294967295"/>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48</a:t>
            </a:fld>
            <a:r>
              <a:rPr lang="en-US" altLang="zh-CN" sz="1400" dirty="0" smtClean="0">
                <a:solidFill>
                  <a:srgbClr val="0D7157"/>
                </a:solidFill>
              </a:rPr>
              <a:t>- </a:t>
            </a:r>
            <a:endParaRPr lang="en-US" altLang="zh-CN" sz="1400" dirty="0">
              <a:solidFill>
                <a:srgbClr val="0D7157"/>
              </a:solidFill>
            </a:endParaRPr>
          </a:p>
        </p:txBody>
      </p:sp>
      <p:pic>
        <p:nvPicPr>
          <p:cNvPr id="204804" name="Picture 4" descr="50年来芯片晶体管和工作频率的指数式增长(注：纵坐标为对数坐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3" y="1261933"/>
            <a:ext cx="6605405" cy="4896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515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第一章 计算机系统概述</a:t>
            </a:r>
            <a:endParaRPr lang="zh-CN" altLang="en-US" dirty="0">
              <a:solidFill>
                <a:srgbClr val="FF0000"/>
              </a:solidFill>
            </a:endParaRPr>
          </a:p>
        </p:txBody>
      </p:sp>
      <p:sp>
        <p:nvSpPr>
          <p:cNvPr id="3" name="内容占位符 2"/>
          <p:cNvSpPr>
            <a:spLocks noGrp="1"/>
          </p:cNvSpPr>
          <p:nvPr>
            <p:ph idx="1"/>
          </p:nvPr>
        </p:nvSpPr>
        <p:spPr/>
        <p:txBody>
          <a:bodyPr/>
          <a:lstStyle/>
          <a:p>
            <a:r>
              <a:rPr lang="en-US" altLang="zh-CN" dirty="0" smtClean="0"/>
              <a:t>1.1 </a:t>
            </a:r>
            <a:r>
              <a:rPr lang="zh-CN" altLang="en-US" dirty="0" smtClean="0"/>
              <a:t>计算机</a:t>
            </a:r>
            <a:r>
              <a:rPr lang="zh-CN" altLang="en-US" dirty="0"/>
              <a:t>的发展历程</a:t>
            </a:r>
            <a:endParaRPr lang="en-US" altLang="zh-CN" dirty="0"/>
          </a:p>
          <a:p>
            <a:r>
              <a:rPr lang="en-US" altLang="zh-CN" dirty="0" smtClean="0">
                <a:solidFill>
                  <a:srgbClr val="CC3300"/>
                </a:solidFill>
              </a:rPr>
              <a:t>1.2 </a:t>
            </a:r>
            <a:r>
              <a:rPr lang="zh-CN" altLang="en-US" dirty="0" smtClean="0">
                <a:solidFill>
                  <a:srgbClr val="CC3300"/>
                </a:solidFill>
              </a:rPr>
              <a:t>计算机系统功能和组成</a:t>
            </a:r>
            <a:endParaRPr lang="en-US" altLang="zh-CN" dirty="0" smtClean="0">
              <a:solidFill>
                <a:srgbClr val="CC3300"/>
              </a:solidFill>
            </a:endParaRPr>
          </a:p>
          <a:p>
            <a:r>
              <a:rPr lang="en-US" altLang="zh-CN" dirty="0" smtClean="0"/>
              <a:t>1.3 </a:t>
            </a:r>
            <a:r>
              <a:rPr lang="zh-CN" altLang="en-US" dirty="0" smtClean="0"/>
              <a:t>程序开发执行过程</a:t>
            </a:r>
            <a:endParaRPr lang="zh-CN" altLang="en-US" dirty="0"/>
          </a:p>
          <a:p>
            <a:r>
              <a:rPr lang="en-US" altLang="zh-CN" dirty="0" smtClean="0"/>
              <a:t>1.4 </a:t>
            </a:r>
            <a:r>
              <a:rPr lang="zh-CN" altLang="en-US" dirty="0" smtClean="0"/>
              <a:t>计算机系统层次结构</a:t>
            </a:r>
            <a:endParaRPr lang="zh-CN" altLang="en-US" dirty="0"/>
          </a:p>
          <a:p>
            <a:r>
              <a:rPr lang="en-US" altLang="zh-CN" dirty="0" smtClean="0"/>
              <a:t>1.5 </a:t>
            </a:r>
            <a:r>
              <a:rPr lang="zh-CN" altLang="en-US" dirty="0" smtClean="0"/>
              <a:t>计算机系统性能评价</a:t>
            </a:r>
            <a:endParaRPr lang="zh-CN" altLang="en-US"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49</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7220260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1"/>
          <p:cNvSpPr>
            <a:spLocks noGrp="1"/>
          </p:cNvSpPr>
          <p:nvPr>
            <p:ph type="title"/>
          </p:nvPr>
        </p:nvSpPr>
        <p:spPr>
          <a:xfrm>
            <a:off x="457200" y="71414"/>
            <a:ext cx="8229600" cy="582612"/>
          </a:xfrm>
        </p:spPr>
        <p:txBody>
          <a:bodyPr/>
          <a:lstStyle/>
          <a:p>
            <a:r>
              <a:rPr lang="zh-CN" altLang="en-US" dirty="0">
                <a:solidFill>
                  <a:srgbClr val="FF0000"/>
                </a:solidFill>
              </a:rPr>
              <a:t>学</a:t>
            </a:r>
            <a:r>
              <a:rPr lang="zh-CN" altLang="en-US" dirty="0" smtClean="0">
                <a:solidFill>
                  <a:srgbClr val="FF0000"/>
                </a:solidFill>
              </a:rPr>
              <a:t>这门课</a:t>
            </a:r>
            <a:r>
              <a:rPr lang="zh-CN" altLang="en-US" dirty="0">
                <a:solidFill>
                  <a:srgbClr val="FF0000"/>
                </a:solidFill>
              </a:rPr>
              <a:t>有啥用？？？</a:t>
            </a:r>
          </a:p>
        </p:txBody>
      </p:sp>
      <p:sp>
        <p:nvSpPr>
          <p:cNvPr id="6" name="内容占位符 2"/>
          <p:cNvSpPr>
            <a:spLocks noGrp="1"/>
          </p:cNvSpPr>
          <p:nvPr>
            <p:ph idx="1"/>
          </p:nvPr>
        </p:nvSpPr>
        <p:spPr>
          <a:xfrm>
            <a:off x="395536" y="837829"/>
            <a:ext cx="8218488" cy="5040312"/>
          </a:xfrm>
        </p:spPr>
        <p:txBody>
          <a:bodyPr/>
          <a:lstStyle/>
          <a:p>
            <a:pPr defTabSz="812800">
              <a:defRPr/>
            </a:pPr>
            <a:r>
              <a:rPr lang="zh-CN" altLang="en-US" dirty="0" smtClean="0"/>
              <a:t>经常被问的伪命题</a:t>
            </a:r>
            <a:r>
              <a:rPr altLang="en-US" dirty="0" smtClean="0"/>
              <a:t>。</a:t>
            </a:r>
            <a:endParaRPr lang="en-US" altLang="zh-CN" dirty="0" smtClean="0"/>
          </a:p>
          <a:p>
            <a:pPr defTabSz="812800">
              <a:defRPr/>
            </a:pPr>
            <a:endParaRPr lang="en-US" altLang="zh-CN" dirty="0"/>
          </a:p>
          <a:p>
            <a:pPr defTabSz="812800">
              <a:defRPr/>
            </a:pPr>
            <a:endParaRPr lang="zh-CN" altLang="en-US" dirty="0"/>
          </a:p>
        </p:txBody>
      </p:sp>
      <p:sp>
        <p:nvSpPr>
          <p:cNvPr id="7" name="灯片编号占位符 3"/>
          <p:cNvSpPr>
            <a:spLocks noGrp="1"/>
          </p:cNvSpPr>
          <p:nvPr>
            <p:ph type="sldNum" sz="quarter" idx="4294967295"/>
          </p:nvPr>
        </p:nvSpPr>
        <p:spPr>
          <a:xfrm>
            <a:off x="7668344" y="6094413"/>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a:t>
            </a:fld>
            <a:r>
              <a:rPr lang="en-US" altLang="zh-CN" sz="1400" smtClean="0">
                <a:solidFill>
                  <a:srgbClr val="0D7157"/>
                </a:solidFill>
              </a:rPr>
              <a:t>- </a:t>
            </a:r>
            <a:endParaRPr lang="en-US" altLang="zh-CN" sz="1400" dirty="0">
              <a:solidFill>
                <a:srgbClr val="0D7157"/>
              </a:solidFill>
            </a:endParaRPr>
          </a:p>
        </p:txBody>
      </p:sp>
      <p:sp>
        <p:nvSpPr>
          <p:cNvPr id="10" name="TextBox 9"/>
          <p:cNvSpPr txBox="1"/>
          <p:nvPr/>
        </p:nvSpPr>
        <p:spPr>
          <a:xfrm>
            <a:off x="2071670" y="1844824"/>
            <a:ext cx="5857916" cy="1754326"/>
          </a:xfrm>
          <a:prstGeom prst="rect">
            <a:avLst/>
          </a:prstGeom>
          <a:noFill/>
        </p:spPr>
        <p:txBody>
          <a:bodyPr wrap="square" rtlCol="0">
            <a:spAutoFit/>
          </a:bodyPr>
          <a:lstStyle/>
          <a:p>
            <a:pPr algn="l"/>
            <a:r>
              <a:rPr lang="zh-CN" altLang="en-US" b="1" i="0" dirty="0" smtClean="0">
                <a:solidFill>
                  <a:srgbClr val="FF0000"/>
                </a:solidFill>
                <a:latin typeface="Times New Roman" pitchFamily="18" charset="0"/>
                <a:ea typeface="+mn-ea"/>
                <a:cs typeface="Times New Roman" pitchFamily="18" charset="0"/>
              </a:rPr>
              <a:t>大学四年的科班计算机专业学习只为解答三个问题：</a:t>
            </a:r>
          </a:p>
          <a:p>
            <a:pPr algn="l"/>
            <a:endParaRPr lang="en-US" altLang="zh-CN" b="1" i="0" dirty="0" smtClean="0">
              <a:solidFill>
                <a:srgbClr val="FF0000"/>
              </a:solidFill>
              <a:latin typeface="Times New Roman" pitchFamily="18" charset="0"/>
              <a:ea typeface="+mn-ea"/>
              <a:cs typeface="Times New Roman" pitchFamily="18" charset="0"/>
            </a:endParaRPr>
          </a:p>
          <a:p>
            <a:pPr lvl="1" algn="l">
              <a:buFont typeface="Wingdings" pitchFamily="2" charset="2"/>
              <a:buChar char="Ø"/>
            </a:pPr>
            <a:r>
              <a:rPr lang="en-US" altLang="zh-CN" b="1" i="0" dirty="0" smtClean="0">
                <a:solidFill>
                  <a:srgbClr val="FF0000"/>
                </a:solidFill>
                <a:latin typeface="Times New Roman" pitchFamily="18" charset="0"/>
                <a:ea typeface="+mn-ea"/>
                <a:cs typeface="Times New Roman" pitchFamily="18" charset="0"/>
              </a:rPr>
              <a:t>(theory, </a:t>
            </a:r>
            <a:r>
              <a:rPr lang="zh-CN" altLang="en-US" b="1" i="0" dirty="0" smtClean="0">
                <a:solidFill>
                  <a:srgbClr val="FF0000"/>
                </a:solidFill>
                <a:latin typeface="Times New Roman" pitchFamily="18" charset="0"/>
                <a:ea typeface="+mn-ea"/>
                <a:cs typeface="Times New Roman" pitchFamily="18" charset="0"/>
              </a:rPr>
              <a:t>理论计算机科学</a:t>
            </a:r>
            <a:r>
              <a:rPr lang="en-US" altLang="zh-CN" b="1" i="0" dirty="0" smtClean="0">
                <a:solidFill>
                  <a:srgbClr val="FF0000"/>
                </a:solidFill>
                <a:latin typeface="Times New Roman" pitchFamily="18" charset="0"/>
                <a:ea typeface="+mn-ea"/>
                <a:cs typeface="Times New Roman" pitchFamily="18" charset="0"/>
              </a:rPr>
              <a:t>)    </a:t>
            </a:r>
            <a:r>
              <a:rPr lang="zh-CN" altLang="en-US" b="1" i="0" dirty="0" smtClean="0">
                <a:solidFill>
                  <a:srgbClr val="FF0000"/>
                </a:solidFill>
                <a:latin typeface="Times New Roman" pitchFamily="18" charset="0"/>
                <a:ea typeface="+mn-ea"/>
                <a:cs typeface="Times New Roman" pitchFamily="18" charset="0"/>
              </a:rPr>
              <a:t>什么是计算</a:t>
            </a:r>
            <a:r>
              <a:rPr lang="en-US" altLang="zh-CN" b="1" i="0" dirty="0" smtClean="0">
                <a:solidFill>
                  <a:srgbClr val="FF0000"/>
                </a:solidFill>
                <a:latin typeface="Times New Roman" pitchFamily="18" charset="0"/>
                <a:ea typeface="+mn-ea"/>
                <a:cs typeface="Times New Roman" pitchFamily="18" charset="0"/>
              </a:rPr>
              <a:t>?</a:t>
            </a:r>
          </a:p>
          <a:p>
            <a:pPr lvl="1" algn="l">
              <a:buFont typeface="Wingdings" pitchFamily="2" charset="2"/>
              <a:buChar char="Ø"/>
            </a:pPr>
            <a:r>
              <a:rPr lang="en-US" altLang="zh-CN" b="1" i="0" dirty="0" smtClean="0">
                <a:solidFill>
                  <a:srgbClr val="FF0000"/>
                </a:solidFill>
                <a:latin typeface="Times New Roman" pitchFamily="18" charset="0"/>
                <a:ea typeface="+mn-ea"/>
                <a:cs typeface="Times New Roman" pitchFamily="18" charset="0"/>
              </a:rPr>
              <a:t>(system, </a:t>
            </a:r>
            <a:r>
              <a:rPr lang="zh-CN" altLang="en-US" b="1" i="0" dirty="0" smtClean="0">
                <a:solidFill>
                  <a:srgbClr val="FF0000"/>
                </a:solidFill>
                <a:latin typeface="Times New Roman" pitchFamily="18" charset="0"/>
                <a:ea typeface="+mn-ea"/>
                <a:cs typeface="Times New Roman" pitchFamily="18" charset="0"/>
              </a:rPr>
              <a:t>计算机系统</a:t>
            </a:r>
            <a:r>
              <a:rPr lang="en-US" altLang="zh-CN" b="1" i="0" dirty="0" smtClean="0">
                <a:solidFill>
                  <a:srgbClr val="FF0000"/>
                </a:solidFill>
                <a:latin typeface="Times New Roman" pitchFamily="18" charset="0"/>
                <a:ea typeface="+mn-ea"/>
                <a:cs typeface="Times New Roman" pitchFamily="18" charset="0"/>
              </a:rPr>
              <a:t>)           </a:t>
            </a:r>
            <a:r>
              <a:rPr lang="zh-CN" altLang="en-US" b="1" i="0" dirty="0" smtClean="0">
                <a:solidFill>
                  <a:srgbClr val="FF0000"/>
                </a:solidFill>
                <a:latin typeface="Times New Roman" pitchFamily="18" charset="0"/>
                <a:ea typeface="+mn-ea"/>
                <a:cs typeface="Times New Roman" pitchFamily="18" charset="0"/>
              </a:rPr>
              <a:t>什么是计算机</a:t>
            </a:r>
            <a:r>
              <a:rPr lang="en-US" altLang="zh-CN" b="1" i="0" dirty="0" smtClean="0">
                <a:solidFill>
                  <a:srgbClr val="FF0000"/>
                </a:solidFill>
                <a:latin typeface="Times New Roman" pitchFamily="18" charset="0"/>
                <a:ea typeface="+mn-ea"/>
                <a:cs typeface="Times New Roman" pitchFamily="18" charset="0"/>
              </a:rPr>
              <a:t>?</a:t>
            </a:r>
          </a:p>
          <a:p>
            <a:pPr lvl="1" algn="l">
              <a:buFont typeface="Wingdings" pitchFamily="2" charset="2"/>
              <a:buChar char="Ø"/>
            </a:pPr>
            <a:r>
              <a:rPr lang="en-US" altLang="zh-CN" b="1" i="0" dirty="0" smtClean="0">
                <a:solidFill>
                  <a:srgbClr val="FF0000"/>
                </a:solidFill>
                <a:latin typeface="Times New Roman" pitchFamily="18" charset="0"/>
                <a:ea typeface="+mn-ea"/>
                <a:cs typeface="Times New Roman" pitchFamily="18" charset="0"/>
              </a:rPr>
              <a:t>(application, </a:t>
            </a:r>
            <a:r>
              <a:rPr lang="zh-CN" altLang="en-US" b="1" i="0" dirty="0" smtClean="0">
                <a:solidFill>
                  <a:srgbClr val="FF0000"/>
                </a:solidFill>
                <a:latin typeface="Times New Roman" pitchFamily="18" charset="0"/>
                <a:ea typeface="+mn-ea"/>
                <a:cs typeface="Times New Roman" pitchFamily="18" charset="0"/>
              </a:rPr>
              <a:t>计算机应用</a:t>
            </a:r>
            <a:r>
              <a:rPr lang="en-US" altLang="zh-CN" b="1" i="0" dirty="0" smtClean="0">
                <a:solidFill>
                  <a:srgbClr val="FF0000"/>
                </a:solidFill>
                <a:latin typeface="Times New Roman" pitchFamily="18" charset="0"/>
                <a:ea typeface="+mn-ea"/>
                <a:cs typeface="Times New Roman" pitchFamily="18" charset="0"/>
              </a:rPr>
              <a:t>)    </a:t>
            </a:r>
            <a:r>
              <a:rPr lang="zh-CN" altLang="en-US" b="1" i="0" dirty="0" smtClean="0">
                <a:solidFill>
                  <a:srgbClr val="FF0000"/>
                </a:solidFill>
                <a:latin typeface="Times New Roman" pitchFamily="18" charset="0"/>
                <a:ea typeface="+mn-ea"/>
                <a:cs typeface="Times New Roman" pitchFamily="18" charset="0"/>
              </a:rPr>
              <a:t>我们能用计算机做什么</a:t>
            </a:r>
            <a:r>
              <a:rPr lang="en-US" altLang="zh-CN" b="1" i="0" dirty="0" smtClean="0">
                <a:solidFill>
                  <a:srgbClr val="FF0000"/>
                </a:solidFill>
                <a:latin typeface="Times New Roman" pitchFamily="18" charset="0"/>
                <a:cs typeface="Times New Roman" pitchFamily="18" charset="0"/>
              </a:rPr>
              <a:t>?</a:t>
            </a:r>
          </a:p>
          <a:p>
            <a:endParaRPr lang="zh-CN" altLang="en-US" b="1" i="0" dirty="0">
              <a:solidFill>
                <a:srgbClr val="FF0000"/>
              </a:solidFill>
              <a:latin typeface="Times New Roman" pitchFamily="18" charset="0"/>
              <a:cs typeface="Times New Roman" pitchFamily="18" charset="0"/>
            </a:endParaRPr>
          </a:p>
        </p:txBody>
      </p:sp>
      <p:pic>
        <p:nvPicPr>
          <p:cNvPr id="403457" name="Picture 1"/>
          <p:cNvPicPr>
            <a:picLocks noChangeAspect="1" noChangeArrowheads="1"/>
          </p:cNvPicPr>
          <p:nvPr/>
        </p:nvPicPr>
        <p:blipFill>
          <a:blip r:embed="rId2"/>
          <a:srcRect/>
          <a:stretch>
            <a:fillRect/>
          </a:stretch>
        </p:blipFill>
        <p:spPr bwMode="auto">
          <a:xfrm>
            <a:off x="785786" y="4214217"/>
            <a:ext cx="7513637" cy="942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计算机的基本组成与基本功能</a:t>
            </a:r>
          </a:p>
        </p:txBody>
      </p:sp>
      <p:sp>
        <p:nvSpPr>
          <p:cNvPr id="3" name="内容占位符 2"/>
          <p:cNvSpPr>
            <a:spLocks noGrp="1"/>
          </p:cNvSpPr>
          <p:nvPr>
            <p:ph idx="1"/>
          </p:nvPr>
        </p:nvSpPr>
        <p:spPr/>
        <p:txBody>
          <a:bodyPr/>
          <a:lstStyle/>
          <a:p>
            <a:pPr marL="215900" indent="-190500">
              <a:lnSpc>
                <a:spcPct val="125000"/>
              </a:lnSpc>
              <a:spcBef>
                <a:spcPct val="30000"/>
              </a:spcBef>
            </a:pPr>
            <a:r>
              <a:rPr lang="zh-CN" altLang="en-US" dirty="0">
                <a:solidFill>
                  <a:srgbClr val="008000"/>
                </a:solidFill>
                <a:latin typeface="黑体" panose="02010609060101010101" pitchFamily="49" charset="-122"/>
                <a:ea typeface="微软雅黑" panose="020B0503020204020204" pitchFamily="34" charset="-122"/>
              </a:rPr>
              <a:t>计算机</a:t>
            </a:r>
            <a:r>
              <a:rPr lang="zh-CN" altLang="en-US" dirty="0">
                <a:latin typeface="黑体" panose="02010609060101010101" pitchFamily="49" charset="-122"/>
                <a:ea typeface="微软雅黑" panose="020B0503020204020204" pitchFamily="34" charset="-122"/>
              </a:rPr>
              <a:t>是一种能对</a:t>
            </a:r>
            <a:r>
              <a:rPr lang="zh-CN" altLang="en-US" dirty="0" smtClean="0">
                <a:solidFill>
                  <a:srgbClr val="B3110D"/>
                </a:solidFill>
                <a:latin typeface="黑体" panose="02010609060101010101" pitchFamily="49" charset="-122"/>
                <a:ea typeface="微软雅黑" panose="020B0503020204020204" pitchFamily="34" charset="-122"/>
              </a:rPr>
              <a:t>数字信息</a:t>
            </a:r>
            <a:r>
              <a:rPr lang="zh-CN" altLang="en-US" dirty="0">
                <a:latin typeface="黑体" panose="02010609060101010101" pitchFamily="49" charset="-122"/>
                <a:ea typeface="微软雅黑" panose="020B0503020204020204" pitchFamily="34" charset="-122"/>
              </a:rPr>
              <a:t>进行</a:t>
            </a:r>
            <a:r>
              <a:rPr lang="zh-CN" altLang="en-US" dirty="0">
                <a:solidFill>
                  <a:srgbClr val="B3110D"/>
                </a:solidFill>
                <a:latin typeface="黑体" panose="02010609060101010101" pitchFamily="49" charset="-122"/>
                <a:ea typeface="微软雅黑" panose="020B0503020204020204" pitchFamily="34" charset="-122"/>
              </a:rPr>
              <a:t>自动、</a:t>
            </a:r>
            <a:r>
              <a:rPr lang="zh-CN" altLang="en-US" dirty="0" smtClean="0">
                <a:solidFill>
                  <a:srgbClr val="B3110D"/>
                </a:solidFill>
                <a:latin typeface="黑体" panose="02010609060101010101" pitchFamily="49" charset="-122"/>
                <a:ea typeface="微软雅黑" panose="020B0503020204020204" pitchFamily="34" charset="-122"/>
              </a:rPr>
              <a:t>高速</a:t>
            </a:r>
            <a:r>
              <a:rPr lang="zh-CN" altLang="en-US" dirty="0" smtClean="0">
                <a:solidFill>
                  <a:srgbClr val="008000"/>
                </a:solidFill>
                <a:latin typeface="黑体" panose="02010609060101010101" pitchFamily="49" charset="-122"/>
                <a:ea typeface="微软雅黑" panose="020B0503020204020204" pitchFamily="34" charset="-122"/>
              </a:rPr>
              <a:t>算术和逻辑</a:t>
            </a:r>
            <a:r>
              <a:rPr lang="zh-CN" altLang="en-US" dirty="0" smtClean="0">
                <a:solidFill>
                  <a:srgbClr val="B3110D"/>
                </a:solidFill>
                <a:latin typeface="黑体" panose="02010609060101010101" pitchFamily="49" charset="-122"/>
                <a:ea typeface="微软雅黑" panose="020B0503020204020204" pitchFamily="34" charset="-122"/>
              </a:rPr>
              <a:t>运算</a:t>
            </a:r>
            <a:r>
              <a:rPr lang="zh-CN" altLang="en-US" dirty="0">
                <a:latin typeface="黑体" panose="02010609060101010101" pitchFamily="49" charset="-122"/>
                <a:ea typeface="微软雅黑" panose="020B0503020204020204" pitchFamily="34" charset="-122"/>
              </a:rPr>
              <a:t>的处理装置。</a:t>
            </a:r>
          </a:p>
          <a:p>
            <a:pPr marL="203200" indent="-203200">
              <a:lnSpc>
                <a:spcPct val="125000"/>
              </a:lnSpc>
              <a:spcBef>
                <a:spcPct val="30000"/>
              </a:spcBef>
            </a:pPr>
            <a:r>
              <a:rPr lang="zh-CN" altLang="en-US" dirty="0">
                <a:latin typeface="黑体" panose="02010609060101010101" pitchFamily="49" charset="-122"/>
                <a:ea typeface="微软雅黑" panose="020B0503020204020204" pitchFamily="34" charset="-122"/>
              </a:rPr>
              <a:t>计算机的基本部件及功能：</a:t>
            </a:r>
          </a:p>
          <a:p>
            <a:pPr marL="685800" lvl="1" indent="-190500">
              <a:lnSpc>
                <a:spcPct val="125000"/>
              </a:lnSpc>
              <a:spcBef>
                <a:spcPct val="30000"/>
              </a:spcBef>
            </a:pPr>
            <a:r>
              <a:rPr lang="zh-CN" altLang="en-US" sz="2200" dirty="0">
                <a:latin typeface="黑体" panose="02010609060101010101" pitchFamily="49" charset="-122"/>
                <a:ea typeface="微软雅黑" panose="020B0503020204020204" pitchFamily="34" charset="-122"/>
              </a:rPr>
              <a:t>运算器（</a:t>
            </a:r>
            <a:r>
              <a:rPr lang="zh-CN" altLang="en-US" sz="2200" dirty="0" smtClean="0">
                <a:latin typeface="黑体" panose="02010609060101010101" pitchFamily="49" charset="-122"/>
                <a:ea typeface="微软雅黑" panose="020B0503020204020204" pitchFamily="34" charset="-122"/>
              </a:rPr>
              <a:t>数据加工）</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ALU</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GPRs</a:t>
            </a:r>
            <a:r>
              <a:rPr lang="zh-CN" altLang="en-US" sz="2200" dirty="0">
                <a:latin typeface="微软雅黑" panose="020B0503020204020204" pitchFamily="34" charset="-122"/>
                <a:ea typeface="微软雅黑" panose="020B0503020204020204" pitchFamily="34" charset="-122"/>
              </a:rPr>
              <a:t>、标志寄存器等</a:t>
            </a:r>
          </a:p>
          <a:p>
            <a:pPr marL="685800" lvl="1" indent="-190500">
              <a:lnSpc>
                <a:spcPct val="125000"/>
              </a:lnSpc>
              <a:spcBef>
                <a:spcPct val="30000"/>
              </a:spcBef>
            </a:pPr>
            <a:r>
              <a:rPr lang="zh-CN" altLang="en-US" sz="2200" dirty="0">
                <a:latin typeface="黑体" panose="02010609060101010101" pitchFamily="49" charset="-122"/>
                <a:ea typeface="微软雅黑" panose="020B0503020204020204" pitchFamily="34" charset="-122"/>
              </a:rPr>
              <a:t>存储器（数据存储）：存储阵列、地址译码器、读写</a:t>
            </a:r>
            <a:r>
              <a:rPr lang="zh-CN" altLang="en-US" sz="2200" dirty="0" smtClean="0">
                <a:latin typeface="黑体" panose="02010609060101010101" pitchFamily="49" charset="-122"/>
                <a:ea typeface="微软雅黑" panose="020B0503020204020204" pitchFamily="34" charset="-122"/>
              </a:rPr>
              <a:t>控制</a:t>
            </a:r>
            <a:endParaRPr lang="zh-CN" altLang="en-US" sz="2200" dirty="0">
              <a:latin typeface="黑体" panose="02010609060101010101" pitchFamily="49" charset="-122"/>
              <a:ea typeface="微软雅黑" panose="020B0503020204020204" pitchFamily="34" charset="-122"/>
            </a:endParaRPr>
          </a:p>
          <a:p>
            <a:pPr marL="685800" lvl="1" indent="-190500">
              <a:lnSpc>
                <a:spcPct val="125000"/>
              </a:lnSpc>
              <a:spcBef>
                <a:spcPct val="30000"/>
              </a:spcBef>
            </a:pPr>
            <a:r>
              <a:rPr lang="zh-CN" altLang="en-US" sz="2200" dirty="0">
                <a:latin typeface="黑体" panose="02010609060101010101" pitchFamily="49" charset="-122"/>
                <a:ea typeface="微软雅黑" panose="020B0503020204020204" pitchFamily="34" charset="-122"/>
              </a:rPr>
              <a:t>总线（数据传送）：</a:t>
            </a:r>
            <a:r>
              <a:rPr lang="zh-CN" altLang="en-US" sz="2200" dirty="0">
                <a:latin typeface="微软雅黑" panose="020B0503020204020204" pitchFamily="34" charset="-122"/>
                <a:ea typeface="微软雅黑" panose="020B0503020204020204" pitchFamily="34" charset="-122"/>
              </a:rPr>
              <a:t>数据</a:t>
            </a:r>
            <a:r>
              <a:rPr lang="en-US" altLang="zh-CN" sz="2200" dirty="0">
                <a:latin typeface="微软雅黑" panose="020B0503020204020204" pitchFamily="34" charset="-122"/>
                <a:ea typeface="微软雅黑" panose="020B0503020204020204" pitchFamily="34" charset="-122"/>
              </a:rPr>
              <a:t>(MDR)</a:t>
            </a:r>
            <a:r>
              <a:rPr lang="zh-CN" altLang="en-US" sz="2200" dirty="0">
                <a:latin typeface="微软雅黑" panose="020B0503020204020204" pitchFamily="34" charset="-122"/>
                <a:ea typeface="微软雅黑" panose="020B0503020204020204" pitchFamily="34" charset="-122"/>
              </a:rPr>
              <a:t>、地址</a:t>
            </a:r>
            <a:r>
              <a:rPr lang="en-US" altLang="zh-CN" sz="2200" dirty="0">
                <a:latin typeface="微软雅黑" panose="020B0503020204020204" pitchFamily="34" charset="-122"/>
                <a:ea typeface="微软雅黑" panose="020B0503020204020204" pitchFamily="34" charset="-122"/>
              </a:rPr>
              <a:t>(MAR)</a:t>
            </a:r>
            <a:r>
              <a:rPr lang="zh-CN" altLang="en-US" sz="2200" dirty="0">
                <a:latin typeface="微软雅黑" panose="020B0503020204020204" pitchFamily="34" charset="-122"/>
                <a:ea typeface="微软雅黑" panose="020B0503020204020204" pitchFamily="34" charset="-122"/>
              </a:rPr>
              <a:t>和</a:t>
            </a:r>
            <a:r>
              <a:rPr lang="zh-CN" altLang="en-US" sz="2200" dirty="0">
                <a:latin typeface="黑体" panose="02010609060101010101" pitchFamily="49" charset="-122"/>
                <a:ea typeface="微软雅黑" panose="020B0503020204020204" pitchFamily="34" charset="-122"/>
              </a:rPr>
              <a:t>控制线</a:t>
            </a:r>
            <a:endParaRPr lang="en-US" altLang="zh-CN" sz="2200" dirty="0">
              <a:latin typeface="黑体" panose="02010609060101010101" pitchFamily="49" charset="-122"/>
              <a:ea typeface="微软雅黑" panose="020B0503020204020204" pitchFamily="34" charset="-122"/>
            </a:endParaRPr>
          </a:p>
          <a:p>
            <a:pPr marL="685800" lvl="1" indent="-190500">
              <a:lnSpc>
                <a:spcPct val="125000"/>
              </a:lnSpc>
              <a:spcBef>
                <a:spcPct val="30000"/>
              </a:spcBef>
            </a:pPr>
            <a:r>
              <a:rPr lang="zh-CN" altLang="en-US" sz="2200" dirty="0">
                <a:solidFill>
                  <a:srgbClr val="FF0000"/>
                </a:solidFill>
                <a:latin typeface="黑体" panose="02010609060101010101" pitchFamily="49" charset="-122"/>
                <a:ea typeface="微软雅黑" panose="020B0503020204020204" pitchFamily="34" charset="-122"/>
              </a:rPr>
              <a:t>控制器（控制）：对指令译码生成控制信号</a:t>
            </a:r>
          </a:p>
          <a:p>
            <a:pPr marL="203200" indent="-203200">
              <a:lnSpc>
                <a:spcPct val="125000"/>
              </a:lnSpc>
              <a:spcBef>
                <a:spcPct val="30000"/>
              </a:spcBef>
            </a:pPr>
            <a:r>
              <a:rPr lang="zh-CN" altLang="en-US" dirty="0">
                <a:latin typeface="黑体" panose="02010609060101010101" pitchFamily="49" charset="-122"/>
                <a:ea typeface="微软雅黑" panose="020B0503020204020204" pitchFamily="34" charset="-122"/>
              </a:rPr>
              <a:t>计算机实现的所有任务都是通过执行一</a:t>
            </a:r>
            <a:r>
              <a:rPr lang="zh-CN" altLang="en-US" dirty="0" smtClean="0">
                <a:latin typeface="黑体" panose="02010609060101010101" pitchFamily="49" charset="-122"/>
                <a:ea typeface="微软雅黑" panose="020B0503020204020204" pitchFamily="34" charset="-122"/>
              </a:rPr>
              <a:t>条条</a:t>
            </a:r>
            <a:r>
              <a:rPr lang="zh-CN" altLang="en-US" dirty="0">
                <a:latin typeface="黑体" panose="02010609060101010101" pitchFamily="49" charset="-122"/>
                <a:ea typeface="微软雅黑" panose="020B0503020204020204" pitchFamily="34" charset="-122"/>
              </a:rPr>
              <a:t>指令完成的！</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50</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7163803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现代计算机结构模型</a:t>
            </a:r>
          </a:p>
        </p:txBody>
      </p:sp>
      <p:sp>
        <p:nvSpPr>
          <p:cNvPr id="4" name="灯片编号占位符 3"/>
          <p:cNvSpPr>
            <a:spLocks noGrp="1"/>
          </p:cNvSpPr>
          <p:nvPr>
            <p:ph type="sldNum" sz="quarter" idx="429496729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fld id="{01D71506-0713-46DD-9483-17E15EDE737E}" type="slidenum">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r>
              <a:rPr kumimoji="0" lang="en-US" altLang="zh-CN" sz="1400" b="0" i="1" u="none" strike="noStrike" kern="1200" cap="none" spc="0" normalizeH="0" baseline="0" noProof="0" smtClean="0">
                <a:ln>
                  <a:noFill/>
                </a:ln>
                <a:solidFill>
                  <a:srgbClr val="0D7157"/>
                </a:solidFill>
                <a:effectLst/>
                <a:uLnTx/>
                <a:uFillTx/>
                <a:latin typeface="Arial" pitchFamily="34" charset="0"/>
                <a:ea typeface="华文细黑" pitchFamily="2" charset="-122"/>
                <a:cs typeface="+mn-cs"/>
              </a:rPr>
              <a:t>- </a:t>
            </a:r>
            <a:endParaRPr kumimoji="0" lang="en-US" altLang="zh-CN" sz="1400" b="0" i="1" u="none" strike="noStrike" kern="1200" cap="none" spc="0" normalizeH="0" baseline="0" noProof="0" dirty="0">
              <a:ln>
                <a:noFill/>
              </a:ln>
              <a:solidFill>
                <a:srgbClr val="0D7157"/>
              </a:solidFill>
              <a:effectLst/>
              <a:uLnTx/>
              <a:uFillTx/>
              <a:latin typeface="Arial" pitchFamily="34" charset="0"/>
              <a:ea typeface="华文细黑" pitchFamily="2" charset="-122"/>
              <a:cs typeface="+mn-cs"/>
            </a:endParaRPr>
          </a:p>
        </p:txBody>
      </p:sp>
      <p:sp>
        <p:nvSpPr>
          <p:cNvPr id="5" name="Text Box 2"/>
          <p:cNvSpPr txBox="1">
            <a:spLocks noChangeArrowheads="1"/>
          </p:cNvSpPr>
          <p:nvPr/>
        </p:nvSpPr>
        <p:spPr bwMode="auto">
          <a:xfrm>
            <a:off x="702370" y="2843237"/>
            <a:ext cx="1484313" cy="466725"/>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  控制器</a:t>
            </a:r>
          </a:p>
        </p:txBody>
      </p:sp>
      <p:grpSp>
        <p:nvGrpSpPr>
          <p:cNvPr id="6" name="Group 3"/>
          <p:cNvGrpSpPr>
            <a:grpSpLocks/>
          </p:cNvGrpSpPr>
          <p:nvPr/>
        </p:nvGrpSpPr>
        <p:grpSpPr bwMode="auto">
          <a:xfrm>
            <a:off x="386458" y="2438424"/>
            <a:ext cx="4949825" cy="4186238"/>
            <a:chOff x="215" y="1026"/>
            <a:chExt cx="3118" cy="2637"/>
          </a:xfrm>
        </p:grpSpPr>
        <p:sp>
          <p:nvSpPr>
            <p:cNvPr id="7" name="Rectangle 4"/>
            <p:cNvSpPr>
              <a:spLocks noChangeArrowheads="1"/>
            </p:cNvSpPr>
            <p:nvPr/>
          </p:nvSpPr>
          <p:spPr bwMode="auto">
            <a:xfrm>
              <a:off x="215" y="1026"/>
              <a:ext cx="3118" cy="2637"/>
            </a:xfrm>
            <a:prstGeom prst="rect">
              <a:avLst/>
            </a:prstGeom>
            <a:noFill/>
            <a:ln w="38100" cap="rnd" algn="ctr">
              <a:solidFill>
                <a:srgbClr val="FF0000"/>
              </a:solidFill>
              <a:prstDash val="sysDot"/>
              <a:miter lim="800000"/>
              <a:headEnd/>
              <a:tailEnd/>
            </a:ln>
            <a:effectLst/>
            <a:extLst>
              <a:ext uri="{909E8E84-426E-40DD-AFC4-6F175D3DCCD1}">
                <a14:hiddenFill xmlns:a14="http://schemas.microsoft.com/office/drawing/2010/main">
                  <a:solidFill>
                    <a:srgbClr val="800000">
                      <a:alpha val="18823"/>
                    </a:srgbClr>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itchFamily="34" charset="0"/>
                <a:ea typeface="宋体" panose="02010600030101010101" pitchFamily="2" charset="-122"/>
                <a:cs typeface="+mn-cs"/>
              </a:endParaRPr>
            </a:p>
          </p:txBody>
        </p:sp>
        <p:sp>
          <p:nvSpPr>
            <p:cNvPr id="8" name="Text Box 5"/>
            <p:cNvSpPr txBox="1">
              <a:spLocks noChangeArrowheads="1"/>
            </p:cNvSpPr>
            <p:nvPr/>
          </p:nvSpPr>
          <p:spPr bwMode="auto">
            <a:xfrm>
              <a:off x="414" y="1026"/>
              <a:ext cx="538" cy="288"/>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FF3300"/>
                  </a:solidFill>
                  <a:effectLst/>
                  <a:uLnTx/>
                  <a:uFillTx/>
                  <a:latin typeface="微软雅黑" panose="020B0503020204020204" pitchFamily="34" charset="-122"/>
                  <a:ea typeface="微软雅黑" panose="020B0503020204020204" pitchFamily="34" charset="-122"/>
                  <a:cs typeface="+mn-cs"/>
                </a:rPr>
                <a:t>CPU</a:t>
              </a:r>
            </a:p>
          </p:txBody>
        </p:sp>
      </p:grpSp>
      <p:sp>
        <p:nvSpPr>
          <p:cNvPr id="9" name="Text Box 6"/>
          <p:cNvSpPr txBox="1">
            <a:spLocks noChangeArrowheads="1"/>
          </p:cNvSpPr>
          <p:nvPr/>
        </p:nvSpPr>
        <p:spPr bwMode="auto">
          <a:xfrm>
            <a:off x="2726433" y="2933724"/>
            <a:ext cx="1035050" cy="376238"/>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Tx/>
              <a:buSzTx/>
              <a:buFontTx/>
              <a:buNone/>
              <a:tabLst/>
              <a:defRPr/>
            </a:pPr>
            <a:r>
              <a:rPr kumimoji="0" lang="en-US" altLang="zh-CN" sz="1800" b="1" i="0" u="none" strike="noStrike" kern="1200" cap="none" spc="0" normalizeH="0" baseline="0" noProof="0">
                <a:ln>
                  <a:noFill/>
                </a:ln>
                <a:solidFill>
                  <a:srgbClr val="008000"/>
                </a:solidFill>
                <a:effectLst/>
                <a:uLnTx/>
                <a:uFillTx/>
                <a:latin typeface="微软雅黑" panose="020B0503020204020204" pitchFamily="34" charset="-122"/>
                <a:ea typeface="微软雅黑" panose="020B0503020204020204" pitchFamily="34" charset="-122"/>
                <a:cs typeface="+mn-cs"/>
              </a:rPr>
              <a:t>    PC</a:t>
            </a:r>
          </a:p>
        </p:txBody>
      </p:sp>
      <p:grpSp>
        <p:nvGrpSpPr>
          <p:cNvPr id="10" name="Group 7"/>
          <p:cNvGrpSpPr>
            <a:grpSpLocks/>
          </p:cNvGrpSpPr>
          <p:nvPr/>
        </p:nvGrpSpPr>
        <p:grpSpPr bwMode="auto">
          <a:xfrm>
            <a:off x="8038208" y="3338537"/>
            <a:ext cx="1028700" cy="831850"/>
            <a:chOff x="5035" y="1579"/>
            <a:chExt cx="648" cy="524"/>
          </a:xfrm>
        </p:grpSpPr>
        <p:sp>
          <p:nvSpPr>
            <p:cNvPr id="11" name="Text Box 8"/>
            <p:cNvSpPr txBox="1">
              <a:spLocks noChangeArrowheads="1"/>
            </p:cNvSpPr>
            <p:nvPr/>
          </p:nvSpPr>
          <p:spPr bwMode="auto">
            <a:xfrm>
              <a:off x="5261" y="1579"/>
              <a:ext cx="422" cy="524"/>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CC3300"/>
                  </a:solidFill>
                  <a:effectLst/>
                  <a:uLnTx/>
                  <a:uFillTx/>
                  <a:latin typeface="微软雅黑" panose="020B0503020204020204" pitchFamily="34" charset="-122"/>
                  <a:ea typeface="微软雅黑" panose="020B0503020204020204" pitchFamily="34" charset="-122"/>
                  <a:cs typeface="+mn-cs"/>
                </a:rPr>
                <a:t>输入</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CC3300"/>
                  </a:solidFill>
                  <a:effectLst/>
                  <a:uLnTx/>
                  <a:uFillTx/>
                  <a:latin typeface="微软雅黑" panose="020B0503020204020204" pitchFamily="34" charset="-122"/>
                  <a:ea typeface="微软雅黑" panose="020B0503020204020204" pitchFamily="34" charset="-122"/>
                  <a:cs typeface="+mn-cs"/>
                </a:rPr>
                <a:t>设备</a:t>
              </a:r>
            </a:p>
          </p:txBody>
        </p:sp>
        <p:sp>
          <p:nvSpPr>
            <p:cNvPr id="12" name="AutoShape 9"/>
            <p:cNvSpPr>
              <a:spLocks noChangeArrowheads="1"/>
            </p:cNvSpPr>
            <p:nvPr/>
          </p:nvSpPr>
          <p:spPr bwMode="auto">
            <a:xfrm>
              <a:off x="5035" y="1791"/>
              <a:ext cx="199" cy="141"/>
            </a:xfrm>
            <a:prstGeom prst="leftRightArrow">
              <a:avLst>
                <a:gd name="adj1" fmla="val 50000"/>
                <a:gd name="adj2" fmla="val 28227"/>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CC3300"/>
                </a:solidFill>
                <a:effectLst/>
                <a:uLnTx/>
                <a:uFillTx/>
                <a:latin typeface="微软雅黑" panose="020B0503020204020204" pitchFamily="34" charset="-122"/>
                <a:ea typeface="微软雅黑" panose="020B0503020204020204" pitchFamily="34" charset="-122"/>
                <a:cs typeface="+mn-cs"/>
              </a:endParaRPr>
            </a:p>
          </p:txBody>
        </p:sp>
      </p:grpSp>
      <p:grpSp>
        <p:nvGrpSpPr>
          <p:cNvPr id="13" name="Group 10"/>
          <p:cNvGrpSpPr>
            <a:grpSpLocks/>
          </p:cNvGrpSpPr>
          <p:nvPr/>
        </p:nvGrpSpPr>
        <p:grpSpPr bwMode="auto">
          <a:xfrm>
            <a:off x="8036620" y="4643462"/>
            <a:ext cx="990600" cy="831850"/>
            <a:chOff x="5034" y="2415"/>
            <a:chExt cx="624" cy="524"/>
          </a:xfrm>
        </p:grpSpPr>
        <p:sp>
          <p:nvSpPr>
            <p:cNvPr id="14" name="Text Box 11"/>
            <p:cNvSpPr txBox="1">
              <a:spLocks noChangeArrowheads="1"/>
            </p:cNvSpPr>
            <p:nvPr/>
          </p:nvSpPr>
          <p:spPr bwMode="auto">
            <a:xfrm>
              <a:off x="5261" y="2415"/>
              <a:ext cx="397" cy="524"/>
            </a:xfrm>
            <a:prstGeom prst="rect">
              <a:avLst/>
            </a:prstGeom>
            <a:solidFill>
              <a:srgbClr val="0000FF">
                <a:alpha val="25882"/>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CC3300"/>
                  </a:solidFill>
                  <a:effectLst/>
                  <a:uLnTx/>
                  <a:uFillTx/>
                  <a:latin typeface="微软雅黑" panose="020B0503020204020204" pitchFamily="34" charset="-122"/>
                  <a:ea typeface="微软雅黑" panose="020B0503020204020204" pitchFamily="34" charset="-122"/>
                  <a:cs typeface="+mn-cs"/>
                </a:rPr>
                <a:t>输出</a:t>
              </a:r>
              <a:endParaRPr kumimoji="0" lang="en-US" altLang="zh-CN" sz="2400" b="1" i="0" u="none" strike="noStrike" kern="1200" cap="none" spc="0" normalizeH="0" baseline="0" noProof="0">
                <a:ln>
                  <a:noFill/>
                </a:ln>
                <a:solidFill>
                  <a:srgbClr val="CC33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srgbClr val="CC3300"/>
                  </a:solidFill>
                  <a:effectLst/>
                  <a:uLnTx/>
                  <a:uFillTx/>
                  <a:latin typeface="微软雅黑" panose="020B0503020204020204" pitchFamily="34" charset="-122"/>
                  <a:ea typeface="微软雅黑" panose="020B0503020204020204" pitchFamily="34" charset="-122"/>
                  <a:cs typeface="+mn-cs"/>
                </a:rPr>
                <a:t>设备</a:t>
              </a:r>
            </a:p>
          </p:txBody>
        </p:sp>
        <p:sp>
          <p:nvSpPr>
            <p:cNvPr id="15" name="AutoShape 12"/>
            <p:cNvSpPr>
              <a:spLocks noChangeArrowheads="1"/>
            </p:cNvSpPr>
            <p:nvPr/>
          </p:nvSpPr>
          <p:spPr bwMode="auto">
            <a:xfrm>
              <a:off x="5034" y="2614"/>
              <a:ext cx="227" cy="141"/>
            </a:xfrm>
            <a:prstGeom prst="leftRightArrow">
              <a:avLst>
                <a:gd name="adj1" fmla="val 50000"/>
                <a:gd name="adj2" fmla="val 32199"/>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itchFamily="34" charset="0"/>
                <a:ea typeface="宋体" panose="02010600030101010101" pitchFamily="2" charset="-122"/>
                <a:cs typeface="+mn-cs"/>
              </a:endParaRPr>
            </a:p>
          </p:txBody>
        </p:sp>
      </p:grpSp>
      <p:sp>
        <p:nvSpPr>
          <p:cNvPr id="16" name="Text Box 13"/>
          <p:cNvSpPr txBox="1">
            <a:spLocks noChangeArrowheads="1"/>
          </p:cNvSpPr>
          <p:nvPr/>
        </p:nvSpPr>
        <p:spPr bwMode="auto">
          <a:xfrm>
            <a:off x="4031358" y="2933724"/>
            <a:ext cx="1079500" cy="376238"/>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Tx/>
              <a:buSzTx/>
              <a:buFontTx/>
              <a:buNone/>
              <a:tabLst/>
              <a:defRPr/>
            </a:pPr>
            <a:r>
              <a:rPr kumimoji="0" lang="en-US" altLang="zh-CN" sz="1800" b="1" i="0" u="none" strike="noStrike" kern="1200" cap="none" spc="0" normalizeH="0" baseline="0" noProof="0">
                <a:ln>
                  <a:noFill/>
                </a:ln>
                <a:solidFill>
                  <a:srgbClr val="008000"/>
                </a:solidFill>
                <a:effectLst/>
                <a:uLnTx/>
                <a:uFillTx/>
                <a:latin typeface="微软雅黑" panose="020B0503020204020204" pitchFamily="34" charset="-122"/>
                <a:ea typeface="微软雅黑" panose="020B0503020204020204" pitchFamily="34" charset="-122"/>
                <a:cs typeface="+mn-cs"/>
              </a:rPr>
              <a:t>  MAR</a:t>
            </a:r>
          </a:p>
        </p:txBody>
      </p:sp>
      <p:sp>
        <p:nvSpPr>
          <p:cNvPr id="17" name="Text Box 14"/>
          <p:cNvSpPr txBox="1">
            <a:spLocks noChangeArrowheads="1"/>
          </p:cNvSpPr>
          <p:nvPr/>
        </p:nvSpPr>
        <p:spPr bwMode="auto">
          <a:xfrm>
            <a:off x="4077395" y="5948387"/>
            <a:ext cx="1079500" cy="376237"/>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Tx/>
              <a:buSzTx/>
              <a:buFontTx/>
              <a:buNone/>
              <a:tabLst/>
              <a:defRPr/>
            </a:pPr>
            <a:r>
              <a:rPr kumimoji="0" lang="en-US" altLang="zh-CN" sz="1800" b="1" i="0" u="none" strike="noStrike" kern="1200" cap="none" spc="0" normalizeH="0" baseline="0" noProof="0">
                <a:ln>
                  <a:noFill/>
                </a:ln>
                <a:solidFill>
                  <a:srgbClr val="333399"/>
                </a:solidFill>
                <a:effectLst/>
                <a:uLnTx/>
                <a:uFillTx/>
                <a:latin typeface="微软雅黑" panose="020B0503020204020204" pitchFamily="34" charset="-122"/>
                <a:ea typeface="微软雅黑" panose="020B0503020204020204" pitchFamily="34" charset="-122"/>
                <a:cs typeface="+mn-cs"/>
              </a:rPr>
              <a:t>  MDR</a:t>
            </a:r>
          </a:p>
        </p:txBody>
      </p:sp>
      <p:sp>
        <p:nvSpPr>
          <p:cNvPr id="18" name="Line 15"/>
          <p:cNvSpPr>
            <a:spLocks noChangeShapeType="1"/>
          </p:cNvSpPr>
          <p:nvPr/>
        </p:nvSpPr>
        <p:spPr bwMode="auto">
          <a:xfrm>
            <a:off x="2186683" y="3113112"/>
            <a:ext cx="539750" cy="0"/>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sp>
        <p:nvSpPr>
          <p:cNvPr id="19" name="Line 16"/>
          <p:cNvSpPr>
            <a:spLocks noChangeShapeType="1"/>
          </p:cNvSpPr>
          <p:nvPr/>
        </p:nvSpPr>
        <p:spPr bwMode="auto">
          <a:xfrm>
            <a:off x="3761483" y="3113112"/>
            <a:ext cx="271462" cy="0"/>
          </a:xfrm>
          <a:prstGeom prst="line">
            <a:avLst/>
          </a:prstGeom>
          <a:noFill/>
          <a:ln w="38100">
            <a:solidFill>
              <a:srgbClr val="00763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sp>
        <p:nvSpPr>
          <p:cNvPr id="20" name="Line 17"/>
          <p:cNvSpPr>
            <a:spLocks noChangeShapeType="1"/>
          </p:cNvSpPr>
          <p:nvPr/>
        </p:nvSpPr>
        <p:spPr bwMode="auto">
          <a:xfrm>
            <a:off x="4437758" y="5453087"/>
            <a:ext cx="0" cy="495300"/>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grpSp>
        <p:nvGrpSpPr>
          <p:cNvPr id="21" name="Group 18"/>
          <p:cNvGrpSpPr>
            <a:grpSpLocks/>
          </p:cNvGrpSpPr>
          <p:nvPr/>
        </p:nvGrpSpPr>
        <p:grpSpPr bwMode="auto">
          <a:xfrm>
            <a:off x="2816920" y="3698899"/>
            <a:ext cx="765175" cy="1484313"/>
            <a:chOff x="3135" y="2472"/>
            <a:chExt cx="454" cy="935"/>
          </a:xfrm>
        </p:grpSpPr>
        <p:grpSp>
          <p:nvGrpSpPr>
            <p:cNvPr id="22" name="Group 19"/>
            <p:cNvGrpSpPr>
              <a:grpSpLocks/>
            </p:cNvGrpSpPr>
            <p:nvPr/>
          </p:nvGrpSpPr>
          <p:grpSpPr bwMode="auto">
            <a:xfrm flipH="1">
              <a:off x="3135" y="2472"/>
              <a:ext cx="454" cy="935"/>
              <a:chOff x="3078" y="2330"/>
              <a:chExt cx="625" cy="1580"/>
            </a:xfrm>
          </p:grpSpPr>
          <p:sp>
            <p:nvSpPr>
              <p:cNvPr id="24" name="Line 12"/>
              <p:cNvSpPr>
                <a:spLocks noChangeShapeType="1"/>
              </p:cNvSpPr>
              <p:nvPr/>
            </p:nvSpPr>
            <p:spPr bwMode="auto">
              <a:xfrm flipH="1">
                <a:off x="3078" y="2330"/>
                <a:ext cx="9" cy="69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sp>
            <p:nvSpPr>
              <p:cNvPr id="25" name="Line 13"/>
              <p:cNvSpPr>
                <a:spLocks noChangeShapeType="1"/>
              </p:cNvSpPr>
              <p:nvPr/>
            </p:nvSpPr>
            <p:spPr bwMode="auto">
              <a:xfrm>
                <a:off x="3107" y="2330"/>
                <a:ext cx="592" cy="3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sp>
            <p:nvSpPr>
              <p:cNvPr id="26" name="Line 14"/>
              <p:cNvSpPr>
                <a:spLocks noChangeShapeType="1"/>
              </p:cNvSpPr>
              <p:nvPr/>
            </p:nvSpPr>
            <p:spPr bwMode="auto">
              <a:xfrm>
                <a:off x="3087" y="3018"/>
                <a:ext cx="213" cy="11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sp>
            <p:nvSpPr>
              <p:cNvPr id="27" name="Line 16"/>
              <p:cNvSpPr>
                <a:spLocks noChangeShapeType="1"/>
              </p:cNvSpPr>
              <p:nvPr/>
            </p:nvSpPr>
            <p:spPr bwMode="auto">
              <a:xfrm>
                <a:off x="3693" y="2644"/>
                <a:ext cx="10" cy="45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sp>
            <p:nvSpPr>
              <p:cNvPr id="28" name="Line 18"/>
              <p:cNvSpPr>
                <a:spLocks noChangeShapeType="1"/>
              </p:cNvSpPr>
              <p:nvPr/>
            </p:nvSpPr>
            <p:spPr bwMode="auto">
              <a:xfrm flipV="1">
                <a:off x="3120" y="3256"/>
                <a:ext cx="0" cy="65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sp>
            <p:nvSpPr>
              <p:cNvPr id="29" name="Line 19"/>
              <p:cNvSpPr>
                <a:spLocks noChangeShapeType="1"/>
              </p:cNvSpPr>
              <p:nvPr/>
            </p:nvSpPr>
            <p:spPr bwMode="auto">
              <a:xfrm flipV="1">
                <a:off x="3135" y="3549"/>
                <a:ext cx="564"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sp>
            <p:nvSpPr>
              <p:cNvPr id="30" name="Line 20"/>
              <p:cNvSpPr>
                <a:spLocks noChangeShapeType="1"/>
              </p:cNvSpPr>
              <p:nvPr/>
            </p:nvSpPr>
            <p:spPr bwMode="auto">
              <a:xfrm flipV="1">
                <a:off x="3121" y="3125"/>
                <a:ext cx="171" cy="1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sp>
            <p:nvSpPr>
              <p:cNvPr id="31" name="Line 22"/>
              <p:cNvSpPr>
                <a:spLocks noChangeShapeType="1"/>
              </p:cNvSpPr>
              <p:nvPr/>
            </p:nvSpPr>
            <p:spPr bwMode="auto">
              <a:xfrm flipV="1">
                <a:off x="3702" y="3067"/>
                <a:ext cx="0" cy="4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grpSp>
        <p:sp>
          <p:nvSpPr>
            <p:cNvPr id="23" name="Rectangle 25"/>
            <p:cNvSpPr>
              <a:spLocks noChangeArrowheads="1"/>
            </p:cNvSpPr>
            <p:nvPr/>
          </p:nvSpPr>
          <p:spPr bwMode="auto">
            <a:xfrm rot="16200000" flipH="1">
              <a:off x="3033" y="2829"/>
              <a:ext cx="5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ALU</a:t>
              </a:r>
            </a:p>
          </p:txBody>
        </p:sp>
      </p:grpSp>
      <p:grpSp>
        <p:nvGrpSpPr>
          <p:cNvPr id="32" name="Group 29"/>
          <p:cNvGrpSpPr>
            <a:grpSpLocks/>
          </p:cNvGrpSpPr>
          <p:nvPr/>
        </p:nvGrpSpPr>
        <p:grpSpPr bwMode="auto">
          <a:xfrm>
            <a:off x="3537645" y="4103712"/>
            <a:ext cx="404813" cy="809625"/>
            <a:chOff x="2030" y="2415"/>
            <a:chExt cx="341" cy="510"/>
          </a:xfrm>
        </p:grpSpPr>
        <p:sp>
          <p:nvSpPr>
            <p:cNvPr id="33" name="Line 30"/>
            <p:cNvSpPr>
              <a:spLocks noChangeShapeType="1"/>
            </p:cNvSpPr>
            <p:nvPr/>
          </p:nvSpPr>
          <p:spPr bwMode="auto">
            <a:xfrm flipH="1">
              <a:off x="2031" y="241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sp>
          <p:nvSpPr>
            <p:cNvPr id="34" name="Line 31"/>
            <p:cNvSpPr>
              <a:spLocks noChangeShapeType="1"/>
            </p:cNvSpPr>
            <p:nvPr/>
          </p:nvSpPr>
          <p:spPr bwMode="auto">
            <a:xfrm flipH="1">
              <a:off x="2030" y="292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grpSp>
      <p:sp>
        <p:nvSpPr>
          <p:cNvPr id="35" name="Text Box 32"/>
          <p:cNvSpPr txBox="1">
            <a:spLocks noChangeArrowheads="1"/>
          </p:cNvSpPr>
          <p:nvPr/>
        </p:nvSpPr>
        <p:spPr bwMode="auto">
          <a:xfrm>
            <a:off x="1826320" y="3608412"/>
            <a:ext cx="450850" cy="1625600"/>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标</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志</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寄</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存</a:t>
            </a:r>
          </a:p>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器</a:t>
            </a:r>
            <a:endParaRPr kumimoji="0" lang="en-US" altLang="zh-CN" sz="20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6" name="Line 33"/>
          <p:cNvSpPr>
            <a:spLocks noChangeShapeType="1"/>
          </p:cNvSpPr>
          <p:nvPr/>
        </p:nvSpPr>
        <p:spPr bwMode="auto">
          <a:xfrm flipH="1">
            <a:off x="2277170" y="4194199"/>
            <a:ext cx="53975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grpSp>
        <p:nvGrpSpPr>
          <p:cNvPr id="37" name="Group 34"/>
          <p:cNvGrpSpPr>
            <a:grpSpLocks/>
          </p:cNvGrpSpPr>
          <p:nvPr/>
        </p:nvGrpSpPr>
        <p:grpSpPr bwMode="auto">
          <a:xfrm>
            <a:off x="1556445" y="3294087"/>
            <a:ext cx="227013" cy="855662"/>
            <a:chOff x="895" y="1905"/>
            <a:chExt cx="143" cy="539"/>
          </a:xfrm>
        </p:grpSpPr>
        <p:sp>
          <p:nvSpPr>
            <p:cNvPr id="38" name="Line 35"/>
            <p:cNvSpPr>
              <a:spLocks noChangeShapeType="1"/>
            </p:cNvSpPr>
            <p:nvPr/>
          </p:nvSpPr>
          <p:spPr bwMode="auto">
            <a:xfrm flipH="1">
              <a:off x="896" y="2443"/>
              <a:ext cx="142"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sp>
          <p:nvSpPr>
            <p:cNvPr id="39" name="Line 36"/>
            <p:cNvSpPr>
              <a:spLocks noChangeShapeType="1"/>
            </p:cNvSpPr>
            <p:nvPr/>
          </p:nvSpPr>
          <p:spPr bwMode="auto">
            <a:xfrm flipV="1">
              <a:off x="895" y="1905"/>
              <a:ext cx="0" cy="539"/>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grpSp>
      <p:sp>
        <p:nvSpPr>
          <p:cNvPr id="40" name="Line 37"/>
          <p:cNvSpPr>
            <a:spLocks noChangeShapeType="1"/>
          </p:cNvSpPr>
          <p:nvPr/>
        </p:nvSpPr>
        <p:spPr bwMode="auto">
          <a:xfrm flipV="1">
            <a:off x="4572695" y="3338537"/>
            <a:ext cx="0" cy="53975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grpSp>
        <p:nvGrpSpPr>
          <p:cNvPr id="41" name="Group 38"/>
          <p:cNvGrpSpPr>
            <a:grpSpLocks/>
          </p:cNvGrpSpPr>
          <p:nvPr/>
        </p:nvGrpSpPr>
        <p:grpSpPr bwMode="auto">
          <a:xfrm>
            <a:off x="2547045" y="4551387"/>
            <a:ext cx="1530350" cy="1487487"/>
            <a:chOff x="1576" y="2924"/>
            <a:chExt cx="964" cy="937"/>
          </a:xfrm>
        </p:grpSpPr>
        <p:sp>
          <p:nvSpPr>
            <p:cNvPr id="42" name="Line 39"/>
            <p:cNvSpPr>
              <a:spLocks noChangeShapeType="1"/>
            </p:cNvSpPr>
            <p:nvPr/>
          </p:nvSpPr>
          <p:spPr bwMode="auto">
            <a:xfrm>
              <a:off x="1576" y="2924"/>
              <a:ext cx="0" cy="935"/>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sp>
          <p:nvSpPr>
            <p:cNvPr id="43" name="Line 40"/>
            <p:cNvSpPr>
              <a:spLocks noChangeShapeType="1"/>
            </p:cNvSpPr>
            <p:nvPr/>
          </p:nvSpPr>
          <p:spPr bwMode="auto">
            <a:xfrm>
              <a:off x="1576" y="3861"/>
              <a:ext cx="964"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sp>
          <p:nvSpPr>
            <p:cNvPr id="44" name="Line 41"/>
            <p:cNvSpPr>
              <a:spLocks noChangeShapeType="1"/>
            </p:cNvSpPr>
            <p:nvPr/>
          </p:nvSpPr>
          <p:spPr bwMode="auto">
            <a:xfrm flipH="1">
              <a:off x="1576" y="2924"/>
              <a:ext cx="171"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grpSp>
      <p:grpSp>
        <p:nvGrpSpPr>
          <p:cNvPr id="45" name="Group 42"/>
          <p:cNvGrpSpPr>
            <a:grpSpLocks/>
          </p:cNvGrpSpPr>
          <p:nvPr/>
        </p:nvGrpSpPr>
        <p:grpSpPr bwMode="auto">
          <a:xfrm>
            <a:off x="3402708" y="5318149"/>
            <a:ext cx="493712" cy="719138"/>
            <a:chOff x="2115" y="3405"/>
            <a:chExt cx="311" cy="453"/>
          </a:xfrm>
        </p:grpSpPr>
        <p:sp>
          <p:nvSpPr>
            <p:cNvPr id="46" name="Line 43"/>
            <p:cNvSpPr>
              <a:spLocks noChangeShapeType="1"/>
            </p:cNvSpPr>
            <p:nvPr/>
          </p:nvSpPr>
          <p:spPr bwMode="auto">
            <a:xfrm flipV="1">
              <a:off x="2115" y="3405"/>
              <a:ext cx="0" cy="453"/>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sp>
          <p:nvSpPr>
            <p:cNvPr id="47" name="Line 44"/>
            <p:cNvSpPr>
              <a:spLocks noChangeShapeType="1"/>
            </p:cNvSpPr>
            <p:nvPr/>
          </p:nvSpPr>
          <p:spPr bwMode="auto">
            <a:xfrm>
              <a:off x="2115" y="3407"/>
              <a:ext cx="311"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grpSp>
      <p:grpSp>
        <p:nvGrpSpPr>
          <p:cNvPr id="48" name="Group 45"/>
          <p:cNvGrpSpPr>
            <a:grpSpLocks/>
          </p:cNvGrpSpPr>
          <p:nvPr/>
        </p:nvGrpSpPr>
        <p:grpSpPr bwMode="auto">
          <a:xfrm>
            <a:off x="1196083" y="3335362"/>
            <a:ext cx="4725987" cy="2298700"/>
            <a:chOff x="725" y="2158"/>
            <a:chExt cx="2977" cy="1448"/>
          </a:xfrm>
        </p:grpSpPr>
        <p:sp>
          <p:nvSpPr>
            <p:cNvPr id="49" name="Line 46"/>
            <p:cNvSpPr>
              <a:spLocks noChangeShapeType="1"/>
            </p:cNvSpPr>
            <p:nvPr/>
          </p:nvSpPr>
          <p:spPr bwMode="auto">
            <a:xfrm flipV="1">
              <a:off x="725" y="3606"/>
              <a:ext cx="2977" cy="0"/>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sp>
          <p:nvSpPr>
            <p:cNvPr id="50" name="Line 47"/>
            <p:cNvSpPr>
              <a:spLocks noChangeShapeType="1"/>
            </p:cNvSpPr>
            <p:nvPr/>
          </p:nvSpPr>
          <p:spPr bwMode="auto">
            <a:xfrm>
              <a:off x="754" y="2158"/>
              <a:ext cx="0" cy="1389"/>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sp>
          <p:nvSpPr>
            <p:cNvPr id="51" name="Line 48"/>
            <p:cNvSpPr>
              <a:spLocks noChangeShapeType="1"/>
            </p:cNvSpPr>
            <p:nvPr/>
          </p:nvSpPr>
          <p:spPr bwMode="auto">
            <a:xfrm flipV="1">
              <a:off x="1916" y="3209"/>
              <a:ext cx="0" cy="369"/>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grpSp>
      <p:sp>
        <p:nvSpPr>
          <p:cNvPr id="52" name="Text Box 49"/>
          <p:cNvSpPr txBox="1">
            <a:spLocks noChangeArrowheads="1"/>
          </p:cNvSpPr>
          <p:nvPr/>
        </p:nvSpPr>
        <p:spPr bwMode="auto">
          <a:xfrm>
            <a:off x="702370" y="5994424"/>
            <a:ext cx="1035050" cy="376238"/>
          </a:xfrm>
          <a:prstGeom prst="rect">
            <a:avLst/>
          </a:prstGeom>
          <a:solidFill>
            <a:srgbClr val="FF0000">
              <a:alpha val="1803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Tx/>
              <a:buSzTx/>
              <a:buFontTx/>
              <a:buNone/>
              <a:tabLst/>
              <a:defRPr/>
            </a:pPr>
            <a:r>
              <a:rPr kumimoji="0" lang="en-US" altLang="zh-CN" sz="1800" b="1" i="0" u="none" strike="noStrike" kern="1200" cap="none" spc="0" normalizeH="0" baseline="0" noProof="0">
                <a:ln>
                  <a:noFill/>
                </a:ln>
                <a:solidFill>
                  <a:srgbClr val="FF3300"/>
                </a:solidFill>
                <a:effectLst/>
                <a:uLnTx/>
                <a:uFillTx/>
                <a:latin typeface="微软雅黑" panose="020B0503020204020204" pitchFamily="34" charset="-122"/>
                <a:ea typeface="微软雅黑" panose="020B0503020204020204" pitchFamily="34" charset="-122"/>
                <a:cs typeface="+mn-cs"/>
              </a:rPr>
              <a:t>    </a:t>
            </a:r>
            <a:r>
              <a:rPr kumimoji="0" lang="en-US" altLang="zh-CN" sz="1800" b="1" i="0" u="none" strike="noStrike" kern="1200" cap="none" spc="0" normalizeH="0" baseline="0" noProof="0">
                <a:ln>
                  <a:noFill/>
                </a:ln>
                <a:solidFill>
                  <a:srgbClr val="009999"/>
                </a:solidFill>
                <a:effectLst/>
                <a:uLnTx/>
                <a:uFillTx/>
                <a:latin typeface="微软雅黑" panose="020B0503020204020204" pitchFamily="34" charset="-122"/>
                <a:ea typeface="微软雅黑" panose="020B0503020204020204" pitchFamily="34" charset="-122"/>
                <a:cs typeface="+mn-cs"/>
              </a:rPr>
              <a:t>IR</a:t>
            </a:r>
          </a:p>
        </p:txBody>
      </p:sp>
      <p:sp>
        <p:nvSpPr>
          <p:cNvPr id="53" name="Line 50"/>
          <p:cNvSpPr>
            <a:spLocks noChangeShapeType="1"/>
          </p:cNvSpPr>
          <p:nvPr/>
        </p:nvSpPr>
        <p:spPr bwMode="auto">
          <a:xfrm flipH="1">
            <a:off x="1737420" y="6218262"/>
            <a:ext cx="2341563"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sp>
        <p:nvSpPr>
          <p:cNvPr id="54" name="Line 51"/>
          <p:cNvSpPr>
            <a:spLocks noChangeShapeType="1"/>
          </p:cNvSpPr>
          <p:nvPr/>
        </p:nvSpPr>
        <p:spPr bwMode="auto">
          <a:xfrm flipV="1">
            <a:off x="881758" y="3294087"/>
            <a:ext cx="0" cy="2700337"/>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grpSp>
        <p:nvGrpSpPr>
          <p:cNvPr id="55" name="Group 52"/>
          <p:cNvGrpSpPr>
            <a:grpSpLocks/>
          </p:cNvGrpSpPr>
          <p:nvPr/>
        </p:nvGrpSpPr>
        <p:grpSpPr bwMode="auto">
          <a:xfrm>
            <a:off x="5337870" y="2528912"/>
            <a:ext cx="1262063" cy="3870325"/>
            <a:chOff x="3333" y="1650"/>
            <a:chExt cx="795" cy="2438"/>
          </a:xfrm>
        </p:grpSpPr>
        <p:sp>
          <p:nvSpPr>
            <p:cNvPr id="56" name="Text Box 53"/>
            <p:cNvSpPr txBox="1">
              <a:spLocks noChangeArrowheads="1"/>
            </p:cNvSpPr>
            <p:nvPr/>
          </p:nvSpPr>
          <p:spPr bwMode="auto">
            <a:xfrm>
              <a:off x="3447" y="1650"/>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a:ln>
                    <a:noFill/>
                  </a:ln>
                  <a:solidFill>
                    <a:srgbClr val="008000"/>
                  </a:solidFill>
                  <a:effectLst/>
                  <a:uLnTx/>
                  <a:uFillTx/>
                  <a:latin typeface="微软雅黑" panose="020B0503020204020204" pitchFamily="34" charset="-122"/>
                  <a:ea typeface="微软雅黑" panose="020B0503020204020204" pitchFamily="34" charset="-122"/>
                  <a:cs typeface="+mn-cs"/>
                </a:rPr>
                <a:t>地址</a:t>
              </a:r>
            </a:p>
          </p:txBody>
        </p:sp>
        <p:sp>
          <p:nvSpPr>
            <p:cNvPr id="57" name="AutoShape 54"/>
            <p:cNvSpPr>
              <a:spLocks noChangeArrowheads="1"/>
            </p:cNvSpPr>
            <p:nvPr/>
          </p:nvSpPr>
          <p:spPr bwMode="auto">
            <a:xfrm>
              <a:off x="3362" y="2756"/>
              <a:ext cx="765" cy="284"/>
            </a:xfrm>
            <a:prstGeom prst="leftRightArrow">
              <a:avLst>
                <a:gd name="adj1" fmla="val 50000"/>
                <a:gd name="adj2" fmla="val 53873"/>
              </a:avLst>
            </a:prstGeom>
            <a:solidFill>
              <a:schemeClr val="bg1"/>
            </a:solidFill>
            <a:ln w="2857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itchFamily="34" charset="0"/>
                <a:ea typeface="宋体" panose="02010600030101010101" pitchFamily="2" charset="-122"/>
                <a:cs typeface="+mn-cs"/>
              </a:endParaRPr>
            </a:p>
          </p:txBody>
        </p:sp>
        <p:sp>
          <p:nvSpPr>
            <p:cNvPr id="58" name="Text Box 55"/>
            <p:cNvSpPr txBox="1">
              <a:spLocks noChangeArrowheads="1"/>
            </p:cNvSpPr>
            <p:nvPr/>
          </p:nvSpPr>
          <p:spPr bwMode="auto">
            <a:xfrm>
              <a:off x="3532" y="3634"/>
              <a:ext cx="482"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a:ln>
                    <a:noFill/>
                  </a:ln>
                  <a:solidFill>
                    <a:srgbClr val="3333CC"/>
                  </a:solidFill>
                  <a:effectLst/>
                  <a:uLnTx/>
                  <a:uFillTx/>
                  <a:latin typeface="微软雅黑" panose="020B0503020204020204" pitchFamily="34" charset="-122"/>
                  <a:ea typeface="微软雅黑" panose="020B0503020204020204" pitchFamily="34" charset="-122"/>
                  <a:cs typeface="+mn-cs"/>
                </a:rPr>
                <a:t>数据</a:t>
              </a:r>
            </a:p>
          </p:txBody>
        </p:sp>
        <p:sp>
          <p:nvSpPr>
            <p:cNvPr id="59" name="AutoShape 56"/>
            <p:cNvSpPr>
              <a:spLocks noChangeArrowheads="1"/>
            </p:cNvSpPr>
            <p:nvPr/>
          </p:nvSpPr>
          <p:spPr bwMode="auto">
            <a:xfrm>
              <a:off x="3334" y="3804"/>
              <a:ext cx="794" cy="284"/>
            </a:xfrm>
            <a:prstGeom prst="leftRightArrow">
              <a:avLst>
                <a:gd name="adj1" fmla="val 50000"/>
                <a:gd name="adj2" fmla="val 55915"/>
              </a:avLst>
            </a:prstGeom>
            <a:solidFill>
              <a:schemeClr val="bg1"/>
            </a:solidFill>
            <a:ln w="2857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itchFamily="34" charset="0"/>
                <a:ea typeface="宋体" panose="02010600030101010101" pitchFamily="2" charset="-122"/>
                <a:cs typeface="+mn-cs"/>
              </a:endParaRPr>
            </a:p>
          </p:txBody>
        </p:sp>
        <p:sp>
          <p:nvSpPr>
            <p:cNvPr id="60" name="Text Box 57"/>
            <p:cNvSpPr txBox="1">
              <a:spLocks noChangeArrowheads="1"/>
            </p:cNvSpPr>
            <p:nvPr/>
          </p:nvSpPr>
          <p:spPr bwMode="auto">
            <a:xfrm>
              <a:off x="3504" y="2534"/>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a:ln>
                    <a:noFill/>
                  </a:ln>
                  <a:solidFill>
                    <a:srgbClr val="FF3300"/>
                  </a:solidFill>
                  <a:effectLst/>
                  <a:uLnTx/>
                  <a:uFillTx/>
                  <a:latin typeface="微软雅黑" panose="020B0503020204020204" pitchFamily="34" charset="-122"/>
                  <a:ea typeface="微软雅黑" panose="020B0503020204020204" pitchFamily="34" charset="-122"/>
                  <a:cs typeface="+mn-cs"/>
                </a:rPr>
                <a:t>控制</a:t>
              </a:r>
            </a:p>
          </p:txBody>
        </p:sp>
        <p:sp>
          <p:nvSpPr>
            <p:cNvPr id="61" name="AutoShape 58"/>
            <p:cNvSpPr>
              <a:spLocks noChangeArrowheads="1"/>
            </p:cNvSpPr>
            <p:nvPr/>
          </p:nvSpPr>
          <p:spPr bwMode="auto">
            <a:xfrm>
              <a:off x="3333" y="1843"/>
              <a:ext cx="794" cy="341"/>
            </a:xfrm>
            <a:prstGeom prst="rightArrow">
              <a:avLst>
                <a:gd name="adj1" fmla="val 50000"/>
                <a:gd name="adj2" fmla="val 58211"/>
              </a:avLst>
            </a:prstGeom>
            <a:solidFill>
              <a:schemeClr val="bg1"/>
            </a:solidFill>
            <a:ln w="28575"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itchFamily="34" charset="0"/>
                <a:ea typeface="宋体" panose="02010600030101010101" pitchFamily="2" charset="-122"/>
                <a:cs typeface="+mn-cs"/>
              </a:endParaRPr>
            </a:p>
          </p:txBody>
        </p:sp>
        <p:sp>
          <p:nvSpPr>
            <p:cNvPr id="62" name="Line 59"/>
            <p:cNvSpPr>
              <a:spLocks noChangeShapeType="1"/>
            </p:cNvSpPr>
            <p:nvPr/>
          </p:nvSpPr>
          <p:spPr bwMode="auto">
            <a:xfrm flipV="1">
              <a:off x="3731" y="2982"/>
              <a:ext cx="0" cy="624"/>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grpSp>
      <p:grpSp>
        <p:nvGrpSpPr>
          <p:cNvPr id="63" name="Group 60"/>
          <p:cNvGrpSpPr>
            <a:grpSpLocks/>
          </p:cNvGrpSpPr>
          <p:nvPr/>
        </p:nvGrpSpPr>
        <p:grpSpPr bwMode="auto">
          <a:xfrm>
            <a:off x="3536058" y="3378224"/>
            <a:ext cx="1755775" cy="2127250"/>
            <a:chOff x="2199" y="2185"/>
            <a:chExt cx="1106" cy="1340"/>
          </a:xfrm>
        </p:grpSpPr>
        <p:sp>
          <p:nvSpPr>
            <p:cNvPr id="64" name="Text Box 61"/>
            <p:cNvSpPr txBox="1">
              <a:spLocks noChangeArrowheads="1"/>
            </p:cNvSpPr>
            <p:nvPr/>
          </p:nvSpPr>
          <p:spPr bwMode="auto">
            <a:xfrm>
              <a:off x="2199" y="2185"/>
              <a:ext cx="737" cy="288"/>
            </a:xfrm>
            <a:prstGeom prst="rect">
              <a:avLst/>
            </a:prstGeom>
            <a:noFill/>
            <a:ln>
              <a:noFill/>
            </a:ln>
            <a:effectLst/>
            <a:extLst>
              <a:ext uri="{909E8E84-426E-40DD-AFC4-6F175D3DCCD1}">
                <a14:hiddenFill xmlns:a14="http://schemas.microsoft.com/office/drawing/2010/main">
                  <a:solidFill>
                    <a:srgbClr val="0000FF">
                      <a:alpha val="25882"/>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GPRs</a:t>
              </a:r>
            </a:p>
          </p:txBody>
        </p:sp>
        <p:grpSp>
          <p:nvGrpSpPr>
            <p:cNvPr id="65" name="Group 62"/>
            <p:cNvGrpSpPr>
              <a:grpSpLocks/>
            </p:cNvGrpSpPr>
            <p:nvPr/>
          </p:nvGrpSpPr>
          <p:grpSpPr bwMode="auto">
            <a:xfrm>
              <a:off x="2452" y="2500"/>
              <a:ext cx="853" cy="1025"/>
              <a:chOff x="2398" y="2273"/>
              <a:chExt cx="853" cy="1025"/>
            </a:xfrm>
          </p:grpSpPr>
          <p:grpSp>
            <p:nvGrpSpPr>
              <p:cNvPr id="67" name="Group 63"/>
              <p:cNvGrpSpPr>
                <a:grpSpLocks/>
              </p:cNvGrpSpPr>
              <p:nvPr/>
            </p:nvGrpSpPr>
            <p:grpSpPr bwMode="auto">
              <a:xfrm>
                <a:off x="2398" y="2273"/>
                <a:ext cx="652" cy="992"/>
                <a:chOff x="2228" y="1678"/>
                <a:chExt cx="737" cy="992"/>
              </a:xfrm>
            </p:grpSpPr>
            <p:sp>
              <p:nvSpPr>
                <p:cNvPr id="72" name="Rectangle 64"/>
                <p:cNvSpPr>
                  <a:spLocks noChangeArrowheads="1"/>
                </p:cNvSpPr>
                <p:nvPr/>
              </p:nvSpPr>
              <p:spPr bwMode="auto">
                <a:xfrm>
                  <a:off x="2228" y="1678"/>
                  <a:ext cx="737" cy="99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itchFamily="34" charset="0"/>
                    <a:ea typeface="宋体" panose="02010600030101010101" pitchFamily="2" charset="-122"/>
                    <a:cs typeface="+mn-cs"/>
                  </a:endParaRPr>
                </a:p>
              </p:txBody>
            </p:sp>
            <p:sp>
              <p:nvSpPr>
                <p:cNvPr id="73" name="Line 65"/>
                <p:cNvSpPr>
                  <a:spLocks noChangeShapeType="1"/>
                </p:cNvSpPr>
                <p:nvPr/>
              </p:nvSpPr>
              <p:spPr bwMode="auto">
                <a:xfrm>
                  <a:off x="2228" y="1933"/>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sp>
              <p:nvSpPr>
                <p:cNvPr id="74" name="Line 66"/>
                <p:cNvSpPr>
                  <a:spLocks noChangeShapeType="1"/>
                </p:cNvSpPr>
                <p:nvPr/>
              </p:nvSpPr>
              <p:spPr bwMode="auto">
                <a:xfrm>
                  <a:off x="2228" y="2188"/>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sp>
              <p:nvSpPr>
                <p:cNvPr id="75" name="Line 67"/>
                <p:cNvSpPr>
                  <a:spLocks noChangeShapeType="1"/>
                </p:cNvSpPr>
                <p:nvPr/>
              </p:nvSpPr>
              <p:spPr bwMode="auto">
                <a:xfrm>
                  <a:off x="2228" y="2415"/>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grpSp>
          <p:sp>
            <p:nvSpPr>
              <p:cNvPr id="68" name="Text Box 68"/>
              <p:cNvSpPr txBox="1">
                <a:spLocks noChangeArrowheads="1"/>
              </p:cNvSpPr>
              <p:nvPr/>
            </p:nvSpPr>
            <p:spPr bwMode="auto">
              <a:xfrm>
                <a:off x="3051" y="22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0</a:t>
                </a:r>
              </a:p>
            </p:txBody>
          </p:sp>
          <p:sp>
            <p:nvSpPr>
              <p:cNvPr id="69" name="Text Box 69"/>
              <p:cNvSpPr txBox="1">
                <a:spLocks noChangeArrowheads="1"/>
              </p:cNvSpPr>
              <p:nvPr/>
            </p:nvSpPr>
            <p:spPr bwMode="auto">
              <a:xfrm>
                <a:off x="3052" y="252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1</a:t>
                </a:r>
              </a:p>
            </p:txBody>
          </p:sp>
          <p:sp>
            <p:nvSpPr>
              <p:cNvPr id="70" name="Text Box 70"/>
              <p:cNvSpPr txBox="1">
                <a:spLocks noChangeArrowheads="1"/>
              </p:cNvSpPr>
              <p:nvPr/>
            </p:nvSpPr>
            <p:spPr bwMode="auto">
              <a:xfrm>
                <a:off x="3052" y="2784"/>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2</a:t>
                </a:r>
              </a:p>
            </p:txBody>
          </p:sp>
          <p:sp>
            <p:nvSpPr>
              <p:cNvPr id="71" name="Text Box 71"/>
              <p:cNvSpPr txBox="1">
                <a:spLocks noChangeArrowheads="1"/>
              </p:cNvSpPr>
              <p:nvPr/>
            </p:nvSpPr>
            <p:spPr bwMode="auto">
              <a:xfrm>
                <a:off x="3051" y="3067"/>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3</a:t>
                </a:r>
              </a:p>
            </p:txBody>
          </p:sp>
        </p:grpSp>
        <p:sp>
          <p:nvSpPr>
            <p:cNvPr id="66" name="Rectangle 72"/>
            <p:cNvSpPr>
              <a:spLocks noChangeArrowheads="1"/>
            </p:cNvSpPr>
            <p:nvPr/>
          </p:nvSpPr>
          <p:spPr bwMode="auto">
            <a:xfrm>
              <a:off x="2455" y="2500"/>
              <a:ext cx="652" cy="992"/>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itchFamily="34" charset="0"/>
                <a:ea typeface="宋体" panose="02010600030101010101" pitchFamily="2" charset="-122"/>
                <a:cs typeface="+mn-cs"/>
              </a:endParaRPr>
            </a:p>
          </p:txBody>
        </p:sp>
      </p:grpSp>
      <p:grpSp>
        <p:nvGrpSpPr>
          <p:cNvPr id="76" name="Group 73"/>
          <p:cNvGrpSpPr>
            <a:grpSpLocks/>
          </p:cNvGrpSpPr>
          <p:nvPr/>
        </p:nvGrpSpPr>
        <p:grpSpPr bwMode="auto">
          <a:xfrm>
            <a:off x="6596758" y="2393974"/>
            <a:ext cx="1397000" cy="4049713"/>
            <a:chOff x="4127" y="1565"/>
            <a:chExt cx="880" cy="2551"/>
          </a:xfrm>
        </p:grpSpPr>
        <p:grpSp>
          <p:nvGrpSpPr>
            <p:cNvPr id="77" name="Group 74"/>
            <p:cNvGrpSpPr>
              <a:grpSpLocks/>
            </p:cNvGrpSpPr>
            <p:nvPr/>
          </p:nvGrpSpPr>
          <p:grpSpPr bwMode="auto">
            <a:xfrm>
              <a:off x="4127" y="1565"/>
              <a:ext cx="880" cy="2551"/>
              <a:chOff x="4156" y="1565"/>
              <a:chExt cx="908" cy="2551"/>
            </a:xfrm>
          </p:grpSpPr>
          <p:sp>
            <p:nvSpPr>
              <p:cNvPr id="79" name="Text Box 75"/>
              <p:cNvSpPr txBox="1">
                <a:spLocks noChangeArrowheads="1"/>
              </p:cNvSpPr>
              <p:nvPr/>
            </p:nvSpPr>
            <p:spPr bwMode="auto">
              <a:xfrm>
                <a:off x="4156" y="1565"/>
                <a:ext cx="737" cy="288"/>
              </a:xfrm>
              <a:prstGeom prst="rect">
                <a:avLst/>
              </a:prstGeom>
              <a:solidFill>
                <a:srgbClr val="0000FF">
                  <a:alpha val="2588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存储器</a:t>
                </a:r>
              </a:p>
            </p:txBody>
          </p:sp>
          <p:grpSp>
            <p:nvGrpSpPr>
              <p:cNvPr id="80" name="Group 76"/>
              <p:cNvGrpSpPr>
                <a:grpSpLocks/>
              </p:cNvGrpSpPr>
              <p:nvPr/>
            </p:nvGrpSpPr>
            <p:grpSpPr bwMode="auto">
              <a:xfrm>
                <a:off x="4156" y="1877"/>
                <a:ext cx="737" cy="2211"/>
                <a:chOff x="3447" y="1423"/>
                <a:chExt cx="879" cy="2211"/>
              </a:xfrm>
            </p:grpSpPr>
            <p:sp>
              <p:nvSpPr>
                <p:cNvPr id="89" name="Rectangle 77"/>
                <p:cNvSpPr>
                  <a:spLocks noChangeArrowheads="1"/>
                </p:cNvSpPr>
                <p:nvPr/>
              </p:nvSpPr>
              <p:spPr bwMode="auto">
                <a:xfrm>
                  <a:off x="3447" y="1423"/>
                  <a:ext cx="879" cy="2211"/>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itchFamily="34" charset="0"/>
                    <a:ea typeface="宋体" panose="02010600030101010101" pitchFamily="2" charset="-122"/>
                    <a:cs typeface="+mn-cs"/>
                  </a:endParaRPr>
                </a:p>
              </p:txBody>
            </p:sp>
            <p:sp>
              <p:nvSpPr>
                <p:cNvPr id="90" name="Line 78"/>
                <p:cNvSpPr>
                  <a:spLocks noChangeShapeType="1"/>
                </p:cNvSpPr>
                <p:nvPr/>
              </p:nvSpPr>
              <p:spPr bwMode="auto">
                <a:xfrm>
                  <a:off x="3447" y="1678"/>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sp>
              <p:nvSpPr>
                <p:cNvPr id="91" name="Line 79"/>
                <p:cNvSpPr>
                  <a:spLocks noChangeShapeType="1"/>
                </p:cNvSpPr>
                <p:nvPr/>
              </p:nvSpPr>
              <p:spPr bwMode="auto">
                <a:xfrm>
                  <a:off x="3447" y="196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sp>
              <p:nvSpPr>
                <p:cNvPr id="92" name="Line 80"/>
                <p:cNvSpPr>
                  <a:spLocks noChangeShapeType="1"/>
                </p:cNvSpPr>
                <p:nvPr/>
              </p:nvSpPr>
              <p:spPr bwMode="auto">
                <a:xfrm>
                  <a:off x="3447" y="2245"/>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sp>
              <p:nvSpPr>
                <p:cNvPr id="93" name="Line 81"/>
                <p:cNvSpPr>
                  <a:spLocks noChangeShapeType="1"/>
                </p:cNvSpPr>
                <p:nvPr/>
              </p:nvSpPr>
              <p:spPr bwMode="auto">
                <a:xfrm>
                  <a:off x="3447" y="252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sp>
              <p:nvSpPr>
                <p:cNvPr id="94" name="Line 82"/>
                <p:cNvSpPr>
                  <a:spLocks noChangeShapeType="1"/>
                </p:cNvSpPr>
                <p:nvPr/>
              </p:nvSpPr>
              <p:spPr bwMode="auto">
                <a:xfrm>
                  <a:off x="3447" y="281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sp>
              <p:nvSpPr>
                <p:cNvPr id="95" name="Line 83"/>
                <p:cNvSpPr>
                  <a:spLocks noChangeShapeType="1"/>
                </p:cNvSpPr>
                <p:nvPr/>
              </p:nvSpPr>
              <p:spPr bwMode="auto">
                <a:xfrm>
                  <a:off x="3447" y="3096"/>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sp>
              <p:nvSpPr>
                <p:cNvPr id="96" name="Line 84"/>
                <p:cNvSpPr>
                  <a:spLocks noChangeShapeType="1"/>
                </p:cNvSpPr>
                <p:nvPr/>
              </p:nvSpPr>
              <p:spPr bwMode="auto">
                <a:xfrm>
                  <a:off x="3447" y="337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1" u="none" strike="noStrike" kern="1200" cap="none" spc="0" normalizeH="0" baseline="0" noProof="0">
                    <a:ln>
                      <a:noFill/>
                    </a:ln>
                    <a:solidFill>
                      <a:srgbClr val="000000"/>
                    </a:solidFill>
                    <a:effectLst/>
                    <a:uLnTx/>
                    <a:uFillTx/>
                    <a:latin typeface="Arial" pitchFamily="34" charset="0"/>
                    <a:ea typeface="华文细黑" pitchFamily="2" charset="-122"/>
                    <a:cs typeface="+mn-cs"/>
                  </a:endParaRPr>
                </a:p>
              </p:txBody>
            </p:sp>
          </p:grpSp>
          <p:sp>
            <p:nvSpPr>
              <p:cNvPr id="81" name="Text Box 85"/>
              <p:cNvSpPr txBox="1">
                <a:spLocks noChangeArrowheads="1"/>
              </p:cNvSpPr>
              <p:nvPr/>
            </p:nvSpPr>
            <p:spPr bwMode="auto">
              <a:xfrm>
                <a:off x="4864" y="1941"/>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Tx/>
                  <a:buSzTx/>
                  <a:buFontTx/>
                  <a:buNone/>
                  <a:tabLst/>
                  <a:defRPr/>
                </a:pPr>
                <a:r>
                  <a:rPr kumimoji="0" lang="en-US" altLang="zh-CN" sz="1800" b="1" i="0" u="none" strike="noStrike" kern="1200" cap="none" spc="0" normalizeH="0" baseline="0" noProof="0">
                    <a:ln>
                      <a:noFill/>
                    </a:ln>
                    <a:solidFill>
                      <a:srgbClr val="008000"/>
                    </a:solidFill>
                    <a:effectLst/>
                    <a:uLnTx/>
                    <a:uFillTx/>
                    <a:latin typeface="微软雅黑" panose="020B0503020204020204" pitchFamily="34" charset="-122"/>
                    <a:ea typeface="微软雅黑" panose="020B0503020204020204" pitchFamily="34" charset="-122"/>
                    <a:cs typeface="+mn-cs"/>
                  </a:rPr>
                  <a:t>0</a:t>
                </a:r>
              </a:p>
            </p:txBody>
          </p:sp>
          <p:sp>
            <p:nvSpPr>
              <p:cNvPr id="82" name="Text Box 86"/>
              <p:cNvSpPr txBox="1">
                <a:spLocks noChangeArrowheads="1"/>
              </p:cNvSpPr>
              <p:nvPr/>
            </p:nvSpPr>
            <p:spPr bwMode="auto">
              <a:xfrm>
                <a:off x="4865" y="2160"/>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Tx/>
                  <a:buSzTx/>
                  <a:buFontTx/>
                  <a:buNone/>
                  <a:tabLst/>
                  <a:defRPr/>
                </a:pPr>
                <a:r>
                  <a:rPr kumimoji="0" lang="en-US" altLang="zh-CN" sz="1800" b="1" i="0" u="none" strike="noStrike" kern="1200" cap="none" spc="0" normalizeH="0" baseline="0" noProof="0">
                    <a:ln>
                      <a:noFill/>
                    </a:ln>
                    <a:solidFill>
                      <a:srgbClr val="008000"/>
                    </a:solidFill>
                    <a:effectLst/>
                    <a:uLnTx/>
                    <a:uFillTx/>
                    <a:latin typeface="微软雅黑" panose="020B0503020204020204" pitchFamily="34" charset="-122"/>
                    <a:ea typeface="微软雅黑" panose="020B0503020204020204" pitchFamily="34" charset="-122"/>
                    <a:cs typeface="+mn-cs"/>
                  </a:rPr>
                  <a:t>1</a:t>
                </a:r>
              </a:p>
            </p:txBody>
          </p:sp>
          <p:sp>
            <p:nvSpPr>
              <p:cNvPr id="83" name="Text Box 87"/>
              <p:cNvSpPr txBox="1">
                <a:spLocks noChangeArrowheads="1"/>
              </p:cNvSpPr>
              <p:nvPr/>
            </p:nvSpPr>
            <p:spPr bwMode="auto">
              <a:xfrm>
                <a:off x="4865" y="247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Tx/>
                  <a:buSzTx/>
                  <a:buFontTx/>
                  <a:buNone/>
                  <a:tabLst/>
                  <a:defRPr/>
                </a:pPr>
                <a:r>
                  <a:rPr kumimoji="0" lang="en-US" altLang="zh-CN" sz="1800" b="1" i="0" u="none" strike="noStrike" kern="1200" cap="none" spc="0" normalizeH="0" baseline="0" noProof="0">
                    <a:ln>
                      <a:noFill/>
                    </a:ln>
                    <a:solidFill>
                      <a:srgbClr val="008000"/>
                    </a:solidFill>
                    <a:effectLst/>
                    <a:uLnTx/>
                    <a:uFillTx/>
                    <a:latin typeface="微软雅黑" panose="020B0503020204020204" pitchFamily="34" charset="-122"/>
                    <a:ea typeface="微软雅黑" panose="020B0503020204020204" pitchFamily="34" charset="-122"/>
                    <a:cs typeface="+mn-cs"/>
                  </a:rPr>
                  <a:t>2</a:t>
                </a:r>
              </a:p>
            </p:txBody>
          </p:sp>
          <p:sp>
            <p:nvSpPr>
              <p:cNvPr id="84" name="Text Box 88"/>
              <p:cNvSpPr txBox="1">
                <a:spLocks noChangeArrowheads="1"/>
              </p:cNvSpPr>
              <p:nvPr/>
            </p:nvSpPr>
            <p:spPr bwMode="auto">
              <a:xfrm>
                <a:off x="4864" y="275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Tx/>
                  <a:buSzTx/>
                  <a:buFontTx/>
                  <a:buNone/>
                  <a:tabLst/>
                  <a:defRPr/>
                </a:pPr>
                <a:r>
                  <a:rPr kumimoji="0" lang="en-US" altLang="zh-CN" sz="1800" b="1" i="0" u="none" strike="noStrike" kern="1200" cap="none" spc="0" normalizeH="0" baseline="0" noProof="0">
                    <a:ln>
                      <a:noFill/>
                    </a:ln>
                    <a:solidFill>
                      <a:srgbClr val="008000"/>
                    </a:solidFill>
                    <a:effectLst/>
                    <a:uLnTx/>
                    <a:uFillTx/>
                    <a:latin typeface="微软雅黑" panose="020B0503020204020204" pitchFamily="34" charset="-122"/>
                    <a:ea typeface="微软雅黑" panose="020B0503020204020204" pitchFamily="34" charset="-122"/>
                    <a:cs typeface="+mn-cs"/>
                  </a:rPr>
                  <a:t>3</a:t>
                </a:r>
              </a:p>
            </p:txBody>
          </p:sp>
          <p:sp>
            <p:nvSpPr>
              <p:cNvPr id="85" name="Text Box 89"/>
              <p:cNvSpPr txBox="1">
                <a:spLocks noChangeArrowheads="1"/>
              </p:cNvSpPr>
              <p:nvPr/>
            </p:nvSpPr>
            <p:spPr bwMode="auto">
              <a:xfrm>
                <a:off x="4865" y="29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Tx/>
                  <a:buSzTx/>
                  <a:buFontTx/>
                  <a:buNone/>
                  <a:tabLst/>
                  <a:defRPr/>
                </a:pPr>
                <a:r>
                  <a:rPr kumimoji="0" lang="en-US" altLang="zh-CN" sz="1800" b="1" i="0" u="none" strike="noStrike" kern="1200" cap="none" spc="0" normalizeH="0" baseline="0" noProof="0">
                    <a:ln>
                      <a:noFill/>
                    </a:ln>
                    <a:solidFill>
                      <a:srgbClr val="008000"/>
                    </a:solidFill>
                    <a:effectLst/>
                    <a:uLnTx/>
                    <a:uFillTx/>
                    <a:latin typeface="微软雅黑" panose="020B0503020204020204" pitchFamily="34" charset="-122"/>
                    <a:ea typeface="微软雅黑" panose="020B0503020204020204" pitchFamily="34" charset="-122"/>
                    <a:cs typeface="+mn-cs"/>
                  </a:rPr>
                  <a:t>4</a:t>
                </a:r>
              </a:p>
            </p:txBody>
          </p:sp>
          <p:sp>
            <p:nvSpPr>
              <p:cNvPr id="86" name="Text Box 90"/>
              <p:cNvSpPr txBox="1">
                <a:spLocks noChangeArrowheads="1"/>
              </p:cNvSpPr>
              <p:nvPr/>
            </p:nvSpPr>
            <p:spPr bwMode="auto">
              <a:xfrm>
                <a:off x="4865" y="332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Tx/>
                  <a:buSzTx/>
                  <a:buFontTx/>
                  <a:buNone/>
                  <a:tabLst/>
                  <a:defRPr/>
                </a:pPr>
                <a:r>
                  <a:rPr kumimoji="0" lang="en-US" altLang="zh-CN" sz="1800" b="1" i="0" u="none" strike="noStrike" kern="1200" cap="none" spc="0" normalizeH="0" baseline="0" noProof="0">
                    <a:ln>
                      <a:noFill/>
                    </a:ln>
                    <a:solidFill>
                      <a:srgbClr val="008000"/>
                    </a:solidFill>
                    <a:effectLst/>
                    <a:uLnTx/>
                    <a:uFillTx/>
                    <a:latin typeface="微软雅黑" panose="020B0503020204020204" pitchFamily="34" charset="-122"/>
                    <a:ea typeface="微软雅黑" panose="020B0503020204020204" pitchFamily="34" charset="-122"/>
                    <a:cs typeface="+mn-cs"/>
                  </a:rPr>
                  <a:t>5</a:t>
                </a:r>
              </a:p>
            </p:txBody>
          </p:sp>
          <p:sp>
            <p:nvSpPr>
              <p:cNvPr id="87" name="Text Box 91"/>
              <p:cNvSpPr txBox="1">
                <a:spLocks noChangeArrowheads="1"/>
              </p:cNvSpPr>
              <p:nvPr/>
            </p:nvSpPr>
            <p:spPr bwMode="auto">
              <a:xfrm>
                <a:off x="4864" y="3578"/>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Tx/>
                  <a:buSzTx/>
                  <a:buFontTx/>
                  <a:buNone/>
                  <a:tabLst/>
                  <a:defRPr/>
                </a:pPr>
                <a:r>
                  <a:rPr kumimoji="0" lang="en-US" altLang="zh-CN" sz="1800" b="1" i="0" u="none" strike="noStrike" kern="1200" cap="none" spc="0" normalizeH="0" baseline="0" noProof="0">
                    <a:ln>
                      <a:noFill/>
                    </a:ln>
                    <a:solidFill>
                      <a:srgbClr val="008000"/>
                    </a:solidFill>
                    <a:effectLst/>
                    <a:uLnTx/>
                    <a:uFillTx/>
                    <a:latin typeface="微软雅黑" panose="020B0503020204020204" pitchFamily="34" charset="-122"/>
                    <a:ea typeface="微软雅黑" panose="020B0503020204020204" pitchFamily="34" charset="-122"/>
                    <a:cs typeface="+mn-cs"/>
                  </a:rPr>
                  <a:t>6</a:t>
                </a:r>
              </a:p>
            </p:txBody>
          </p:sp>
          <p:sp>
            <p:nvSpPr>
              <p:cNvPr id="88" name="Text Box 92"/>
              <p:cNvSpPr txBox="1">
                <a:spLocks noChangeArrowheads="1"/>
              </p:cNvSpPr>
              <p:nvPr/>
            </p:nvSpPr>
            <p:spPr bwMode="auto">
              <a:xfrm>
                <a:off x="4864" y="388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Tx/>
                  <a:buSzTx/>
                  <a:buFontTx/>
                  <a:buNone/>
                  <a:tabLst/>
                  <a:defRPr/>
                </a:pPr>
                <a:r>
                  <a:rPr kumimoji="0" lang="en-US" altLang="zh-CN" sz="1800" b="1" i="0" u="none" strike="noStrike" kern="1200" cap="none" spc="0" normalizeH="0" baseline="0" noProof="0">
                    <a:ln>
                      <a:noFill/>
                    </a:ln>
                    <a:solidFill>
                      <a:srgbClr val="008000"/>
                    </a:solidFill>
                    <a:effectLst/>
                    <a:uLnTx/>
                    <a:uFillTx/>
                    <a:latin typeface="微软雅黑" panose="020B0503020204020204" pitchFamily="34" charset="-122"/>
                    <a:ea typeface="微软雅黑" panose="020B0503020204020204" pitchFamily="34" charset="-122"/>
                    <a:cs typeface="+mn-cs"/>
                  </a:rPr>
                  <a:t>7</a:t>
                </a:r>
              </a:p>
            </p:txBody>
          </p:sp>
        </p:grpSp>
        <p:sp>
          <p:nvSpPr>
            <p:cNvPr id="78" name="Rectangle 93"/>
            <p:cNvSpPr>
              <a:spLocks noChangeArrowheads="1"/>
            </p:cNvSpPr>
            <p:nvPr/>
          </p:nvSpPr>
          <p:spPr bwMode="auto">
            <a:xfrm>
              <a:off x="4127" y="1877"/>
              <a:ext cx="708" cy="2211"/>
            </a:xfrm>
            <a:prstGeom prst="rect">
              <a:avLst/>
            </a:prstGeom>
            <a:solidFill>
              <a:srgbClr val="008000">
                <a:alpha val="16862"/>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itchFamily="34" charset="0"/>
                <a:ea typeface="宋体" panose="02010600030101010101" pitchFamily="2" charset="-122"/>
                <a:cs typeface="+mn-cs"/>
              </a:endParaRPr>
            </a:p>
          </p:txBody>
        </p:sp>
      </p:grpSp>
      <p:sp>
        <p:nvSpPr>
          <p:cNvPr id="97" name="Rectangle 98"/>
          <p:cNvSpPr>
            <a:spLocks noChangeArrowheads="1"/>
          </p:cNvSpPr>
          <p:nvPr/>
        </p:nvSpPr>
        <p:spPr bwMode="auto">
          <a:xfrm>
            <a:off x="251520" y="2168549"/>
            <a:ext cx="7740650" cy="4545013"/>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itchFamily="34" charset="0"/>
              <a:ea typeface="宋体" panose="02010600030101010101" pitchFamily="2" charset="-122"/>
              <a:cs typeface="+mn-cs"/>
            </a:endParaRPr>
          </a:p>
        </p:txBody>
      </p:sp>
      <p:sp>
        <p:nvSpPr>
          <p:cNvPr id="98" name="Text Box 3"/>
          <p:cNvSpPr txBox="1">
            <a:spLocks noChangeArrowheads="1"/>
          </p:cNvSpPr>
          <p:nvPr/>
        </p:nvSpPr>
        <p:spPr bwMode="auto">
          <a:xfrm>
            <a:off x="296863" y="819150"/>
            <a:ext cx="8640762" cy="12434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CPU</a:t>
            </a:r>
            <a:r>
              <a:rPr kumimoji="0" lang="zh-CN"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：中央处理器；</a:t>
            </a:r>
            <a:r>
              <a:rPr kumimoji="0"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PC</a:t>
            </a:r>
            <a:r>
              <a:rPr kumimoji="0" lang="zh-CN"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：程序计数器；</a:t>
            </a:r>
            <a:r>
              <a:rPr kumimoji="0"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MAR</a:t>
            </a:r>
            <a:r>
              <a:rPr kumimoji="0" lang="zh-CN"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：存储器地址寄存器</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200" b="0"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ALU</a:t>
            </a:r>
            <a:r>
              <a:rPr kumimoji="0" lang="zh-CN" altLang="en-US" sz="2200" b="0"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：算术逻辑部件；</a:t>
            </a:r>
            <a:r>
              <a:rPr kumimoji="0" lang="en-US" altLang="zh-CN" sz="2200" b="0"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IR</a:t>
            </a:r>
            <a:r>
              <a:rPr kumimoji="0" lang="zh-CN" altLang="en-US" sz="2200" b="0"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：指令寄存器；</a:t>
            </a:r>
            <a:r>
              <a:rPr kumimoji="0" lang="en-US" altLang="zh-CN" sz="2200" b="0"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MDR</a:t>
            </a:r>
            <a:r>
              <a:rPr kumimoji="0" lang="zh-CN" altLang="en-US" sz="2200" b="0"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：存储器数据寄存器</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200" b="0" i="0" u="none" strike="noStrike" kern="1200" cap="none" spc="0" normalizeH="0" baseline="0" noProof="0" dirty="0">
                <a:ln>
                  <a:noFill/>
                </a:ln>
                <a:solidFill>
                  <a:srgbClr val="008000"/>
                </a:solidFill>
                <a:effectLst/>
                <a:uLnTx/>
                <a:uFillTx/>
                <a:latin typeface="微软雅黑" panose="020B0503020204020204" pitchFamily="34" charset="-122"/>
                <a:ea typeface="微软雅黑" panose="020B0503020204020204" pitchFamily="34" charset="-122"/>
                <a:cs typeface="+mn-cs"/>
              </a:rPr>
              <a:t>GPRs</a:t>
            </a:r>
            <a:r>
              <a:rPr kumimoji="0" lang="zh-CN" altLang="en-US" sz="2200" b="0" i="0" u="none" strike="noStrike" kern="1200" cap="none" spc="0" normalizeH="0" baseline="0" noProof="0" dirty="0">
                <a:ln>
                  <a:noFill/>
                </a:ln>
                <a:solidFill>
                  <a:srgbClr val="008000"/>
                </a:solidFill>
                <a:effectLst/>
                <a:uLnTx/>
                <a:uFillTx/>
                <a:latin typeface="微软雅黑" panose="020B0503020204020204" pitchFamily="34" charset="-122"/>
                <a:ea typeface="微软雅黑" panose="020B0503020204020204" pitchFamily="34" charset="-122"/>
                <a:cs typeface="+mn-cs"/>
              </a:rPr>
              <a:t>：通用寄存器组（由若干通用寄存器组成，早期就是累加器）</a:t>
            </a:r>
          </a:p>
        </p:txBody>
      </p:sp>
    </p:spTree>
    <p:extLst>
      <p:ext uri="{BB962C8B-B14F-4D97-AF65-F5344CB8AC3E}">
        <p14:creationId xmlns:p14="http://schemas.microsoft.com/office/powerpoint/2010/main" val="371317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blinds(horizontal)">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blinds(horizontal)">
                                      <p:cBhvr>
                                        <p:cTn id="22" dur="500"/>
                                        <p:tgtEl>
                                          <p:spTgt spid="6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blinds(horizontal)">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blinds(horizontal)">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blinds(horizontal)">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linds(horizontal)">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blinds(horizontal)">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blinds(horizontal)">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blinds(horizontal)">
                                      <p:cBhvr>
                                        <p:cTn id="57" dur="500"/>
                                        <p:tgtEl>
                                          <p:spTgt spid="35"/>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blinds(horizontal)">
                                      <p:cBhvr>
                                        <p:cTn id="62" dur="500"/>
                                        <p:tgtEl>
                                          <p:spTgt spid="37"/>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blinds(horizontal)">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blinds(horizontal)">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blinds(horizontal)">
                                      <p:cBhvr>
                                        <p:cTn id="77" dur="5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blinds(horizontal)">
                                      <p:cBhvr>
                                        <p:cTn id="82" dur="500"/>
                                        <p:tgtEl>
                                          <p:spTgt spid="40"/>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blinds(horizontal)">
                                      <p:cBhvr>
                                        <p:cTn id="87" dur="500"/>
                                        <p:tgtEl>
                                          <p:spTgt spid="52"/>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blinds(horizontal)">
                                      <p:cBhvr>
                                        <p:cTn id="92" dur="500"/>
                                        <p:tgtEl>
                                          <p:spTgt spid="53"/>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54"/>
                                        </p:tgtEl>
                                        <p:attrNameLst>
                                          <p:attrName>style.visibility</p:attrName>
                                        </p:attrNameLst>
                                      </p:cBhvr>
                                      <p:to>
                                        <p:strVal val="visible"/>
                                      </p:to>
                                    </p:set>
                                    <p:animEffect transition="in" filter="blinds(horizontal)">
                                      <p:cBhvr>
                                        <p:cTn id="97" dur="500"/>
                                        <p:tgtEl>
                                          <p:spTgt spid="54"/>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nodeType="click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blinds(horizontal)">
                                      <p:cBhvr>
                                        <p:cTn id="102" dur="500"/>
                                        <p:tgtEl>
                                          <p:spTgt spid="6"/>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blinds(horizontal)">
                                      <p:cBhvr>
                                        <p:cTn id="107" dur="500"/>
                                        <p:tgtEl>
                                          <p:spTgt spid="55"/>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18"/>
                                        </p:tgtEl>
                                        <p:attrNameLst>
                                          <p:attrName>style.visibility</p:attrName>
                                        </p:attrNameLst>
                                      </p:cBhvr>
                                      <p:to>
                                        <p:strVal val="visible"/>
                                      </p:to>
                                    </p:set>
                                    <p:animEffect transition="in" filter="blinds(horizontal)">
                                      <p:cBhvr>
                                        <p:cTn id="112" dur="500"/>
                                        <p:tgtEl>
                                          <p:spTgt spid="18"/>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nodeType="click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blinds(horizontal)">
                                      <p:cBhvr>
                                        <p:cTn id="117" dur="500"/>
                                        <p:tgtEl>
                                          <p:spTgt spid="48"/>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97"/>
                                        </p:tgtEl>
                                        <p:attrNameLst>
                                          <p:attrName>style.visibility</p:attrName>
                                        </p:attrNameLst>
                                      </p:cBhvr>
                                      <p:to>
                                        <p:strVal val="visible"/>
                                      </p:to>
                                    </p:set>
                                    <p:animEffect transition="in" filter="blinds(horizontal)">
                                      <p:cBhvr>
                                        <p:cTn id="122" dur="500"/>
                                        <p:tgtEl>
                                          <p:spTgt spid="97"/>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nodeType="clickEffect">
                                  <p:stCondLst>
                                    <p:cond delay="0"/>
                                  </p:stCondLst>
                                  <p:childTnLst>
                                    <p:set>
                                      <p:cBhvr>
                                        <p:cTn id="126" dur="1" fill="hold">
                                          <p:stCondLst>
                                            <p:cond delay="0"/>
                                          </p:stCondLst>
                                        </p:cTn>
                                        <p:tgtEl>
                                          <p:spTgt spid="10"/>
                                        </p:tgtEl>
                                        <p:attrNameLst>
                                          <p:attrName>style.visibility</p:attrName>
                                        </p:attrNameLst>
                                      </p:cBhvr>
                                      <p:to>
                                        <p:strVal val="visible"/>
                                      </p:to>
                                    </p:set>
                                    <p:animEffect transition="in" filter="blinds(horizontal)">
                                      <p:cBhvr>
                                        <p:cTn id="127" dur="500"/>
                                        <p:tgtEl>
                                          <p:spTgt spid="10"/>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nodeType="clickEffect">
                                  <p:stCondLst>
                                    <p:cond delay="0"/>
                                  </p:stCondLst>
                                  <p:childTnLst>
                                    <p:set>
                                      <p:cBhvr>
                                        <p:cTn id="131" dur="1" fill="hold">
                                          <p:stCondLst>
                                            <p:cond delay="0"/>
                                          </p:stCondLst>
                                        </p:cTn>
                                        <p:tgtEl>
                                          <p:spTgt spid="13"/>
                                        </p:tgtEl>
                                        <p:attrNameLst>
                                          <p:attrName>style.visibility</p:attrName>
                                        </p:attrNameLst>
                                      </p:cBhvr>
                                      <p:to>
                                        <p:strVal val="visible"/>
                                      </p:to>
                                    </p:set>
                                    <p:animEffect transition="in" filter="blinds(horizontal)">
                                      <p:cBhvr>
                                        <p:cTn id="132" dur="500"/>
                                        <p:tgtEl>
                                          <p:spTgt spid="13"/>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nodeType="clickEffect">
                                  <p:stCondLst>
                                    <p:cond delay="0"/>
                                  </p:stCondLst>
                                  <p:childTnLst>
                                    <p:set>
                                      <p:cBhvr>
                                        <p:cTn id="136" dur="1" fill="hold">
                                          <p:stCondLst>
                                            <p:cond delay="0"/>
                                          </p:stCondLst>
                                        </p:cTn>
                                        <p:tgtEl>
                                          <p:spTgt spid="98">
                                            <p:txEl>
                                              <p:pRg st="0" end="0"/>
                                            </p:txEl>
                                          </p:spTgt>
                                        </p:tgtEl>
                                        <p:attrNameLst>
                                          <p:attrName>style.visibility</p:attrName>
                                        </p:attrNameLst>
                                      </p:cBhvr>
                                      <p:to>
                                        <p:strVal val="visible"/>
                                      </p:to>
                                    </p:set>
                                    <p:animEffect transition="in" filter="blinds(horizontal)">
                                      <p:cBhvr>
                                        <p:cTn id="137" dur="500"/>
                                        <p:tgtEl>
                                          <p:spTgt spid="98">
                                            <p:txEl>
                                              <p:pRg st="0" end="0"/>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3" presetClass="entr" presetSubtype="10" fill="hold" nodeType="clickEffect">
                                  <p:stCondLst>
                                    <p:cond delay="0"/>
                                  </p:stCondLst>
                                  <p:childTnLst>
                                    <p:set>
                                      <p:cBhvr>
                                        <p:cTn id="141" dur="1" fill="hold">
                                          <p:stCondLst>
                                            <p:cond delay="0"/>
                                          </p:stCondLst>
                                        </p:cTn>
                                        <p:tgtEl>
                                          <p:spTgt spid="98">
                                            <p:txEl>
                                              <p:pRg st="1" end="1"/>
                                            </p:txEl>
                                          </p:spTgt>
                                        </p:tgtEl>
                                        <p:attrNameLst>
                                          <p:attrName>style.visibility</p:attrName>
                                        </p:attrNameLst>
                                      </p:cBhvr>
                                      <p:to>
                                        <p:strVal val="visible"/>
                                      </p:to>
                                    </p:set>
                                    <p:animEffect transition="in" filter="blinds(horizontal)">
                                      <p:cBhvr>
                                        <p:cTn id="142" dur="500"/>
                                        <p:tgtEl>
                                          <p:spTgt spid="98">
                                            <p:txEl>
                                              <p:pRg st="1" end="1"/>
                                            </p:txEl>
                                          </p:spTgt>
                                        </p:tgtEl>
                                      </p:cBhvr>
                                    </p:animEffect>
                                  </p:childTnLst>
                                </p:cTn>
                              </p:par>
                            </p:childTnLst>
                          </p:cTn>
                        </p:par>
                      </p:childTnLst>
                    </p:cTn>
                  </p:par>
                  <p:par>
                    <p:cTn id="143" fill="hold">
                      <p:stCondLst>
                        <p:cond delay="indefinite"/>
                      </p:stCondLst>
                      <p:childTnLst>
                        <p:par>
                          <p:cTn id="144" fill="hold">
                            <p:stCondLst>
                              <p:cond delay="0"/>
                            </p:stCondLst>
                            <p:childTnLst>
                              <p:par>
                                <p:cTn id="145" presetID="3" presetClass="entr" presetSubtype="10" fill="hold" nodeType="clickEffect">
                                  <p:stCondLst>
                                    <p:cond delay="0"/>
                                  </p:stCondLst>
                                  <p:childTnLst>
                                    <p:set>
                                      <p:cBhvr>
                                        <p:cTn id="146" dur="1" fill="hold">
                                          <p:stCondLst>
                                            <p:cond delay="0"/>
                                          </p:stCondLst>
                                        </p:cTn>
                                        <p:tgtEl>
                                          <p:spTgt spid="98">
                                            <p:txEl>
                                              <p:pRg st="2" end="2"/>
                                            </p:txEl>
                                          </p:spTgt>
                                        </p:tgtEl>
                                        <p:attrNameLst>
                                          <p:attrName>style.visibility</p:attrName>
                                        </p:attrNameLst>
                                      </p:cBhvr>
                                      <p:to>
                                        <p:strVal val="visible"/>
                                      </p:to>
                                    </p:set>
                                    <p:animEffect transition="in" filter="blinds(horizontal)">
                                      <p:cBhvr>
                                        <p:cTn id="147" dur="500"/>
                                        <p:tgtEl>
                                          <p:spTgt spid="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6" grpId="0" animBg="1"/>
      <p:bldP spid="17" grpId="0" animBg="1"/>
      <p:bldP spid="18" grpId="0" animBg="1"/>
      <p:bldP spid="19" grpId="0" animBg="1"/>
      <p:bldP spid="20" grpId="0" animBg="1"/>
      <p:bldP spid="35" grpId="0" animBg="1"/>
      <p:bldP spid="36" grpId="0" animBg="1"/>
      <p:bldP spid="40" grpId="0" animBg="1"/>
      <p:bldP spid="52" grpId="0" animBg="1"/>
      <p:bldP spid="53" grpId="0" animBg="1"/>
      <p:bldP spid="54" grpId="0" animBg="1"/>
      <p:bldP spid="9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a:xfrm>
            <a:off x="457200" y="98425"/>
            <a:ext cx="8229600" cy="561975"/>
          </a:xfrm>
        </p:spPr>
        <p:txBody>
          <a:bodyPr/>
          <a:lstStyle/>
          <a:p>
            <a:r>
              <a:rPr lang="zh-CN" altLang="en-US" sz="3600" smtClean="0"/>
              <a:t>计算机是如何工作的？</a:t>
            </a:r>
          </a:p>
        </p:txBody>
      </p:sp>
      <p:sp>
        <p:nvSpPr>
          <p:cNvPr id="551939" name="Text Box 3"/>
          <p:cNvSpPr txBox="1">
            <a:spLocks noChangeArrowheads="1"/>
          </p:cNvSpPr>
          <p:nvPr/>
        </p:nvSpPr>
        <p:spPr bwMode="auto">
          <a:xfrm>
            <a:off x="206375" y="850900"/>
            <a:ext cx="8235950" cy="868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先想象一下妈妈是怎样做一桌你喜欢（</a:t>
            </a:r>
            <a:r>
              <a:rPr kumimoji="0" lang="zh-CN" altLang="en-US" sz="24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指定</a:t>
            </a:r>
            <a:r>
              <a:rPr kumimoji="0" lang="zh-CN" altLang="en-US" sz="24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）的菜的？</a:t>
            </a:r>
          </a:p>
          <a:p>
            <a:pPr marL="342900" marR="0" lvl="0" indent="-342900" algn="l" defTabSz="914400" rtl="0" eaLnBrk="0" fontAlgn="base" latinLnBrk="0" hangingPunct="0">
              <a:lnSpc>
                <a:spcPct val="115000"/>
              </a:lnSpc>
              <a:spcBef>
                <a:spcPct val="20000"/>
              </a:spcBef>
              <a:spcAft>
                <a:spcPct val="0"/>
              </a:spcAft>
              <a:buClrTx/>
              <a:buSzTx/>
              <a:buFontTx/>
              <a:buNone/>
              <a:tabLst/>
              <a:defRPr/>
            </a:pPr>
            <a:r>
              <a:rPr kumimoji="0" lang="zh-CN" altLang="en-US" sz="20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    </a:t>
            </a:r>
          </a:p>
        </p:txBody>
      </p:sp>
      <p:sp>
        <p:nvSpPr>
          <p:cNvPr id="551940" name="Text Box 4"/>
          <p:cNvSpPr txBox="1">
            <a:spLocks noChangeArrowheads="1"/>
          </p:cNvSpPr>
          <p:nvPr/>
        </p:nvSpPr>
        <p:spPr bwMode="auto">
          <a:xfrm>
            <a:off x="250825" y="1449388"/>
            <a:ext cx="8686800" cy="4270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zh-CN" altLang="en-US" sz="2200" b="1" i="0" u="none" strike="noStrike" kern="1200" cap="none" spc="0" normalizeH="0" baseline="0" noProof="0" dirty="0" smtClean="0">
                <a:ln>
                  <a:noFill/>
                </a:ln>
                <a:solidFill>
                  <a:srgbClr val="333399"/>
                </a:solidFill>
                <a:effectLst/>
                <a:uLnTx/>
                <a:uFillTx/>
                <a:latin typeface="微软雅黑" pitchFamily="34" charset="-122"/>
                <a:ea typeface="微软雅黑" pitchFamily="34" charset="-122"/>
                <a:cs typeface="+mn-cs"/>
              </a:rPr>
              <a:t>厨房</a:t>
            </a:r>
            <a:r>
              <a:rPr kumimoji="0" lang="en-US" altLang="zh-CN" sz="2200" b="1" i="0" u="none" strike="noStrike" kern="1200" cap="none" spc="0" normalizeH="0" baseline="0" noProof="0" dirty="0" smtClean="0">
                <a:ln>
                  <a:noFill/>
                </a:ln>
                <a:solidFill>
                  <a:srgbClr val="333399"/>
                </a:solidFill>
                <a:effectLst/>
                <a:uLnTx/>
                <a:uFillTx/>
                <a:latin typeface="微软雅黑" pitchFamily="34" charset="-122"/>
                <a:ea typeface="微软雅黑" pitchFamily="34" charset="-122"/>
                <a:cs typeface="+mn-cs"/>
              </a:rPr>
              <a:t>-</a:t>
            </a:r>
            <a:r>
              <a:rPr kumimoji="0" lang="en-US" altLang="zh-CN" sz="2200" b="1" i="0" u="none" strike="noStrike" kern="1200" cap="none" spc="0" normalizeH="0" baseline="0" noProof="0" dirty="0" smtClean="0">
                <a:ln>
                  <a:noFill/>
                </a:ln>
                <a:solidFill>
                  <a:srgbClr val="FF3300"/>
                </a:solidFill>
                <a:effectLst/>
                <a:uLnTx/>
                <a:uFillTx/>
                <a:latin typeface="微软雅黑" pitchFamily="34" charset="-122"/>
                <a:ea typeface="微软雅黑" pitchFamily="34" charset="-122"/>
                <a:cs typeface="+mn-cs"/>
              </a:rPr>
              <a:t>CPU</a:t>
            </a:r>
            <a:r>
              <a:rPr kumimoji="0" lang="zh-CN" altLang="en-US" sz="2200" b="1" i="0" u="none" strike="noStrike" kern="1200" cap="none" spc="0" normalizeH="0" baseline="0" noProof="0" dirty="0" smtClean="0">
                <a:ln>
                  <a:noFill/>
                </a:ln>
                <a:solidFill>
                  <a:srgbClr val="333399"/>
                </a:solidFill>
                <a:effectLst/>
                <a:uLnTx/>
                <a:uFillTx/>
                <a:latin typeface="微软雅黑" pitchFamily="34" charset="-122"/>
                <a:ea typeface="微软雅黑" pitchFamily="34" charset="-122"/>
                <a:cs typeface="+mn-cs"/>
              </a:rPr>
              <a:t>，妈妈</a:t>
            </a:r>
            <a:r>
              <a:rPr kumimoji="0" lang="en-US" altLang="zh-CN" sz="2200" b="1" i="0" u="none" strike="noStrike" kern="1200" cap="none" spc="0" normalizeH="0" baseline="0" noProof="0" dirty="0" smtClean="0">
                <a:ln>
                  <a:noFill/>
                </a:ln>
                <a:solidFill>
                  <a:srgbClr val="333399"/>
                </a:solidFill>
                <a:effectLst/>
                <a:uLnTx/>
                <a:uFillTx/>
                <a:latin typeface="微软雅黑" pitchFamily="34" charset="-122"/>
                <a:ea typeface="微软雅黑" pitchFamily="34" charset="-122"/>
                <a:cs typeface="+mn-cs"/>
              </a:rPr>
              <a:t>-</a:t>
            </a:r>
            <a:r>
              <a:rPr kumimoji="0" lang="zh-CN" altLang="en-US" sz="2200" b="1" i="0" u="none" strike="noStrike" kern="1200" cap="none" spc="0" normalizeH="0" baseline="0" noProof="0" dirty="0" smtClean="0">
                <a:ln>
                  <a:noFill/>
                </a:ln>
                <a:solidFill>
                  <a:srgbClr val="FF3300"/>
                </a:solidFill>
                <a:effectLst/>
                <a:uLnTx/>
                <a:uFillTx/>
                <a:latin typeface="微软雅黑" pitchFamily="34" charset="-122"/>
                <a:ea typeface="微软雅黑" pitchFamily="34" charset="-122"/>
                <a:cs typeface="+mn-cs"/>
              </a:rPr>
              <a:t>控制器</a:t>
            </a:r>
            <a:r>
              <a:rPr kumimoji="0" lang="zh-CN" altLang="en-US" sz="2200" b="1" i="0" u="none" strike="noStrike" kern="1200" cap="none" spc="0" normalizeH="0" baseline="0" noProof="0" dirty="0" smtClean="0">
                <a:ln>
                  <a:noFill/>
                </a:ln>
                <a:solidFill>
                  <a:srgbClr val="333399"/>
                </a:solidFill>
                <a:effectLst/>
                <a:uLnTx/>
                <a:uFillTx/>
                <a:latin typeface="微软雅黑" pitchFamily="34" charset="-122"/>
                <a:ea typeface="微软雅黑" pitchFamily="34" charset="-122"/>
                <a:cs typeface="+mn-cs"/>
              </a:rPr>
              <a:t>，盘</a:t>
            </a:r>
            <a:r>
              <a:rPr kumimoji="0" lang="en-US" altLang="zh-CN" sz="2200" b="1" i="0" u="none" strike="noStrike" kern="1200" cap="none" spc="0" normalizeH="0" baseline="0" noProof="0" dirty="0" smtClean="0">
                <a:ln>
                  <a:noFill/>
                </a:ln>
                <a:solidFill>
                  <a:srgbClr val="333399"/>
                </a:solidFill>
                <a:effectLst/>
                <a:uLnTx/>
                <a:uFillTx/>
                <a:latin typeface="微软雅黑" pitchFamily="34" charset="-122"/>
                <a:ea typeface="微软雅黑" pitchFamily="34" charset="-122"/>
                <a:cs typeface="+mn-cs"/>
              </a:rPr>
              <a:t>-</a:t>
            </a:r>
            <a:r>
              <a:rPr kumimoji="0" lang="en-US" altLang="zh-CN" sz="2200" b="1" i="0" u="none" strike="noStrike" kern="1200" cap="none" spc="0" normalizeH="0" baseline="0" noProof="0" dirty="0" smtClean="0">
                <a:ln>
                  <a:noFill/>
                </a:ln>
                <a:solidFill>
                  <a:srgbClr val="FF3300"/>
                </a:solidFill>
                <a:effectLst/>
                <a:uLnTx/>
                <a:uFillTx/>
                <a:latin typeface="微软雅黑" pitchFamily="34" charset="-122"/>
                <a:ea typeface="微软雅黑" pitchFamily="34" charset="-122"/>
                <a:cs typeface="+mn-cs"/>
              </a:rPr>
              <a:t>GPRs</a:t>
            </a:r>
            <a:r>
              <a:rPr kumimoji="0" lang="zh-CN" altLang="en-US" sz="2200" b="1" i="0" u="none" strike="noStrike" kern="1200" cap="none" spc="0" normalizeH="0" baseline="0" noProof="0" dirty="0" smtClean="0">
                <a:ln>
                  <a:noFill/>
                </a:ln>
                <a:solidFill>
                  <a:srgbClr val="333399"/>
                </a:solidFill>
                <a:effectLst/>
                <a:uLnTx/>
                <a:uFillTx/>
                <a:latin typeface="微软雅黑" pitchFamily="34" charset="-122"/>
                <a:ea typeface="微软雅黑" pitchFamily="34" charset="-122"/>
                <a:cs typeface="+mn-cs"/>
              </a:rPr>
              <a:t>，锅灶等</a:t>
            </a:r>
            <a:r>
              <a:rPr kumimoji="0" lang="en-US" altLang="zh-CN" sz="2200" b="1" i="0" u="none" strike="noStrike" kern="1200" cap="none" spc="0" normalizeH="0" baseline="0" noProof="0" dirty="0" smtClean="0">
                <a:ln>
                  <a:noFill/>
                </a:ln>
                <a:solidFill>
                  <a:srgbClr val="333399"/>
                </a:solidFill>
                <a:effectLst/>
                <a:uLnTx/>
                <a:uFillTx/>
                <a:latin typeface="微软雅黑" pitchFamily="34" charset="-122"/>
                <a:ea typeface="微软雅黑" pitchFamily="34" charset="-122"/>
                <a:cs typeface="+mn-cs"/>
              </a:rPr>
              <a:t>-</a:t>
            </a:r>
            <a:r>
              <a:rPr kumimoji="0" lang="en-US" altLang="zh-CN" sz="2200" b="1" i="0" u="none" strike="noStrike" kern="1200" cap="none" spc="0" normalizeH="0" baseline="0" noProof="0" dirty="0" smtClean="0">
                <a:ln>
                  <a:noFill/>
                </a:ln>
                <a:solidFill>
                  <a:srgbClr val="FF3300"/>
                </a:solidFill>
                <a:effectLst/>
                <a:uLnTx/>
                <a:uFillTx/>
                <a:latin typeface="微软雅黑" pitchFamily="34" charset="-122"/>
                <a:ea typeface="微软雅黑" pitchFamily="34" charset="-122"/>
                <a:cs typeface="+mn-cs"/>
              </a:rPr>
              <a:t>ALU </a:t>
            </a:r>
            <a:r>
              <a:rPr kumimoji="0" lang="zh-CN" altLang="en-US" sz="2200" b="1" i="0" u="none" strike="noStrike" kern="1200" cap="none" spc="0" normalizeH="0" baseline="0" noProof="0" dirty="0" smtClean="0">
                <a:ln>
                  <a:noFill/>
                </a:ln>
                <a:solidFill>
                  <a:srgbClr val="333399"/>
                </a:solidFill>
                <a:effectLst/>
                <a:uLnTx/>
                <a:uFillTx/>
                <a:latin typeface="微软雅黑" pitchFamily="34" charset="-122"/>
                <a:ea typeface="微软雅黑" pitchFamily="34" charset="-122"/>
                <a:cs typeface="+mn-cs"/>
              </a:rPr>
              <a:t>，架子</a:t>
            </a:r>
            <a:r>
              <a:rPr kumimoji="0" lang="en-US" altLang="zh-CN" sz="2200" b="1" i="0" u="none" strike="noStrike" kern="1200" cap="none" spc="0" normalizeH="0" baseline="0" noProof="0" dirty="0" smtClean="0">
                <a:ln>
                  <a:noFill/>
                </a:ln>
                <a:solidFill>
                  <a:srgbClr val="333399"/>
                </a:solidFill>
                <a:effectLst/>
                <a:uLnTx/>
                <a:uFillTx/>
                <a:latin typeface="微软雅黑" pitchFamily="34" charset="-122"/>
                <a:ea typeface="微软雅黑" pitchFamily="34" charset="-122"/>
                <a:cs typeface="+mn-cs"/>
              </a:rPr>
              <a:t>-</a:t>
            </a:r>
            <a:r>
              <a:rPr kumimoji="0" lang="zh-CN" altLang="en-US" sz="2200" b="1" i="0" u="none" strike="noStrike" kern="1200" cap="none" spc="0" normalizeH="0" baseline="0" noProof="0" dirty="0" smtClean="0">
                <a:ln>
                  <a:noFill/>
                </a:ln>
                <a:solidFill>
                  <a:srgbClr val="FF3300"/>
                </a:solidFill>
                <a:effectLst/>
                <a:uLnTx/>
                <a:uFillTx/>
                <a:latin typeface="微软雅黑" pitchFamily="34" charset="-122"/>
                <a:ea typeface="微软雅黑" pitchFamily="34" charset="-122"/>
                <a:cs typeface="+mn-cs"/>
              </a:rPr>
              <a:t>存储器</a:t>
            </a:r>
          </a:p>
        </p:txBody>
      </p:sp>
      <p:grpSp>
        <p:nvGrpSpPr>
          <p:cNvPr id="551941" name="Group 5"/>
          <p:cNvGrpSpPr>
            <a:grpSpLocks/>
          </p:cNvGrpSpPr>
          <p:nvPr/>
        </p:nvGrpSpPr>
        <p:grpSpPr bwMode="auto">
          <a:xfrm>
            <a:off x="0" y="2124075"/>
            <a:ext cx="8866188" cy="4545013"/>
            <a:chOff x="73" y="1253"/>
            <a:chExt cx="5585" cy="2863"/>
          </a:xfrm>
        </p:grpSpPr>
        <p:sp>
          <p:nvSpPr>
            <p:cNvPr id="551942" name="Text Box 6"/>
            <p:cNvSpPr txBox="1">
              <a:spLocks noChangeArrowheads="1"/>
            </p:cNvSpPr>
            <p:nvPr/>
          </p:nvSpPr>
          <p:spPr bwMode="auto">
            <a:xfrm>
              <a:off x="357" y="1644"/>
              <a:ext cx="935" cy="294"/>
            </a:xfrm>
            <a:prstGeom prst="rect">
              <a:avLst/>
            </a:prstGeom>
            <a:solidFill>
              <a:srgbClr val="0000FF">
                <a:alpha val="25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  控制器</a:t>
              </a:r>
            </a:p>
          </p:txBody>
        </p:sp>
        <p:sp>
          <p:nvSpPr>
            <p:cNvPr id="551943" name="Rectangle 7"/>
            <p:cNvSpPr>
              <a:spLocks noChangeArrowheads="1"/>
            </p:cNvSpPr>
            <p:nvPr/>
          </p:nvSpPr>
          <p:spPr bwMode="auto">
            <a:xfrm>
              <a:off x="158" y="1361"/>
              <a:ext cx="3118" cy="2665"/>
            </a:xfrm>
            <a:prstGeom prst="rect">
              <a:avLst/>
            </a:prstGeom>
            <a:noFill/>
            <a:ln w="38100" cap="rnd" algn="ctr">
              <a:solidFill>
                <a:srgbClr val="FF0000"/>
              </a:solidFill>
              <a:prstDash val="sysDot"/>
              <a:miter lim="800000"/>
              <a:headEnd/>
              <a:tailEnd/>
            </a:ln>
            <a:effectLst/>
            <a:extLst>
              <a:ext uri="{909E8E84-426E-40DD-AFC4-6F175D3DCCD1}">
                <a14:hiddenFill xmlns:a14="http://schemas.microsoft.com/office/drawing/2010/main">
                  <a:solidFill>
                    <a:srgbClr val="800000">
                      <a:alpha val="19000"/>
                    </a:srgbClr>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1944" name="Text Box 8"/>
            <p:cNvSpPr txBox="1">
              <a:spLocks noChangeArrowheads="1"/>
            </p:cNvSpPr>
            <p:nvPr/>
          </p:nvSpPr>
          <p:spPr bwMode="auto">
            <a:xfrm>
              <a:off x="300" y="1361"/>
              <a:ext cx="538" cy="288"/>
            </a:xfrm>
            <a:prstGeom prst="rect">
              <a:avLst/>
            </a:prstGeom>
            <a:noFill/>
            <a:ln>
              <a:noFill/>
            </a:ln>
            <a:effectLst/>
            <a:extLst>
              <a:ext uri="{909E8E84-426E-40DD-AFC4-6F175D3DCCD1}">
                <a14:hiddenFill xmlns:a14="http://schemas.microsoft.com/office/drawing/2010/main">
                  <a:solidFill>
                    <a:srgbClr val="0000FF">
                      <a:alpha val="25999"/>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smtClean="0">
                  <a:ln>
                    <a:noFill/>
                  </a:ln>
                  <a:solidFill>
                    <a:srgbClr val="FF0000"/>
                  </a:solidFill>
                  <a:effectLst/>
                  <a:uLnTx/>
                  <a:uFillTx/>
                  <a:latin typeface="微软雅黑" pitchFamily="34" charset="-122"/>
                  <a:ea typeface="微软雅黑" pitchFamily="34" charset="-122"/>
                  <a:cs typeface="+mn-cs"/>
                </a:rPr>
                <a:t>CPU</a:t>
              </a:r>
            </a:p>
          </p:txBody>
        </p:sp>
        <p:sp>
          <p:nvSpPr>
            <p:cNvPr id="551945" name="Text Box 9"/>
            <p:cNvSpPr txBox="1">
              <a:spLocks noChangeArrowheads="1"/>
            </p:cNvSpPr>
            <p:nvPr/>
          </p:nvSpPr>
          <p:spPr bwMode="auto">
            <a:xfrm>
              <a:off x="1632" y="1701"/>
              <a:ext cx="652" cy="237"/>
            </a:xfrm>
            <a:prstGeom prst="rect">
              <a:avLst/>
            </a:prstGeom>
            <a:solidFill>
              <a:srgbClr val="FF0000">
                <a:alpha val="17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itchFamily="34" charset="-122"/>
                  <a:ea typeface="微软雅黑" pitchFamily="34" charset="-122"/>
                  <a:cs typeface="+mn-cs"/>
                </a:rPr>
                <a:t>    PC</a:t>
              </a:r>
            </a:p>
          </p:txBody>
        </p:sp>
        <p:sp>
          <p:nvSpPr>
            <p:cNvPr id="551946" name="Text Box 10"/>
            <p:cNvSpPr txBox="1">
              <a:spLocks noChangeArrowheads="1"/>
            </p:cNvSpPr>
            <p:nvPr/>
          </p:nvSpPr>
          <p:spPr bwMode="auto">
            <a:xfrm>
              <a:off x="5220" y="1928"/>
              <a:ext cx="438" cy="524"/>
            </a:xfrm>
            <a:prstGeom prst="rect">
              <a:avLst/>
            </a:prstGeom>
            <a:solidFill>
              <a:srgbClr val="0000FF">
                <a:alpha val="25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CC3300"/>
                  </a:solidFill>
                  <a:effectLst/>
                  <a:uLnTx/>
                  <a:uFillTx/>
                  <a:latin typeface="微软雅黑" pitchFamily="34" charset="-122"/>
                  <a:ea typeface="微软雅黑" pitchFamily="34" charset="-122"/>
                  <a:cs typeface="+mn-cs"/>
                </a:rPr>
                <a:t>输入</a:t>
              </a: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CC3300"/>
                  </a:solidFill>
                  <a:effectLst/>
                  <a:uLnTx/>
                  <a:uFillTx/>
                  <a:latin typeface="微软雅黑" pitchFamily="34" charset="-122"/>
                  <a:ea typeface="微软雅黑" pitchFamily="34" charset="-122"/>
                  <a:cs typeface="+mn-cs"/>
                </a:rPr>
                <a:t>设备</a:t>
              </a:r>
            </a:p>
          </p:txBody>
        </p:sp>
        <p:sp>
          <p:nvSpPr>
            <p:cNvPr id="551947" name="AutoShape 11"/>
            <p:cNvSpPr>
              <a:spLocks noChangeArrowheads="1"/>
            </p:cNvSpPr>
            <p:nvPr/>
          </p:nvSpPr>
          <p:spPr bwMode="auto">
            <a:xfrm>
              <a:off x="4961" y="2155"/>
              <a:ext cx="227" cy="141"/>
            </a:xfrm>
            <a:prstGeom prst="leftRightArrow">
              <a:avLst>
                <a:gd name="adj1" fmla="val 50000"/>
                <a:gd name="adj2" fmla="val 32199"/>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smtClean="0">
                <a:ln>
                  <a:noFill/>
                </a:ln>
                <a:solidFill>
                  <a:srgbClr val="CC3300"/>
                </a:solidFill>
                <a:effectLst/>
                <a:uLnTx/>
                <a:uFillTx/>
                <a:latin typeface="微软雅黑" pitchFamily="34" charset="-122"/>
                <a:ea typeface="微软雅黑" pitchFamily="34" charset="-122"/>
                <a:cs typeface="+mn-cs"/>
              </a:endParaRPr>
            </a:p>
          </p:txBody>
        </p:sp>
        <p:sp>
          <p:nvSpPr>
            <p:cNvPr id="551948" name="Text Box 12"/>
            <p:cNvSpPr txBox="1">
              <a:spLocks noChangeArrowheads="1"/>
            </p:cNvSpPr>
            <p:nvPr/>
          </p:nvSpPr>
          <p:spPr bwMode="auto">
            <a:xfrm>
              <a:off x="5220" y="2807"/>
              <a:ext cx="438" cy="524"/>
            </a:xfrm>
            <a:prstGeom prst="rect">
              <a:avLst/>
            </a:prstGeom>
            <a:solidFill>
              <a:srgbClr val="0000FF">
                <a:alpha val="25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CC3300"/>
                  </a:solidFill>
                  <a:effectLst/>
                  <a:uLnTx/>
                  <a:uFillTx/>
                  <a:latin typeface="微软雅黑" pitchFamily="34" charset="-122"/>
                  <a:ea typeface="微软雅黑" pitchFamily="34" charset="-122"/>
                  <a:cs typeface="+mn-cs"/>
                </a:rPr>
                <a:t>输出</a:t>
              </a:r>
              <a:endParaRPr kumimoji="0" lang="en-US" altLang="zh-CN" sz="2400" b="1" i="0" u="none" strike="noStrike" kern="1200" cap="none" spc="0" normalizeH="0" baseline="0" noProof="0" smtClean="0">
                <a:ln>
                  <a:noFill/>
                </a:ln>
                <a:solidFill>
                  <a:srgbClr val="CC3300"/>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CC3300"/>
                  </a:solidFill>
                  <a:effectLst/>
                  <a:uLnTx/>
                  <a:uFillTx/>
                  <a:latin typeface="微软雅黑" pitchFamily="34" charset="-122"/>
                  <a:ea typeface="微软雅黑" pitchFamily="34" charset="-122"/>
                  <a:cs typeface="+mn-cs"/>
                </a:rPr>
                <a:t>设备</a:t>
              </a:r>
            </a:p>
          </p:txBody>
        </p:sp>
        <p:sp>
          <p:nvSpPr>
            <p:cNvPr id="551949" name="AutoShape 13"/>
            <p:cNvSpPr>
              <a:spLocks noChangeArrowheads="1"/>
            </p:cNvSpPr>
            <p:nvPr/>
          </p:nvSpPr>
          <p:spPr bwMode="auto">
            <a:xfrm>
              <a:off x="4933" y="2977"/>
              <a:ext cx="255" cy="142"/>
            </a:xfrm>
            <a:prstGeom prst="leftRightArrow">
              <a:avLst>
                <a:gd name="adj1" fmla="val 50000"/>
                <a:gd name="adj2" fmla="val 35915"/>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1950" name="Text Box 14"/>
            <p:cNvSpPr txBox="1">
              <a:spLocks noChangeArrowheads="1"/>
            </p:cNvSpPr>
            <p:nvPr/>
          </p:nvSpPr>
          <p:spPr bwMode="auto">
            <a:xfrm>
              <a:off x="2454" y="1701"/>
              <a:ext cx="680" cy="237"/>
            </a:xfrm>
            <a:prstGeom prst="rect">
              <a:avLst/>
            </a:prstGeom>
            <a:solidFill>
              <a:srgbClr val="FF0000">
                <a:alpha val="17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itchFamily="34" charset="-122"/>
                  <a:ea typeface="微软雅黑" pitchFamily="34" charset="-122"/>
                  <a:cs typeface="+mn-cs"/>
                </a:rPr>
                <a:t>  MAR</a:t>
              </a:r>
            </a:p>
          </p:txBody>
        </p:sp>
        <p:sp>
          <p:nvSpPr>
            <p:cNvPr id="551951" name="Text Box 15"/>
            <p:cNvSpPr txBox="1">
              <a:spLocks noChangeArrowheads="1"/>
            </p:cNvSpPr>
            <p:nvPr/>
          </p:nvSpPr>
          <p:spPr bwMode="auto">
            <a:xfrm>
              <a:off x="2483" y="3600"/>
              <a:ext cx="680" cy="237"/>
            </a:xfrm>
            <a:prstGeom prst="rect">
              <a:avLst/>
            </a:prstGeom>
            <a:solidFill>
              <a:srgbClr val="FF0000">
                <a:alpha val="17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333399"/>
                  </a:solidFill>
                  <a:effectLst/>
                  <a:uLnTx/>
                  <a:uFillTx/>
                  <a:latin typeface="微软雅黑" pitchFamily="34" charset="-122"/>
                  <a:ea typeface="微软雅黑" pitchFamily="34" charset="-122"/>
                  <a:cs typeface="+mn-cs"/>
                </a:rPr>
                <a:t>  MDR</a:t>
              </a:r>
            </a:p>
          </p:txBody>
        </p:sp>
        <p:sp>
          <p:nvSpPr>
            <p:cNvPr id="551952" name="Line 16"/>
            <p:cNvSpPr>
              <a:spLocks noChangeShapeType="1"/>
            </p:cNvSpPr>
            <p:nvPr/>
          </p:nvSpPr>
          <p:spPr bwMode="auto">
            <a:xfrm>
              <a:off x="1292" y="1814"/>
              <a:ext cx="340" cy="0"/>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1953" name="Line 17"/>
            <p:cNvSpPr>
              <a:spLocks noChangeShapeType="1"/>
            </p:cNvSpPr>
            <p:nvPr/>
          </p:nvSpPr>
          <p:spPr bwMode="auto">
            <a:xfrm>
              <a:off x="2284" y="1814"/>
              <a:ext cx="171" cy="0"/>
            </a:xfrm>
            <a:prstGeom prst="line">
              <a:avLst/>
            </a:prstGeom>
            <a:noFill/>
            <a:ln w="38100">
              <a:solidFill>
                <a:srgbClr val="00763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1954" name="Line 18"/>
            <p:cNvSpPr>
              <a:spLocks noChangeShapeType="1"/>
            </p:cNvSpPr>
            <p:nvPr/>
          </p:nvSpPr>
          <p:spPr bwMode="auto">
            <a:xfrm>
              <a:off x="2710" y="3288"/>
              <a:ext cx="0" cy="312"/>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nvGrpSpPr>
            <p:cNvPr id="551955" name="Group 19"/>
            <p:cNvGrpSpPr>
              <a:grpSpLocks/>
            </p:cNvGrpSpPr>
            <p:nvPr/>
          </p:nvGrpSpPr>
          <p:grpSpPr bwMode="auto">
            <a:xfrm>
              <a:off x="1689" y="2183"/>
              <a:ext cx="482" cy="935"/>
              <a:chOff x="3135" y="2472"/>
              <a:chExt cx="454" cy="935"/>
            </a:xfrm>
          </p:grpSpPr>
          <p:grpSp>
            <p:nvGrpSpPr>
              <p:cNvPr id="551956" name="Group 20"/>
              <p:cNvGrpSpPr>
                <a:grpSpLocks/>
              </p:cNvGrpSpPr>
              <p:nvPr/>
            </p:nvGrpSpPr>
            <p:grpSpPr bwMode="auto">
              <a:xfrm flipH="1">
                <a:off x="3135" y="2472"/>
                <a:ext cx="454" cy="935"/>
                <a:chOff x="3078" y="2330"/>
                <a:chExt cx="625" cy="1580"/>
              </a:xfrm>
            </p:grpSpPr>
            <p:sp>
              <p:nvSpPr>
                <p:cNvPr id="551957" name="Line 12"/>
                <p:cNvSpPr>
                  <a:spLocks noChangeShapeType="1"/>
                </p:cNvSpPr>
                <p:nvPr/>
              </p:nvSpPr>
              <p:spPr bwMode="auto">
                <a:xfrm flipH="1">
                  <a:off x="3078" y="2330"/>
                  <a:ext cx="9" cy="69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1958" name="Line 13"/>
                <p:cNvSpPr>
                  <a:spLocks noChangeShapeType="1"/>
                </p:cNvSpPr>
                <p:nvPr/>
              </p:nvSpPr>
              <p:spPr bwMode="auto">
                <a:xfrm>
                  <a:off x="3107" y="2330"/>
                  <a:ext cx="592" cy="3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1959" name="Line 14"/>
                <p:cNvSpPr>
                  <a:spLocks noChangeShapeType="1"/>
                </p:cNvSpPr>
                <p:nvPr/>
              </p:nvSpPr>
              <p:spPr bwMode="auto">
                <a:xfrm>
                  <a:off x="3087" y="3018"/>
                  <a:ext cx="213" cy="11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1960" name="Line 16"/>
                <p:cNvSpPr>
                  <a:spLocks noChangeShapeType="1"/>
                </p:cNvSpPr>
                <p:nvPr/>
              </p:nvSpPr>
              <p:spPr bwMode="auto">
                <a:xfrm>
                  <a:off x="3693" y="2644"/>
                  <a:ext cx="10" cy="45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1961" name="Line 18"/>
                <p:cNvSpPr>
                  <a:spLocks noChangeShapeType="1"/>
                </p:cNvSpPr>
                <p:nvPr/>
              </p:nvSpPr>
              <p:spPr bwMode="auto">
                <a:xfrm flipV="1">
                  <a:off x="3120" y="3256"/>
                  <a:ext cx="0" cy="65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1962" name="Line 19"/>
                <p:cNvSpPr>
                  <a:spLocks noChangeShapeType="1"/>
                </p:cNvSpPr>
                <p:nvPr/>
              </p:nvSpPr>
              <p:spPr bwMode="auto">
                <a:xfrm flipV="1">
                  <a:off x="3135" y="3549"/>
                  <a:ext cx="564"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1963" name="Line 20"/>
                <p:cNvSpPr>
                  <a:spLocks noChangeShapeType="1"/>
                </p:cNvSpPr>
                <p:nvPr/>
              </p:nvSpPr>
              <p:spPr bwMode="auto">
                <a:xfrm flipV="1">
                  <a:off x="3121" y="3125"/>
                  <a:ext cx="171" cy="1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1964" name="Line 22"/>
                <p:cNvSpPr>
                  <a:spLocks noChangeShapeType="1"/>
                </p:cNvSpPr>
                <p:nvPr/>
              </p:nvSpPr>
              <p:spPr bwMode="auto">
                <a:xfrm flipV="1">
                  <a:off x="3702" y="3067"/>
                  <a:ext cx="0" cy="4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sp>
            <p:nvSpPr>
              <p:cNvPr id="551965" name="Rectangle 25"/>
              <p:cNvSpPr>
                <a:spLocks noChangeArrowheads="1"/>
              </p:cNvSpPr>
              <p:nvPr/>
            </p:nvSpPr>
            <p:spPr bwMode="auto">
              <a:xfrm rot="16200000" flipH="1">
                <a:off x="3033" y="2830"/>
                <a:ext cx="51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Arial" charset="0"/>
                    <a:ea typeface="宋体" charset="-122"/>
                    <a:cs typeface="Arial" charset="0"/>
                  </a:rPr>
                  <a:t>ALU</a:t>
                </a:r>
              </a:p>
            </p:txBody>
          </p:sp>
        </p:grpSp>
        <p:grpSp>
          <p:nvGrpSpPr>
            <p:cNvPr id="551966" name="Group 30"/>
            <p:cNvGrpSpPr>
              <a:grpSpLocks/>
            </p:cNvGrpSpPr>
            <p:nvPr/>
          </p:nvGrpSpPr>
          <p:grpSpPr bwMode="auto">
            <a:xfrm>
              <a:off x="2143" y="2438"/>
              <a:ext cx="255" cy="510"/>
              <a:chOff x="2030" y="2415"/>
              <a:chExt cx="341" cy="510"/>
            </a:xfrm>
          </p:grpSpPr>
          <p:sp>
            <p:nvSpPr>
              <p:cNvPr id="551967" name="Line 31"/>
              <p:cNvSpPr>
                <a:spLocks noChangeShapeType="1"/>
              </p:cNvSpPr>
              <p:nvPr/>
            </p:nvSpPr>
            <p:spPr bwMode="auto">
              <a:xfrm flipH="1">
                <a:off x="2031" y="241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1968" name="Line 32"/>
              <p:cNvSpPr>
                <a:spLocks noChangeShapeType="1"/>
              </p:cNvSpPr>
              <p:nvPr/>
            </p:nvSpPr>
            <p:spPr bwMode="auto">
              <a:xfrm flipH="1">
                <a:off x="2030" y="292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sp>
          <p:nvSpPr>
            <p:cNvPr id="551969" name="Text Box 33"/>
            <p:cNvSpPr txBox="1">
              <a:spLocks noChangeArrowheads="1"/>
            </p:cNvSpPr>
            <p:nvPr/>
          </p:nvSpPr>
          <p:spPr bwMode="auto">
            <a:xfrm>
              <a:off x="1065" y="2126"/>
              <a:ext cx="284" cy="1024"/>
            </a:xfrm>
            <a:prstGeom prst="rect">
              <a:avLst/>
            </a:prstGeom>
            <a:solidFill>
              <a:srgbClr val="FF0000">
                <a:alpha val="17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标</a:t>
              </a: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志</a:t>
              </a: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寄</a:t>
              </a: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存</a:t>
              </a: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器</a:t>
              </a:r>
              <a:endParaRPr kumimoji="0" lang="en-US" altLang="zh-CN" sz="20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endParaRPr>
            </a:p>
          </p:txBody>
        </p:sp>
        <p:sp>
          <p:nvSpPr>
            <p:cNvPr id="551970" name="Line 34"/>
            <p:cNvSpPr>
              <a:spLocks noChangeShapeType="1"/>
            </p:cNvSpPr>
            <p:nvPr/>
          </p:nvSpPr>
          <p:spPr bwMode="auto">
            <a:xfrm flipH="1">
              <a:off x="1349" y="249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nvGrpSpPr>
            <p:cNvPr id="551971" name="Group 35"/>
            <p:cNvGrpSpPr>
              <a:grpSpLocks/>
            </p:cNvGrpSpPr>
            <p:nvPr/>
          </p:nvGrpSpPr>
          <p:grpSpPr bwMode="auto">
            <a:xfrm>
              <a:off x="895" y="1928"/>
              <a:ext cx="143" cy="539"/>
              <a:chOff x="895" y="1905"/>
              <a:chExt cx="143" cy="539"/>
            </a:xfrm>
          </p:grpSpPr>
          <p:sp>
            <p:nvSpPr>
              <p:cNvPr id="551972" name="Line 36"/>
              <p:cNvSpPr>
                <a:spLocks noChangeShapeType="1"/>
              </p:cNvSpPr>
              <p:nvPr/>
            </p:nvSpPr>
            <p:spPr bwMode="auto">
              <a:xfrm flipH="1">
                <a:off x="896" y="2443"/>
                <a:ext cx="142"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1973" name="Line 37"/>
              <p:cNvSpPr>
                <a:spLocks noChangeShapeType="1"/>
              </p:cNvSpPr>
              <p:nvPr/>
            </p:nvSpPr>
            <p:spPr bwMode="auto">
              <a:xfrm flipV="1">
                <a:off x="895" y="1905"/>
                <a:ext cx="0" cy="539"/>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sp>
          <p:nvSpPr>
            <p:cNvPr id="551974" name="Line 38"/>
            <p:cNvSpPr>
              <a:spLocks noChangeShapeType="1"/>
            </p:cNvSpPr>
            <p:nvPr/>
          </p:nvSpPr>
          <p:spPr bwMode="auto">
            <a:xfrm flipV="1">
              <a:off x="2795" y="1956"/>
              <a:ext cx="0" cy="34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nvGrpSpPr>
            <p:cNvPr id="551975" name="Group 39"/>
            <p:cNvGrpSpPr>
              <a:grpSpLocks/>
            </p:cNvGrpSpPr>
            <p:nvPr/>
          </p:nvGrpSpPr>
          <p:grpSpPr bwMode="auto">
            <a:xfrm>
              <a:off x="1519" y="2720"/>
              <a:ext cx="964" cy="937"/>
              <a:chOff x="1576" y="2924"/>
              <a:chExt cx="964" cy="937"/>
            </a:xfrm>
          </p:grpSpPr>
          <p:sp>
            <p:nvSpPr>
              <p:cNvPr id="551976" name="Line 40"/>
              <p:cNvSpPr>
                <a:spLocks noChangeShapeType="1"/>
              </p:cNvSpPr>
              <p:nvPr/>
            </p:nvSpPr>
            <p:spPr bwMode="auto">
              <a:xfrm>
                <a:off x="1576" y="2924"/>
                <a:ext cx="0" cy="935"/>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1977" name="Line 41"/>
              <p:cNvSpPr>
                <a:spLocks noChangeShapeType="1"/>
              </p:cNvSpPr>
              <p:nvPr/>
            </p:nvSpPr>
            <p:spPr bwMode="auto">
              <a:xfrm>
                <a:off x="1576" y="3861"/>
                <a:ext cx="964"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1978" name="Line 42"/>
              <p:cNvSpPr>
                <a:spLocks noChangeShapeType="1"/>
              </p:cNvSpPr>
              <p:nvPr/>
            </p:nvSpPr>
            <p:spPr bwMode="auto">
              <a:xfrm flipH="1">
                <a:off x="1576" y="2924"/>
                <a:ext cx="171"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grpSp>
          <p:nvGrpSpPr>
            <p:cNvPr id="551979" name="Group 43"/>
            <p:cNvGrpSpPr>
              <a:grpSpLocks/>
            </p:cNvGrpSpPr>
            <p:nvPr/>
          </p:nvGrpSpPr>
          <p:grpSpPr bwMode="auto">
            <a:xfrm>
              <a:off x="2058" y="3203"/>
              <a:ext cx="311" cy="453"/>
              <a:chOff x="2115" y="3405"/>
              <a:chExt cx="311" cy="453"/>
            </a:xfrm>
          </p:grpSpPr>
          <p:sp>
            <p:nvSpPr>
              <p:cNvPr id="551980" name="Line 44"/>
              <p:cNvSpPr>
                <a:spLocks noChangeShapeType="1"/>
              </p:cNvSpPr>
              <p:nvPr/>
            </p:nvSpPr>
            <p:spPr bwMode="auto">
              <a:xfrm flipV="1">
                <a:off x="2115" y="3405"/>
                <a:ext cx="0" cy="453"/>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1981" name="Line 45"/>
              <p:cNvSpPr>
                <a:spLocks noChangeShapeType="1"/>
              </p:cNvSpPr>
              <p:nvPr/>
            </p:nvSpPr>
            <p:spPr bwMode="auto">
              <a:xfrm>
                <a:off x="2115" y="3407"/>
                <a:ext cx="311"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grpSp>
          <p:nvGrpSpPr>
            <p:cNvPr id="551982" name="Group 46"/>
            <p:cNvGrpSpPr>
              <a:grpSpLocks/>
            </p:cNvGrpSpPr>
            <p:nvPr/>
          </p:nvGrpSpPr>
          <p:grpSpPr bwMode="auto">
            <a:xfrm>
              <a:off x="668" y="1954"/>
              <a:ext cx="2977" cy="1448"/>
              <a:chOff x="725" y="2158"/>
              <a:chExt cx="2977" cy="1448"/>
            </a:xfrm>
          </p:grpSpPr>
          <p:sp>
            <p:nvSpPr>
              <p:cNvPr id="551983" name="Line 47"/>
              <p:cNvSpPr>
                <a:spLocks noChangeShapeType="1"/>
              </p:cNvSpPr>
              <p:nvPr/>
            </p:nvSpPr>
            <p:spPr bwMode="auto">
              <a:xfrm flipV="1">
                <a:off x="725" y="3606"/>
                <a:ext cx="2977" cy="0"/>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1984" name="Line 48"/>
              <p:cNvSpPr>
                <a:spLocks noChangeShapeType="1"/>
              </p:cNvSpPr>
              <p:nvPr/>
            </p:nvSpPr>
            <p:spPr bwMode="auto">
              <a:xfrm>
                <a:off x="754" y="2158"/>
                <a:ext cx="0" cy="1389"/>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1985" name="Line 49"/>
              <p:cNvSpPr>
                <a:spLocks noChangeShapeType="1"/>
              </p:cNvSpPr>
              <p:nvPr/>
            </p:nvSpPr>
            <p:spPr bwMode="auto">
              <a:xfrm flipV="1">
                <a:off x="1916" y="3209"/>
                <a:ext cx="0" cy="369"/>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sp>
          <p:nvSpPr>
            <p:cNvPr id="551986" name="Text Box 50"/>
            <p:cNvSpPr txBox="1">
              <a:spLocks noChangeArrowheads="1"/>
            </p:cNvSpPr>
            <p:nvPr/>
          </p:nvSpPr>
          <p:spPr bwMode="auto">
            <a:xfrm>
              <a:off x="357" y="3629"/>
              <a:ext cx="652" cy="237"/>
            </a:xfrm>
            <a:prstGeom prst="rect">
              <a:avLst/>
            </a:prstGeom>
            <a:solidFill>
              <a:srgbClr val="FF0000">
                <a:alpha val="17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    </a:t>
              </a:r>
              <a:r>
                <a:rPr kumimoji="0" lang="en-US" altLang="zh-CN" sz="1800" b="1" i="0" u="none" strike="noStrike" kern="1200" cap="none" spc="0" normalizeH="0" baseline="0" noProof="0" smtClean="0">
                  <a:ln>
                    <a:noFill/>
                  </a:ln>
                  <a:solidFill>
                    <a:srgbClr val="009999"/>
                  </a:solidFill>
                  <a:effectLst/>
                  <a:uLnTx/>
                  <a:uFillTx/>
                  <a:latin typeface="微软雅黑" pitchFamily="34" charset="-122"/>
                  <a:ea typeface="微软雅黑" pitchFamily="34" charset="-122"/>
                  <a:cs typeface="+mn-cs"/>
                </a:rPr>
                <a:t>IR</a:t>
              </a:r>
            </a:p>
          </p:txBody>
        </p:sp>
        <p:sp>
          <p:nvSpPr>
            <p:cNvPr id="551987" name="Line 51"/>
            <p:cNvSpPr>
              <a:spLocks noChangeShapeType="1"/>
            </p:cNvSpPr>
            <p:nvPr/>
          </p:nvSpPr>
          <p:spPr bwMode="auto">
            <a:xfrm flipH="1">
              <a:off x="1009" y="3770"/>
              <a:ext cx="1475"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1988" name="Line 52"/>
            <p:cNvSpPr>
              <a:spLocks noChangeShapeType="1"/>
            </p:cNvSpPr>
            <p:nvPr/>
          </p:nvSpPr>
          <p:spPr bwMode="auto">
            <a:xfrm flipV="1">
              <a:off x="470" y="1928"/>
              <a:ext cx="0" cy="1701"/>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nvGrpSpPr>
            <p:cNvPr id="551989" name="Group 53"/>
            <p:cNvGrpSpPr>
              <a:grpSpLocks/>
            </p:cNvGrpSpPr>
            <p:nvPr/>
          </p:nvGrpSpPr>
          <p:grpSpPr bwMode="auto">
            <a:xfrm>
              <a:off x="3277" y="1446"/>
              <a:ext cx="795" cy="2438"/>
              <a:chOff x="3333" y="1650"/>
              <a:chExt cx="795" cy="2438"/>
            </a:xfrm>
          </p:grpSpPr>
          <p:sp>
            <p:nvSpPr>
              <p:cNvPr id="551990" name="Text Box 54"/>
              <p:cNvSpPr txBox="1">
                <a:spLocks noChangeArrowheads="1"/>
              </p:cNvSpPr>
              <p:nvPr/>
            </p:nvSpPr>
            <p:spPr bwMode="auto">
              <a:xfrm>
                <a:off x="3447" y="1650"/>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008000"/>
                    </a:solidFill>
                    <a:effectLst/>
                    <a:uLnTx/>
                    <a:uFillTx/>
                    <a:latin typeface="微软雅黑" pitchFamily="34" charset="-122"/>
                    <a:ea typeface="微软雅黑" pitchFamily="34" charset="-122"/>
                    <a:cs typeface="+mn-cs"/>
                  </a:rPr>
                  <a:t>地址</a:t>
                </a:r>
              </a:p>
            </p:txBody>
          </p:sp>
          <p:sp>
            <p:nvSpPr>
              <p:cNvPr id="551991" name="AutoShape 55"/>
              <p:cNvSpPr>
                <a:spLocks noChangeArrowheads="1"/>
              </p:cNvSpPr>
              <p:nvPr/>
            </p:nvSpPr>
            <p:spPr bwMode="auto">
              <a:xfrm>
                <a:off x="3362" y="2756"/>
                <a:ext cx="765" cy="284"/>
              </a:xfrm>
              <a:prstGeom prst="leftRightArrow">
                <a:avLst>
                  <a:gd name="adj1" fmla="val 50000"/>
                  <a:gd name="adj2" fmla="val 53873"/>
                </a:avLst>
              </a:prstGeom>
              <a:solidFill>
                <a:schemeClr val="bg1"/>
              </a:solidFill>
              <a:ln w="2857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1992" name="Text Box 56"/>
              <p:cNvSpPr txBox="1">
                <a:spLocks noChangeArrowheads="1"/>
              </p:cNvSpPr>
              <p:nvPr/>
            </p:nvSpPr>
            <p:spPr bwMode="auto">
              <a:xfrm>
                <a:off x="3532" y="3634"/>
                <a:ext cx="482"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数据</a:t>
                </a:r>
              </a:p>
            </p:txBody>
          </p:sp>
          <p:sp>
            <p:nvSpPr>
              <p:cNvPr id="551993" name="AutoShape 57"/>
              <p:cNvSpPr>
                <a:spLocks noChangeArrowheads="1"/>
              </p:cNvSpPr>
              <p:nvPr/>
            </p:nvSpPr>
            <p:spPr bwMode="auto">
              <a:xfrm>
                <a:off x="3334" y="3804"/>
                <a:ext cx="794" cy="284"/>
              </a:xfrm>
              <a:prstGeom prst="leftRightArrow">
                <a:avLst>
                  <a:gd name="adj1" fmla="val 50000"/>
                  <a:gd name="adj2" fmla="val 55915"/>
                </a:avLst>
              </a:prstGeom>
              <a:solidFill>
                <a:schemeClr val="bg1"/>
              </a:solidFill>
              <a:ln w="2857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1994" name="Text Box 58"/>
              <p:cNvSpPr txBox="1">
                <a:spLocks noChangeArrowheads="1"/>
              </p:cNvSpPr>
              <p:nvPr/>
            </p:nvSpPr>
            <p:spPr bwMode="auto">
              <a:xfrm>
                <a:off x="3504" y="2534"/>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控制</a:t>
                </a:r>
              </a:p>
            </p:txBody>
          </p:sp>
          <p:sp>
            <p:nvSpPr>
              <p:cNvPr id="551995" name="AutoShape 59"/>
              <p:cNvSpPr>
                <a:spLocks noChangeArrowheads="1"/>
              </p:cNvSpPr>
              <p:nvPr/>
            </p:nvSpPr>
            <p:spPr bwMode="auto">
              <a:xfrm>
                <a:off x="3333" y="1843"/>
                <a:ext cx="794" cy="341"/>
              </a:xfrm>
              <a:prstGeom prst="rightArrow">
                <a:avLst>
                  <a:gd name="adj1" fmla="val 50000"/>
                  <a:gd name="adj2" fmla="val 58211"/>
                </a:avLst>
              </a:prstGeom>
              <a:solidFill>
                <a:schemeClr val="bg1"/>
              </a:solidFill>
              <a:ln w="28575"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1996" name="Line 60"/>
              <p:cNvSpPr>
                <a:spLocks noChangeShapeType="1"/>
              </p:cNvSpPr>
              <p:nvPr/>
            </p:nvSpPr>
            <p:spPr bwMode="auto">
              <a:xfrm flipV="1">
                <a:off x="3731" y="2982"/>
                <a:ext cx="0" cy="624"/>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grpSp>
          <p:nvGrpSpPr>
            <p:cNvPr id="551997" name="Group 61"/>
            <p:cNvGrpSpPr>
              <a:grpSpLocks/>
            </p:cNvGrpSpPr>
            <p:nvPr/>
          </p:nvGrpSpPr>
          <p:grpSpPr bwMode="auto">
            <a:xfrm>
              <a:off x="2142" y="1981"/>
              <a:ext cx="1106" cy="1340"/>
              <a:chOff x="2199" y="2185"/>
              <a:chExt cx="1106" cy="1340"/>
            </a:xfrm>
          </p:grpSpPr>
          <p:sp>
            <p:nvSpPr>
              <p:cNvPr id="551998" name="Text Box 62"/>
              <p:cNvSpPr txBox="1">
                <a:spLocks noChangeArrowheads="1"/>
              </p:cNvSpPr>
              <p:nvPr/>
            </p:nvSpPr>
            <p:spPr bwMode="auto">
              <a:xfrm>
                <a:off x="2199" y="2185"/>
                <a:ext cx="737" cy="288"/>
              </a:xfrm>
              <a:prstGeom prst="rect">
                <a:avLst/>
              </a:prstGeom>
              <a:noFill/>
              <a:ln>
                <a:noFill/>
              </a:ln>
              <a:effectLst/>
              <a:extLst>
                <a:ext uri="{909E8E84-426E-40DD-AFC4-6F175D3DCCD1}">
                  <a14:hiddenFill xmlns:a14="http://schemas.microsoft.com/office/drawing/2010/main">
                    <a:solidFill>
                      <a:srgbClr val="0000FF">
                        <a:alpha val="25999"/>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GPRs</a:t>
                </a:r>
              </a:p>
            </p:txBody>
          </p:sp>
          <p:grpSp>
            <p:nvGrpSpPr>
              <p:cNvPr id="551999" name="Group 63"/>
              <p:cNvGrpSpPr>
                <a:grpSpLocks/>
              </p:cNvGrpSpPr>
              <p:nvPr/>
            </p:nvGrpSpPr>
            <p:grpSpPr bwMode="auto">
              <a:xfrm>
                <a:off x="2452" y="2500"/>
                <a:ext cx="853" cy="1025"/>
                <a:chOff x="2398" y="2273"/>
                <a:chExt cx="853" cy="1025"/>
              </a:xfrm>
            </p:grpSpPr>
            <p:grpSp>
              <p:nvGrpSpPr>
                <p:cNvPr id="552000" name="Group 64"/>
                <p:cNvGrpSpPr>
                  <a:grpSpLocks/>
                </p:cNvGrpSpPr>
                <p:nvPr/>
              </p:nvGrpSpPr>
              <p:grpSpPr bwMode="auto">
                <a:xfrm>
                  <a:off x="2398" y="2273"/>
                  <a:ext cx="652" cy="992"/>
                  <a:chOff x="2228" y="1678"/>
                  <a:chExt cx="737" cy="992"/>
                </a:xfrm>
              </p:grpSpPr>
              <p:sp>
                <p:nvSpPr>
                  <p:cNvPr id="552001" name="Rectangle 65"/>
                  <p:cNvSpPr>
                    <a:spLocks noChangeArrowheads="1"/>
                  </p:cNvSpPr>
                  <p:nvPr/>
                </p:nvSpPr>
                <p:spPr bwMode="auto">
                  <a:xfrm>
                    <a:off x="2228" y="1678"/>
                    <a:ext cx="737" cy="99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2002" name="Line 66"/>
                  <p:cNvSpPr>
                    <a:spLocks noChangeShapeType="1"/>
                  </p:cNvSpPr>
                  <p:nvPr/>
                </p:nvSpPr>
                <p:spPr bwMode="auto">
                  <a:xfrm>
                    <a:off x="2228" y="1933"/>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2003" name="Line 67"/>
                  <p:cNvSpPr>
                    <a:spLocks noChangeShapeType="1"/>
                  </p:cNvSpPr>
                  <p:nvPr/>
                </p:nvSpPr>
                <p:spPr bwMode="auto">
                  <a:xfrm>
                    <a:off x="2228" y="2188"/>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2004" name="Line 68"/>
                  <p:cNvSpPr>
                    <a:spLocks noChangeShapeType="1"/>
                  </p:cNvSpPr>
                  <p:nvPr/>
                </p:nvSpPr>
                <p:spPr bwMode="auto">
                  <a:xfrm>
                    <a:off x="2228" y="2415"/>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sp>
              <p:nvSpPr>
                <p:cNvPr id="552005" name="Text Box 69"/>
                <p:cNvSpPr txBox="1">
                  <a:spLocks noChangeArrowheads="1"/>
                </p:cNvSpPr>
                <p:nvPr/>
              </p:nvSpPr>
              <p:spPr bwMode="auto">
                <a:xfrm>
                  <a:off x="3051" y="22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0</a:t>
                  </a:r>
                </a:p>
              </p:txBody>
            </p:sp>
            <p:sp>
              <p:nvSpPr>
                <p:cNvPr id="552006" name="Text Box 70"/>
                <p:cNvSpPr txBox="1">
                  <a:spLocks noChangeArrowheads="1"/>
                </p:cNvSpPr>
                <p:nvPr/>
              </p:nvSpPr>
              <p:spPr bwMode="auto">
                <a:xfrm>
                  <a:off x="3052" y="252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1</a:t>
                  </a:r>
                </a:p>
              </p:txBody>
            </p:sp>
            <p:sp>
              <p:nvSpPr>
                <p:cNvPr id="552007" name="Text Box 71"/>
                <p:cNvSpPr txBox="1">
                  <a:spLocks noChangeArrowheads="1"/>
                </p:cNvSpPr>
                <p:nvPr/>
              </p:nvSpPr>
              <p:spPr bwMode="auto">
                <a:xfrm>
                  <a:off x="3052" y="2784"/>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2</a:t>
                  </a:r>
                </a:p>
              </p:txBody>
            </p:sp>
            <p:sp>
              <p:nvSpPr>
                <p:cNvPr id="552008" name="Text Box 72"/>
                <p:cNvSpPr txBox="1">
                  <a:spLocks noChangeArrowheads="1"/>
                </p:cNvSpPr>
                <p:nvPr/>
              </p:nvSpPr>
              <p:spPr bwMode="auto">
                <a:xfrm>
                  <a:off x="3051" y="3067"/>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3</a:t>
                  </a:r>
                </a:p>
              </p:txBody>
            </p:sp>
          </p:grpSp>
          <p:sp>
            <p:nvSpPr>
              <p:cNvPr id="552009" name="Rectangle 73"/>
              <p:cNvSpPr>
                <a:spLocks noChangeArrowheads="1"/>
              </p:cNvSpPr>
              <p:nvPr/>
            </p:nvSpPr>
            <p:spPr bwMode="auto">
              <a:xfrm>
                <a:off x="2455" y="2500"/>
                <a:ext cx="652" cy="992"/>
              </a:xfrm>
              <a:prstGeom prst="rect">
                <a:avLst/>
              </a:prstGeom>
              <a:solidFill>
                <a:srgbClr val="008000">
                  <a:alpha val="17000"/>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grpSp>
          <p:nvGrpSpPr>
            <p:cNvPr id="552010" name="Group 74"/>
            <p:cNvGrpSpPr>
              <a:grpSpLocks/>
            </p:cNvGrpSpPr>
            <p:nvPr/>
          </p:nvGrpSpPr>
          <p:grpSpPr bwMode="auto">
            <a:xfrm>
              <a:off x="4070" y="1361"/>
              <a:ext cx="880" cy="2551"/>
              <a:chOff x="4127" y="1565"/>
              <a:chExt cx="880" cy="2551"/>
            </a:xfrm>
          </p:grpSpPr>
          <p:grpSp>
            <p:nvGrpSpPr>
              <p:cNvPr id="552011" name="Group 75"/>
              <p:cNvGrpSpPr>
                <a:grpSpLocks/>
              </p:cNvGrpSpPr>
              <p:nvPr/>
            </p:nvGrpSpPr>
            <p:grpSpPr bwMode="auto">
              <a:xfrm>
                <a:off x="4127" y="1565"/>
                <a:ext cx="880" cy="2551"/>
                <a:chOff x="4156" y="1565"/>
                <a:chExt cx="908" cy="2551"/>
              </a:xfrm>
            </p:grpSpPr>
            <p:sp>
              <p:nvSpPr>
                <p:cNvPr id="552012" name="Text Box 76"/>
                <p:cNvSpPr txBox="1">
                  <a:spLocks noChangeArrowheads="1"/>
                </p:cNvSpPr>
                <p:nvPr/>
              </p:nvSpPr>
              <p:spPr bwMode="auto">
                <a:xfrm>
                  <a:off x="4156" y="1565"/>
                  <a:ext cx="737" cy="288"/>
                </a:xfrm>
                <a:prstGeom prst="rect">
                  <a:avLst/>
                </a:prstGeom>
                <a:solidFill>
                  <a:srgbClr val="0000FF">
                    <a:alpha val="25999"/>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存储器</a:t>
                  </a:r>
                </a:p>
              </p:txBody>
            </p:sp>
            <p:grpSp>
              <p:nvGrpSpPr>
                <p:cNvPr id="552013" name="Group 77"/>
                <p:cNvGrpSpPr>
                  <a:grpSpLocks/>
                </p:cNvGrpSpPr>
                <p:nvPr/>
              </p:nvGrpSpPr>
              <p:grpSpPr bwMode="auto">
                <a:xfrm>
                  <a:off x="4156" y="1877"/>
                  <a:ext cx="737" cy="2211"/>
                  <a:chOff x="3447" y="1423"/>
                  <a:chExt cx="879" cy="2211"/>
                </a:xfrm>
              </p:grpSpPr>
              <p:sp>
                <p:nvSpPr>
                  <p:cNvPr id="552014" name="Rectangle 78"/>
                  <p:cNvSpPr>
                    <a:spLocks noChangeArrowheads="1"/>
                  </p:cNvSpPr>
                  <p:nvPr/>
                </p:nvSpPr>
                <p:spPr bwMode="auto">
                  <a:xfrm>
                    <a:off x="3447" y="1423"/>
                    <a:ext cx="879" cy="2211"/>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2015" name="Line 79"/>
                  <p:cNvSpPr>
                    <a:spLocks noChangeShapeType="1"/>
                  </p:cNvSpPr>
                  <p:nvPr/>
                </p:nvSpPr>
                <p:spPr bwMode="auto">
                  <a:xfrm>
                    <a:off x="3447" y="1678"/>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2016" name="Line 80"/>
                  <p:cNvSpPr>
                    <a:spLocks noChangeShapeType="1"/>
                  </p:cNvSpPr>
                  <p:nvPr/>
                </p:nvSpPr>
                <p:spPr bwMode="auto">
                  <a:xfrm>
                    <a:off x="3447" y="196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2017" name="Line 81"/>
                  <p:cNvSpPr>
                    <a:spLocks noChangeShapeType="1"/>
                  </p:cNvSpPr>
                  <p:nvPr/>
                </p:nvSpPr>
                <p:spPr bwMode="auto">
                  <a:xfrm>
                    <a:off x="3447" y="2245"/>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2018" name="Line 82"/>
                  <p:cNvSpPr>
                    <a:spLocks noChangeShapeType="1"/>
                  </p:cNvSpPr>
                  <p:nvPr/>
                </p:nvSpPr>
                <p:spPr bwMode="auto">
                  <a:xfrm>
                    <a:off x="3447" y="252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2019" name="Line 83"/>
                  <p:cNvSpPr>
                    <a:spLocks noChangeShapeType="1"/>
                  </p:cNvSpPr>
                  <p:nvPr/>
                </p:nvSpPr>
                <p:spPr bwMode="auto">
                  <a:xfrm>
                    <a:off x="3447" y="281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2020" name="Line 84"/>
                  <p:cNvSpPr>
                    <a:spLocks noChangeShapeType="1"/>
                  </p:cNvSpPr>
                  <p:nvPr/>
                </p:nvSpPr>
                <p:spPr bwMode="auto">
                  <a:xfrm>
                    <a:off x="3447" y="3096"/>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2021" name="Line 85"/>
                  <p:cNvSpPr>
                    <a:spLocks noChangeShapeType="1"/>
                  </p:cNvSpPr>
                  <p:nvPr/>
                </p:nvSpPr>
                <p:spPr bwMode="auto">
                  <a:xfrm>
                    <a:off x="3447" y="337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sp>
              <p:nvSpPr>
                <p:cNvPr id="552022" name="Text Box 86"/>
                <p:cNvSpPr txBox="1">
                  <a:spLocks noChangeArrowheads="1"/>
                </p:cNvSpPr>
                <p:nvPr/>
              </p:nvSpPr>
              <p:spPr bwMode="auto">
                <a:xfrm>
                  <a:off x="4864" y="1941"/>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itchFamily="34" charset="-122"/>
                      <a:ea typeface="微软雅黑" pitchFamily="34" charset="-122"/>
                      <a:cs typeface="+mn-cs"/>
                    </a:rPr>
                    <a:t>0</a:t>
                  </a:r>
                </a:p>
              </p:txBody>
            </p:sp>
            <p:sp>
              <p:nvSpPr>
                <p:cNvPr id="552023" name="Text Box 87"/>
                <p:cNvSpPr txBox="1">
                  <a:spLocks noChangeArrowheads="1"/>
                </p:cNvSpPr>
                <p:nvPr/>
              </p:nvSpPr>
              <p:spPr bwMode="auto">
                <a:xfrm>
                  <a:off x="4865" y="2160"/>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itchFamily="34" charset="-122"/>
                      <a:ea typeface="微软雅黑" pitchFamily="34" charset="-122"/>
                      <a:cs typeface="+mn-cs"/>
                    </a:rPr>
                    <a:t>1</a:t>
                  </a:r>
                </a:p>
              </p:txBody>
            </p:sp>
            <p:sp>
              <p:nvSpPr>
                <p:cNvPr id="552024" name="Text Box 88"/>
                <p:cNvSpPr txBox="1">
                  <a:spLocks noChangeArrowheads="1"/>
                </p:cNvSpPr>
                <p:nvPr/>
              </p:nvSpPr>
              <p:spPr bwMode="auto">
                <a:xfrm>
                  <a:off x="4865" y="247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itchFamily="34" charset="-122"/>
                      <a:ea typeface="微软雅黑" pitchFamily="34" charset="-122"/>
                      <a:cs typeface="+mn-cs"/>
                    </a:rPr>
                    <a:t>2</a:t>
                  </a:r>
                </a:p>
              </p:txBody>
            </p:sp>
            <p:sp>
              <p:nvSpPr>
                <p:cNvPr id="552025" name="Text Box 89"/>
                <p:cNvSpPr txBox="1">
                  <a:spLocks noChangeArrowheads="1"/>
                </p:cNvSpPr>
                <p:nvPr/>
              </p:nvSpPr>
              <p:spPr bwMode="auto">
                <a:xfrm>
                  <a:off x="4864" y="275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itchFamily="34" charset="-122"/>
                      <a:ea typeface="微软雅黑" pitchFamily="34" charset="-122"/>
                      <a:cs typeface="+mn-cs"/>
                    </a:rPr>
                    <a:t>3</a:t>
                  </a:r>
                </a:p>
              </p:txBody>
            </p:sp>
            <p:sp>
              <p:nvSpPr>
                <p:cNvPr id="552026" name="Text Box 90"/>
                <p:cNvSpPr txBox="1">
                  <a:spLocks noChangeArrowheads="1"/>
                </p:cNvSpPr>
                <p:nvPr/>
              </p:nvSpPr>
              <p:spPr bwMode="auto">
                <a:xfrm>
                  <a:off x="4865" y="29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itchFamily="34" charset="-122"/>
                      <a:ea typeface="微软雅黑" pitchFamily="34" charset="-122"/>
                      <a:cs typeface="+mn-cs"/>
                    </a:rPr>
                    <a:t>4</a:t>
                  </a:r>
                </a:p>
              </p:txBody>
            </p:sp>
            <p:sp>
              <p:nvSpPr>
                <p:cNvPr id="552027" name="Text Box 91"/>
                <p:cNvSpPr txBox="1">
                  <a:spLocks noChangeArrowheads="1"/>
                </p:cNvSpPr>
                <p:nvPr/>
              </p:nvSpPr>
              <p:spPr bwMode="auto">
                <a:xfrm>
                  <a:off x="4865" y="332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itchFamily="34" charset="-122"/>
                      <a:ea typeface="微软雅黑" pitchFamily="34" charset="-122"/>
                      <a:cs typeface="+mn-cs"/>
                    </a:rPr>
                    <a:t>5</a:t>
                  </a:r>
                </a:p>
              </p:txBody>
            </p:sp>
            <p:sp>
              <p:nvSpPr>
                <p:cNvPr id="552028" name="Text Box 92"/>
                <p:cNvSpPr txBox="1">
                  <a:spLocks noChangeArrowheads="1"/>
                </p:cNvSpPr>
                <p:nvPr/>
              </p:nvSpPr>
              <p:spPr bwMode="auto">
                <a:xfrm>
                  <a:off x="4864" y="3578"/>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itchFamily="34" charset="-122"/>
                      <a:ea typeface="微软雅黑" pitchFamily="34" charset="-122"/>
                      <a:cs typeface="+mn-cs"/>
                    </a:rPr>
                    <a:t>6</a:t>
                  </a:r>
                </a:p>
              </p:txBody>
            </p:sp>
            <p:sp>
              <p:nvSpPr>
                <p:cNvPr id="552029" name="Text Box 93"/>
                <p:cNvSpPr txBox="1">
                  <a:spLocks noChangeArrowheads="1"/>
                </p:cNvSpPr>
                <p:nvPr/>
              </p:nvSpPr>
              <p:spPr bwMode="auto">
                <a:xfrm>
                  <a:off x="4864" y="388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itchFamily="34" charset="-122"/>
                      <a:ea typeface="微软雅黑" pitchFamily="34" charset="-122"/>
                      <a:cs typeface="+mn-cs"/>
                    </a:rPr>
                    <a:t>7</a:t>
                  </a:r>
                </a:p>
              </p:txBody>
            </p:sp>
          </p:grpSp>
          <p:sp>
            <p:nvSpPr>
              <p:cNvPr id="552030" name="Rectangle 94"/>
              <p:cNvSpPr>
                <a:spLocks noChangeArrowheads="1"/>
              </p:cNvSpPr>
              <p:nvPr/>
            </p:nvSpPr>
            <p:spPr bwMode="auto">
              <a:xfrm>
                <a:off x="4127" y="1877"/>
                <a:ext cx="708" cy="2211"/>
              </a:xfrm>
              <a:prstGeom prst="rect">
                <a:avLst/>
              </a:prstGeom>
              <a:solidFill>
                <a:srgbClr val="008000">
                  <a:alpha val="17000"/>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sp>
          <p:nvSpPr>
            <p:cNvPr id="552031" name="Rectangle 95"/>
            <p:cNvSpPr>
              <a:spLocks noChangeArrowheads="1"/>
            </p:cNvSpPr>
            <p:nvPr/>
          </p:nvSpPr>
          <p:spPr bwMode="auto">
            <a:xfrm>
              <a:off x="73" y="1253"/>
              <a:ext cx="4876" cy="2863"/>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spTree>
    <p:extLst>
      <p:ext uri="{BB962C8B-B14F-4D97-AF65-F5344CB8AC3E}">
        <p14:creationId xmlns:p14="http://schemas.microsoft.com/office/powerpoint/2010/main" val="696604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1939">
                                            <p:txEl>
                                              <p:pRg st="0" end="0"/>
                                            </p:txEl>
                                          </p:spTgt>
                                        </p:tgtEl>
                                        <p:attrNameLst>
                                          <p:attrName>style.visibility</p:attrName>
                                        </p:attrNameLst>
                                      </p:cBhvr>
                                      <p:to>
                                        <p:strVal val="visible"/>
                                      </p:to>
                                    </p:set>
                                    <p:animEffect transition="in" filter="blinds(horizontal)">
                                      <p:cBhvr>
                                        <p:cTn id="7" dur="500"/>
                                        <p:tgtEl>
                                          <p:spTgt spid="5519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51940"/>
                                        </p:tgtEl>
                                        <p:attrNameLst>
                                          <p:attrName>style.visibility</p:attrName>
                                        </p:attrNameLst>
                                      </p:cBhvr>
                                      <p:to>
                                        <p:strVal val="visible"/>
                                      </p:to>
                                    </p:set>
                                    <p:animEffect transition="in" filter="blinds(horizontal)">
                                      <p:cBhvr>
                                        <p:cTn id="12" dur="500"/>
                                        <p:tgtEl>
                                          <p:spTgt spid="551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94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a:xfrm>
            <a:off x="457200" y="98425"/>
            <a:ext cx="8229600" cy="561975"/>
          </a:xfrm>
        </p:spPr>
        <p:txBody>
          <a:bodyPr/>
          <a:lstStyle/>
          <a:p>
            <a:r>
              <a:rPr lang="zh-CN" altLang="en-US" sz="3600" smtClean="0"/>
              <a:t>计算机是如何工作的？</a:t>
            </a:r>
          </a:p>
        </p:txBody>
      </p:sp>
      <p:sp>
        <p:nvSpPr>
          <p:cNvPr id="552963" name="Text Box 3"/>
          <p:cNvSpPr txBox="1">
            <a:spLocks noChangeArrowheads="1"/>
          </p:cNvSpPr>
          <p:nvPr/>
        </p:nvSpPr>
        <p:spPr bwMode="auto">
          <a:xfrm>
            <a:off x="133350" y="955675"/>
            <a:ext cx="8848725" cy="55816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rIns="18000">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Char char="l"/>
              <a:tabLst/>
              <a:defRPr/>
            </a:pPr>
            <a:r>
              <a:rPr kumimoji="0" lang="zh-CN" altLang="en-US" sz="22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做菜前</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    原材料（</a:t>
            </a:r>
            <a:r>
              <a:rPr kumimoji="0" lang="zh-CN" altLang="en-US"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数据</a:t>
            </a: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）和菜谱（</a:t>
            </a:r>
            <a:r>
              <a:rPr kumimoji="0" lang="zh-CN" altLang="en-US"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指令</a:t>
            </a: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）都</a:t>
            </a:r>
            <a:r>
              <a:rPr kumimoji="0" lang="zh-CN" altLang="en-US"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按序</a:t>
            </a: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放在厨房外的架子（</a:t>
            </a:r>
            <a:r>
              <a:rPr kumimoji="0" lang="zh-CN" altLang="en-US"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存储器</a:t>
            </a: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）上， 每个架子有编号（</a:t>
            </a:r>
            <a:r>
              <a:rPr kumimoji="0" lang="zh-CN" altLang="en-US"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存储单元地址</a:t>
            </a: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    菜谱上信息：原料位置、做法、做好的菜放在哪里等</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    </a:t>
            </a:r>
            <a:r>
              <a:rPr kumimoji="0" lang="zh-CN" altLang="en-US" sz="2200" b="1" i="0" u="none" strike="noStrike" kern="1200" cap="none" spc="0" normalizeH="0" baseline="0" noProof="0" smtClean="0">
                <a:ln>
                  <a:noFill/>
                </a:ln>
                <a:solidFill>
                  <a:srgbClr val="005024"/>
                </a:solidFill>
                <a:effectLst/>
                <a:uLnTx/>
                <a:uFillTx/>
                <a:latin typeface="微软雅黑" pitchFamily="34" charset="-122"/>
                <a:ea typeface="微软雅黑" pitchFamily="34" charset="-122"/>
                <a:cs typeface="+mn-cs"/>
              </a:rPr>
              <a:t>例如，把</a:t>
            </a:r>
            <a:r>
              <a:rPr kumimoji="0" lang="en-US" altLang="zh-CN" sz="2200" b="1" i="0" u="none" strike="noStrike" kern="1200" cap="none" spc="0" normalizeH="0" baseline="0" noProof="0" smtClean="0">
                <a:ln>
                  <a:noFill/>
                </a:ln>
                <a:solidFill>
                  <a:srgbClr val="005024"/>
                </a:solidFill>
                <a:effectLst/>
                <a:uLnTx/>
                <a:uFillTx/>
                <a:latin typeface="微软雅黑" pitchFamily="34" charset="-122"/>
                <a:ea typeface="微软雅黑" pitchFamily="34" charset="-122"/>
                <a:cs typeface="+mn-cs"/>
              </a:rPr>
              <a:t>10</a:t>
            </a:r>
            <a:r>
              <a:rPr kumimoji="0" lang="zh-CN" altLang="en-US" sz="2200" b="1" i="0" u="none" strike="noStrike" kern="1200" cap="none" spc="0" normalizeH="0" baseline="0" noProof="0" smtClean="0">
                <a:ln>
                  <a:noFill/>
                </a:ln>
                <a:solidFill>
                  <a:srgbClr val="005024"/>
                </a:solidFill>
                <a:effectLst/>
                <a:uLnTx/>
                <a:uFillTx/>
                <a:latin typeface="微软雅黑" pitchFamily="34" charset="-122"/>
                <a:ea typeface="微软雅黑" pitchFamily="34" charset="-122"/>
                <a:cs typeface="+mn-cs"/>
              </a:rPr>
              <a:t>、</a:t>
            </a:r>
            <a:r>
              <a:rPr kumimoji="0" lang="en-US" altLang="zh-CN" sz="2200" b="1" i="0" u="none" strike="noStrike" kern="1200" cap="none" spc="0" normalizeH="0" baseline="0" noProof="0" smtClean="0">
                <a:ln>
                  <a:noFill/>
                </a:ln>
                <a:solidFill>
                  <a:srgbClr val="005024"/>
                </a:solidFill>
                <a:effectLst/>
                <a:uLnTx/>
                <a:uFillTx/>
                <a:latin typeface="微软雅黑" pitchFamily="34" charset="-122"/>
                <a:ea typeface="微软雅黑" pitchFamily="34" charset="-122"/>
                <a:cs typeface="+mn-cs"/>
              </a:rPr>
              <a:t>11</a:t>
            </a:r>
            <a:r>
              <a:rPr kumimoji="0" lang="zh-CN" altLang="en-US" sz="2200" b="1" i="0" u="none" strike="noStrike" kern="1200" cap="none" spc="0" normalizeH="0" baseline="0" noProof="0" smtClean="0">
                <a:ln>
                  <a:noFill/>
                </a:ln>
                <a:solidFill>
                  <a:srgbClr val="005024"/>
                </a:solidFill>
                <a:effectLst/>
                <a:uLnTx/>
                <a:uFillTx/>
                <a:latin typeface="微软雅黑" pitchFamily="34" charset="-122"/>
                <a:ea typeface="微软雅黑" pitchFamily="34" charset="-122"/>
                <a:cs typeface="+mn-cs"/>
              </a:rPr>
              <a:t>号架上的原料一起炒，并装入</a:t>
            </a:r>
            <a:r>
              <a:rPr kumimoji="0" lang="en-US" altLang="zh-CN" sz="2200" b="1" i="0" u="none" strike="noStrike" kern="1200" cap="none" spc="0" normalizeH="0" baseline="0" noProof="0" smtClean="0">
                <a:ln>
                  <a:noFill/>
                </a:ln>
                <a:solidFill>
                  <a:srgbClr val="005024"/>
                </a:solidFill>
                <a:effectLst/>
                <a:uLnTx/>
                <a:uFillTx/>
                <a:latin typeface="微软雅黑" pitchFamily="34" charset="-122"/>
                <a:ea typeface="微软雅黑" pitchFamily="34" charset="-122"/>
                <a:cs typeface="+mn-cs"/>
              </a:rPr>
              <a:t>3</a:t>
            </a:r>
            <a:r>
              <a:rPr kumimoji="0" lang="zh-CN" altLang="en-US" sz="2200" b="1" i="0" u="none" strike="noStrike" kern="1200" cap="none" spc="0" normalizeH="0" baseline="0" noProof="0" smtClean="0">
                <a:ln>
                  <a:noFill/>
                </a:ln>
                <a:solidFill>
                  <a:srgbClr val="005024"/>
                </a:solidFill>
                <a:effectLst/>
                <a:uLnTx/>
                <a:uFillTx/>
                <a:latin typeface="微软雅黑" pitchFamily="34" charset="-122"/>
                <a:ea typeface="微软雅黑" pitchFamily="34" charset="-122"/>
                <a:cs typeface="+mn-cs"/>
              </a:rPr>
              <a:t>号盘</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    然后，我告诉妈妈从第</a:t>
            </a:r>
            <a:r>
              <a:rPr kumimoji="0" lang="en-US" altLang="zh-CN"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5</a:t>
            </a: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个架上（</a:t>
            </a:r>
            <a:r>
              <a:rPr kumimoji="0" lang="zh-CN" altLang="en-US"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起始</a:t>
            </a:r>
            <a:r>
              <a:rPr kumimoji="0" lang="en-US" altLang="zh-CN"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PC=5</a:t>
            </a: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）指定菜谱开始做</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Char char="l"/>
              <a:tabLst/>
              <a:defRPr/>
            </a:pPr>
            <a:r>
              <a:rPr kumimoji="0" lang="zh-CN" altLang="en-US" sz="22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开始做菜</a:t>
            </a:r>
            <a:endParaRPr kumimoji="0" lang="zh-CN" altLang="en-US" sz="2200" b="1" i="0" u="none" strike="noStrike" kern="1200" cap="none" spc="0" normalizeH="0" baseline="0" noProof="0" smtClean="0">
              <a:ln>
                <a:noFill/>
              </a:ln>
              <a:solidFill>
                <a:srgbClr val="008000"/>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    第一步：从</a:t>
            </a:r>
            <a:r>
              <a:rPr kumimoji="0" lang="en-US" altLang="zh-CN"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5</a:t>
            </a: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号架上取菜谱（</a:t>
            </a:r>
            <a:r>
              <a:rPr kumimoji="0" lang="zh-CN" altLang="en-US"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根据</a:t>
            </a:r>
            <a:r>
              <a:rPr kumimoji="0" lang="en-US" altLang="zh-CN"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PC</a:t>
            </a:r>
            <a:r>
              <a:rPr kumimoji="0" lang="zh-CN" altLang="en-US"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取指令</a:t>
            </a: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    第二步：看菜谱（</a:t>
            </a:r>
            <a:r>
              <a:rPr kumimoji="0" lang="zh-CN" altLang="en-US"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指令译码</a:t>
            </a: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    第三步：从架上或盘中取原材料（</a:t>
            </a:r>
            <a:r>
              <a:rPr kumimoji="0" lang="zh-CN" altLang="en-US"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取操作数</a:t>
            </a: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    第四步：洗、切、炒等具体操作（</a:t>
            </a:r>
            <a:r>
              <a:rPr kumimoji="0" lang="zh-CN" altLang="en-US"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指令执行</a:t>
            </a: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    第五步：装盘或直接送桌（</a:t>
            </a:r>
            <a:r>
              <a:rPr kumimoji="0" lang="zh-CN" altLang="en-US"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回写结果</a:t>
            </a: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    第六步：算出下一菜谱所在架子号</a:t>
            </a:r>
            <a:r>
              <a:rPr kumimoji="0" lang="en-US" altLang="zh-CN"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6=5+1</a:t>
            </a: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a:t>
            </a:r>
            <a:r>
              <a:rPr kumimoji="0" lang="zh-CN" altLang="en-US"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修改</a:t>
            </a:r>
            <a:r>
              <a:rPr kumimoji="0" lang="en-US" altLang="zh-CN"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PC</a:t>
            </a:r>
            <a:r>
              <a:rPr kumimoji="0" lang="zh-CN" altLang="en-US"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的值</a:t>
            </a: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    </a:t>
            </a:r>
            <a:r>
              <a:rPr kumimoji="0" lang="zh-CN" altLang="en-US" sz="22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继续做下一道菜（</a:t>
            </a:r>
            <a:r>
              <a:rPr kumimoji="0" lang="zh-CN" altLang="en-US"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执行下一条指令</a:t>
            </a:r>
            <a:r>
              <a:rPr kumimoji="0" lang="zh-CN" altLang="en-US" sz="22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a:t>
            </a:r>
            <a:endPar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endParaRPr>
          </a:p>
        </p:txBody>
      </p:sp>
      <p:sp>
        <p:nvSpPr>
          <p:cNvPr id="552964" name="Text Box 4"/>
          <p:cNvSpPr txBox="1">
            <a:spLocks noChangeArrowheads="1"/>
          </p:cNvSpPr>
          <p:nvPr/>
        </p:nvSpPr>
        <p:spPr bwMode="auto">
          <a:xfrm>
            <a:off x="2816225" y="773113"/>
            <a:ext cx="535463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zh-CN" altLang="en-US" sz="2400" b="1" i="0" u="none" strike="noStrike" kern="1200" cap="none" spc="0" normalizeH="0" baseline="0" noProof="0" smtClean="0">
                <a:ln>
                  <a:noFill/>
                </a:ln>
                <a:solidFill>
                  <a:srgbClr val="008000"/>
                </a:solidFill>
                <a:effectLst/>
                <a:uLnTx/>
                <a:uFillTx/>
                <a:latin typeface="微软雅黑" pitchFamily="34" charset="-122"/>
                <a:ea typeface="微软雅黑" pitchFamily="34" charset="-122"/>
                <a:cs typeface="+mn-cs"/>
              </a:rPr>
              <a:t>类似“存储程序”工作方式</a:t>
            </a:r>
          </a:p>
        </p:txBody>
      </p:sp>
    </p:spTree>
    <p:extLst>
      <p:ext uri="{BB962C8B-B14F-4D97-AF65-F5344CB8AC3E}">
        <p14:creationId xmlns:p14="http://schemas.microsoft.com/office/powerpoint/2010/main" val="22923424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2963">
                                            <p:txEl>
                                              <p:pRg st="1" end="1"/>
                                            </p:txEl>
                                          </p:spTgt>
                                        </p:tgtEl>
                                        <p:attrNameLst>
                                          <p:attrName>style.visibility</p:attrName>
                                        </p:attrNameLst>
                                      </p:cBhvr>
                                      <p:to>
                                        <p:strVal val="visible"/>
                                      </p:to>
                                    </p:set>
                                    <p:animEffect transition="in" filter="blinds(horizontal)">
                                      <p:cBhvr>
                                        <p:cTn id="7" dur="500"/>
                                        <p:tgtEl>
                                          <p:spTgt spid="55296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52963">
                                            <p:txEl>
                                              <p:pRg st="2" end="2"/>
                                            </p:txEl>
                                          </p:spTgt>
                                        </p:tgtEl>
                                        <p:attrNameLst>
                                          <p:attrName>style.visibility</p:attrName>
                                        </p:attrNameLst>
                                      </p:cBhvr>
                                      <p:to>
                                        <p:strVal val="visible"/>
                                      </p:to>
                                    </p:set>
                                    <p:animEffect transition="in" filter="blinds(horizontal)">
                                      <p:cBhvr>
                                        <p:cTn id="12" dur="500"/>
                                        <p:tgtEl>
                                          <p:spTgt spid="55296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52963">
                                            <p:txEl>
                                              <p:pRg st="3" end="3"/>
                                            </p:txEl>
                                          </p:spTgt>
                                        </p:tgtEl>
                                        <p:attrNameLst>
                                          <p:attrName>style.visibility</p:attrName>
                                        </p:attrNameLst>
                                      </p:cBhvr>
                                      <p:to>
                                        <p:strVal val="visible"/>
                                      </p:to>
                                    </p:set>
                                    <p:animEffect transition="in" filter="blinds(horizontal)">
                                      <p:cBhvr>
                                        <p:cTn id="15" dur="500"/>
                                        <p:tgtEl>
                                          <p:spTgt spid="552963">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552963">
                                            <p:txEl>
                                              <p:pRg st="4" end="4"/>
                                            </p:txEl>
                                          </p:spTgt>
                                        </p:tgtEl>
                                        <p:attrNameLst>
                                          <p:attrName>style.visibility</p:attrName>
                                        </p:attrNameLst>
                                      </p:cBhvr>
                                      <p:to>
                                        <p:strVal val="visible"/>
                                      </p:to>
                                    </p:set>
                                    <p:animEffect transition="in" filter="blinds(horizontal)">
                                      <p:cBhvr>
                                        <p:cTn id="20" dur="500"/>
                                        <p:tgtEl>
                                          <p:spTgt spid="552963">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552963">
                                            <p:txEl>
                                              <p:pRg st="6" end="6"/>
                                            </p:txEl>
                                          </p:spTgt>
                                        </p:tgtEl>
                                        <p:attrNameLst>
                                          <p:attrName>style.visibility</p:attrName>
                                        </p:attrNameLst>
                                      </p:cBhvr>
                                      <p:to>
                                        <p:strVal val="visible"/>
                                      </p:to>
                                    </p:set>
                                    <p:animEffect transition="in" filter="blinds(horizontal)">
                                      <p:cBhvr>
                                        <p:cTn id="25" dur="500"/>
                                        <p:tgtEl>
                                          <p:spTgt spid="552963">
                                            <p:txEl>
                                              <p:pRg st="6" end="6"/>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552963">
                                            <p:txEl>
                                              <p:pRg st="7" end="7"/>
                                            </p:txEl>
                                          </p:spTgt>
                                        </p:tgtEl>
                                        <p:attrNameLst>
                                          <p:attrName>style.visibility</p:attrName>
                                        </p:attrNameLst>
                                      </p:cBhvr>
                                      <p:to>
                                        <p:strVal val="visible"/>
                                      </p:to>
                                    </p:set>
                                    <p:animEffect transition="in" filter="blinds(horizontal)">
                                      <p:cBhvr>
                                        <p:cTn id="30" dur="500"/>
                                        <p:tgtEl>
                                          <p:spTgt spid="552963">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552963">
                                            <p:txEl>
                                              <p:pRg st="8" end="8"/>
                                            </p:txEl>
                                          </p:spTgt>
                                        </p:tgtEl>
                                        <p:attrNameLst>
                                          <p:attrName>style.visibility</p:attrName>
                                        </p:attrNameLst>
                                      </p:cBhvr>
                                      <p:to>
                                        <p:strVal val="visible"/>
                                      </p:to>
                                    </p:set>
                                    <p:animEffect transition="in" filter="blinds(horizontal)">
                                      <p:cBhvr>
                                        <p:cTn id="35" dur="500"/>
                                        <p:tgtEl>
                                          <p:spTgt spid="552963">
                                            <p:txEl>
                                              <p:pRg st="8" end="8"/>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552963">
                                            <p:txEl>
                                              <p:pRg st="9" end="9"/>
                                            </p:txEl>
                                          </p:spTgt>
                                        </p:tgtEl>
                                        <p:attrNameLst>
                                          <p:attrName>style.visibility</p:attrName>
                                        </p:attrNameLst>
                                      </p:cBhvr>
                                      <p:to>
                                        <p:strVal val="visible"/>
                                      </p:to>
                                    </p:set>
                                    <p:animEffect transition="in" filter="blinds(horizontal)">
                                      <p:cBhvr>
                                        <p:cTn id="40" dur="500"/>
                                        <p:tgtEl>
                                          <p:spTgt spid="552963">
                                            <p:txEl>
                                              <p:pRg st="9" end="9"/>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552963">
                                            <p:txEl>
                                              <p:pRg st="10" end="10"/>
                                            </p:txEl>
                                          </p:spTgt>
                                        </p:tgtEl>
                                        <p:attrNameLst>
                                          <p:attrName>style.visibility</p:attrName>
                                        </p:attrNameLst>
                                      </p:cBhvr>
                                      <p:to>
                                        <p:strVal val="visible"/>
                                      </p:to>
                                    </p:set>
                                    <p:animEffect transition="in" filter="blinds(horizontal)">
                                      <p:cBhvr>
                                        <p:cTn id="45" dur="500"/>
                                        <p:tgtEl>
                                          <p:spTgt spid="552963">
                                            <p:txEl>
                                              <p:pRg st="10" end="10"/>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552963">
                                            <p:txEl>
                                              <p:pRg st="11" end="11"/>
                                            </p:txEl>
                                          </p:spTgt>
                                        </p:tgtEl>
                                        <p:attrNameLst>
                                          <p:attrName>style.visibility</p:attrName>
                                        </p:attrNameLst>
                                      </p:cBhvr>
                                      <p:to>
                                        <p:strVal val="visible"/>
                                      </p:to>
                                    </p:set>
                                    <p:animEffect transition="in" filter="blinds(horizontal)">
                                      <p:cBhvr>
                                        <p:cTn id="50" dur="500"/>
                                        <p:tgtEl>
                                          <p:spTgt spid="552963">
                                            <p:txEl>
                                              <p:pRg st="11" end="11"/>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552963">
                                            <p:txEl>
                                              <p:pRg st="12" end="12"/>
                                            </p:txEl>
                                          </p:spTgt>
                                        </p:tgtEl>
                                        <p:attrNameLst>
                                          <p:attrName>style.visibility</p:attrName>
                                        </p:attrNameLst>
                                      </p:cBhvr>
                                      <p:to>
                                        <p:strVal val="visible"/>
                                      </p:to>
                                    </p:set>
                                    <p:animEffect transition="in" filter="blinds(horizontal)">
                                      <p:cBhvr>
                                        <p:cTn id="55" dur="500"/>
                                        <p:tgtEl>
                                          <p:spTgt spid="552963">
                                            <p:txEl>
                                              <p:pRg st="12" end="12"/>
                                            </p:txEl>
                                          </p:spTgt>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552964"/>
                                        </p:tgtEl>
                                        <p:attrNameLst>
                                          <p:attrName>style.visibility</p:attrName>
                                        </p:attrNameLst>
                                      </p:cBhvr>
                                      <p:to>
                                        <p:strVal val="visible"/>
                                      </p:to>
                                    </p:set>
                                    <p:animEffect transition="in" filter="blinds(horizontal)">
                                      <p:cBhvr>
                                        <p:cTn id="60" dur="500"/>
                                        <p:tgtEl>
                                          <p:spTgt spid="552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a:xfrm>
            <a:off x="457200" y="98425"/>
            <a:ext cx="8229600" cy="561975"/>
          </a:xfrm>
        </p:spPr>
        <p:txBody>
          <a:bodyPr/>
          <a:lstStyle/>
          <a:p>
            <a:r>
              <a:rPr lang="zh-CN" altLang="en-US" sz="3600" smtClean="0"/>
              <a:t>计算机是如何工作的？</a:t>
            </a:r>
          </a:p>
        </p:txBody>
      </p:sp>
      <p:sp>
        <p:nvSpPr>
          <p:cNvPr id="553987" name="Text Box 3"/>
          <p:cNvSpPr txBox="1">
            <a:spLocks noChangeArrowheads="1"/>
          </p:cNvSpPr>
          <p:nvPr/>
        </p:nvSpPr>
        <p:spPr bwMode="auto">
          <a:xfrm>
            <a:off x="161925" y="863600"/>
            <a:ext cx="8893175" cy="4270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22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如果你知道你妈妈是如何做菜的，你就已经知道计算机是如何工作的！</a:t>
            </a:r>
            <a:endPar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endParaRPr>
          </a:p>
        </p:txBody>
      </p:sp>
      <p:sp>
        <p:nvSpPr>
          <p:cNvPr id="553988" name="Text Box 4"/>
          <p:cNvSpPr txBox="1">
            <a:spLocks noChangeArrowheads="1"/>
          </p:cNvSpPr>
          <p:nvPr/>
        </p:nvSpPr>
        <p:spPr bwMode="auto">
          <a:xfrm>
            <a:off x="250825" y="1538288"/>
            <a:ext cx="567213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zh-CN" altLang="en-US" sz="24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你能告诉我计算机是如何工作的吗？</a:t>
            </a:r>
          </a:p>
        </p:txBody>
      </p:sp>
      <p:sp>
        <p:nvSpPr>
          <p:cNvPr id="553989" name="Rectangle 5"/>
          <p:cNvSpPr>
            <a:spLocks noChangeArrowheads="1"/>
          </p:cNvSpPr>
          <p:nvPr/>
        </p:nvSpPr>
        <p:spPr bwMode="auto">
          <a:xfrm>
            <a:off x="5111750" y="1538288"/>
            <a:ext cx="367188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zh-CN" altLang="en-US" sz="2400" b="1" i="0" u="none" strike="noStrike" kern="1200" cap="none" spc="0" normalizeH="0" baseline="0" noProof="0" smtClean="0">
                <a:ln>
                  <a:noFill/>
                </a:ln>
                <a:solidFill>
                  <a:srgbClr val="008000"/>
                </a:solidFill>
                <a:effectLst/>
                <a:uLnTx/>
                <a:uFillTx/>
                <a:latin typeface="微软雅黑" pitchFamily="34" charset="-122"/>
                <a:ea typeface="微软雅黑" pitchFamily="34" charset="-122"/>
                <a:cs typeface="+mn-cs"/>
              </a:rPr>
              <a:t>“存储程序”工作方式！</a:t>
            </a:r>
          </a:p>
        </p:txBody>
      </p:sp>
      <p:sp>
        <p:nvSpPr>
          <p:cNvPr id="553990" name="Text Box 6"/>
          <p:cNvSpPr txBox="1">
            <a:spLocks noChangeArrowheads="1"/>
          </p:cNvSpPr>
          <p:nvPr/>
        </p:nvSpPr>
        <p:spPr bwMode="auto">
          <a:xfrm>
            <a:off x="522288" y="2698750"/>
            <a:ext cx="1484312" cy="466725"/>
          </a:xfrm>
          <a:prstGeom prst="rect">
            <a:avLst/>
          </a:prstGeom>
          <a:solidFill>
            <a:srgbClr val="0000FF">
              <a:alpha val="25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  控制器</a:t>
            </a:r>
          </a:p>
        </p:txBody>
      </p:sp>
      <p:sp>
        <p:nvSpPr>
          <p:cNvPr id="553991" name="Rectangle 7"/>
          <p:cNvSpPr>
            <a:spLocks noChangeArrowheads="1"/>
          </p:cNvSpPr>
          <p:nvPr/>
        </p:nvSpPr>
        <p:spPr bwMode="auto">
          <a:xfrm>
            <a:off x="206375" y="2249488"/>
            <a:ext cx="4949825" cy="4230687"/>
          </a:xfrm>
          <a:prstGeom prst="rect">
            <a:avLst/>
          </a:prstGeom>
          <a:noFill/>
          <a:ln w="38100" cap="rnd" algn="ctr">
            <a:solidFill>
              <a:srgbClr val="FF0000"/>
            </a:solidFill>
            <a:prstDash val="sysDot"/>
            <a:miter lim="800000"/>
            <a:headEnd/>
            <a:tailEnd/>
          </a:ln>
          <a:effectLst/>
          <a:extLst>
            <a:ext uri="{909E8E84-426E-40DD-AFC4-6F175D3DCCD1}">
              <a14:hiddenFill xmlns:a14="http://schemas.microsoft.com/office/drawing/2010/main">
                <a:solidFill>
                  <a:srgbClr val="800000">
                    <a:alpha val="19000"/>
                  </a:srgbClr>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3992" name="Text Box 8"/>
          <p:cNvSpPr txBox="1">
            <a:spLocks noChangeArrowheads="1"/>
          </p:cNvSpPr>
          <p:nvPr/>
        </p:nvSpPr>
        <p:spPr bwMode="auto">
          <a:xfrm>
            <a:off x="431800" y="2249488"/>
            <a:ext cx="854075" cy="457200"/>
          </a:xfrm>
          <a:prstGeom prst="rect">
            <a:avLst/>
          </a:prstGeom>
          <a:noFill/>
          <a:ln>
            <a:noFill/>
          </a:ln>
          <a:effectLst/>
          <a:extLst>
            <a:ext uri="{909E8E84-426E-40DD-AFC4-6F175D3DCCD1}">
              <a14:hiddenFill xmlns:a14="http://schemas.microsoft.com/office/drawing/2010/main">
                <a:solidFill>
                  <a:srgbClr val="0000FF">
                    <a:alpha val="25999"/>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smtClean="0">
                <a:ln>
                  <a:noFill/>
                </a:ln>
                <a:solidFill>
                  <a:srgbClr val="FF0000"/>
                </a:solidFill>
                <a:effectLst/>
                <a:uLnTx/>
                <a:uFillTx/>
                <a:latin typeface="微软雅黑" pitchFamily="34" charset="-122"/>
                <a:ea typeface="微软雅黑" pitchFamily="34" charset="-122"/>
                <a:cs typeface="+mn-cs"/>
              </a:rPr>
              <a:t>CPU</a:t>
            </a:r>
          </a:p>
        </p:txBody>
      </p:sp>
      <p:sp>
        <p:nvSpPr>
          <p:cNvPr id="553993" name="Text Box 9"/>
          <p:cNvSpPr txBox="1">
            <a:spLocks noChangeArrowheads="1"/>
          </p:cNvSpPr>
          <p:nvPr/>
        </p:nvSpPr>
        <p:spPr bwMode="auto">
          <a:xfrm>
            <a:off x="2546350" y="2789238"/>
            <a:ext cx="1035050" cy="376237"/>
          </a:xfrm>
          <a:prstGeom prst="rect">
            <a:avLst/>
          </a:prstGeom>
          <a:solidFill>
            <a:srgbClr val="FF0000">
              <a:alpha val="17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itchFamily="34" charset="-122"/>
                <a:ea typeface="微软雅黑" pitchFamily="34" charset="-122"/>
                <a:cs typeface="+mn-cs"/>
              </a:rPr>
              <a:t>    PC</a:t>
            </a:r>
          </a:p>
        </p:txBody>
      </p:sp>
      <p:sp>
        <p:nvSpPr>
          <p:cNvPr id="553994" name="Text Box 10"/>
          <p:cNvSpPr txBox="1">
            <a:spLocks noChangeArrowheads="1"/>
          </p:cNvSpPr>
          <p:nvPr/>
        </p:nvSpPr>
        <p:spPr bwMode="auto">
          <a:xfrm>
            <a:off x="8242300" y="3149600"/>
            <a:ext cx="695325" cy="831850"/>
          </a:xfrm>
          <a:prstGeom prst="rect">
            <a:avLst/>
          </a:prstGeom>
          <a:solidFill>
            <a:srgbClr val="0000FF">
              <a:alpha val="25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CC3300"/>
                </a:solidFill>
                <a:effectLst/>
                <a:uLnTx/>
                <a:uFillTx/>
                <a:latin typeface="微软雅黑" pitchFamily="34" charset="-122"/>
                <a:ea typeface="微软雅黑" pitchFamily="34" charset="-122"/>
                <a:cs typeface="+mn-cs"/>
              </a:rPr>
              <a:t>输入</a:t>
            </a: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CC3300"/>
                </a:solidFill>
                <a:effectLst/>
                <a:uLnTx/>
                <a:uFillTx/>
                <a:latin typeface="微软雅黑" pitchFamily="34" charset="-122"/>
                <a:ea typeface="微软雅黑" pitchFamily="34" charset="-122"/>
                <a:cs typeface="+mn-cs"/>
              </a:rPr>
              <a:t>设备</a:t>
            </a:r>
          </a:p>
        </p:txBody>
      </p:sp>
      <p:sp>
        <p:nvSpPr>
          <p:cNvPr id="553995" name="AutoShape 11"/>
          <p:cNvSpPr>
            <a:spLocks noChangeArrowheads="1"/>
          </p:cNvSpPr>
          <p:nvPr/>
        </p:nvSpPr>
        <p:spPr bwMode="auto">
          <a:xfrm>
            <a:off x="7831138" y="3509963"/>
            <a:ext cx="360362" cy="223837"/>
          </a:xfrm>
          <a:prstGeom prst="leftRightArrow">
            <a:avLst>
              <a:gd name="adj1" fmla="val 50000"/>
              <a:gd name="adj2" fmla="val 32199"/>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smtClean="0">
              <a:ln>
                <a:noFill/>
              </a:ln>
              <a:solidFill>
                <a:srgbClr val="CC3300"/>
              </a:solidFill>
              <a:effectLst/>
              <a:uLnTx/>
              <a:uFillTx/>
              <a:latin typeface="微软雅黑" pitchFamily="34" charset="-122"/>
              <a:ea typeface="微软雅黑" pitchFamily="34" charset="-122"/>
              <a:cs typeface="+mn-cs"/>
            </a:endParaRPr>
          </a:p>
        </p:txBody>
      </p:sp>
      <p:sp>
        <p:nvSpPr>
          <p:cNvPr id="553996" name="Text Box 12"/>
          <p:cNvSpPr txBox="1">
            <a:spLocks noChangeArrowheads="1"/>
          </p:cNvSpPr>
          <p:nvPr/>
        </p:nvSpPr>
        <p:spPr bwMode="auto">
          <a:xfrm>
            <a:off x="8242300" y="4545013"/>
            <a:ext cx="695325" cy="831850"/>
          </a:xfrm>
          <a:prstGeom prst="rect">
            <a:avLst/>
          </a:prstGeom>
          <a:solidFill>
            <a:srgbClr val="0000FF">
              <a:alpha val="25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CC3300"/>
                </a:solidFill>
                <a:effectLst/>
                <a:uLnTx/>
                <a:uFillTx/>
                <a:latin typeface="微软雅黑" pitchFamily="34" charset="-122"/>
                <a:ea typeface="微软雅黑" pitchFamily="34" charset="-122"/>
                <a:cs typeface="+mn-cs"/>
              </a:rPr>
              <a:t>输出</a:t>
            </a:r>
            <a:endParaRPr kumimoji="0" lang="en-US" altLang="zh-CN" sz="2400" b="1" i="0" u="none" strike="noStrike" kern="1200" cap="none" spc="0" normalizeH="0" baseline="0" noProof="0" smtClean="0">
              <a:ln>
                <a:noFill/>
              </a:ln>
              <a:solidFill>
                <a:srgbClr val="CC3300"/>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CC3300"/>
                </a:solidFill>
                <a:effectLst/>
                <a:uLnTx/>
                <a:uFillTx/>
                <a:latin typeface="微软雅黑" pitchFamily="34" charset="-122"/>
                <a:ea typeface="微软雅黑" pitchFamily="34" charset="-122"/>
                <a:cs typeface="+mn-cs"/>
              </a:rPr>
              <a:t>设备</a:t>
            </a:r>
          </a:p>
        </p:txBody>
      </p:sp>
      <p:sp>
        <p:nvSpPr>
          <p:cNvPr id="553997" name="AutoShape 13"/>
          <p:cNvSpPr>
            <a:spLocks noChangeArrowheads="1"/>
          </p:cNvSpPr>
          <p:nvPr/>
        </p:nvSpPr>
        <p:spPr bwMode="auto">
          <a:xfrm>
            <a:off x="7786688" y="4814888"/>
            <a:ext cx="404812" cy="225425"/>
          </a:xfrm>
          <a:prstGeom prst="leftRightArrow">
            <a:avLst>
              <a:gd name="adj1" fmla="val 50000"/>
              <a:gd name="adj2" fmla="val 35915"/>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3998" name="Text Box 14"/>
          <p:cNvSpPr txBox="1">
            <a:spLocks noChangeArrowheads="1"/>
          </p:cNvSpPr>
          <p:nvPr/>
        </p:nvSpPr>
        <p:spPr bwMode="auto">
          <a:xfrm>
            <a:off x="3851275" y="2789238"/>
            <a:ext cx="1079500" cy="376237"/>
          </a:xfrm>
          <a:prstGeom prst="rect">
            <a:avLst/>
          </a:prstGeom>
          <a:solidFill>
            <a:srgbClr val="FF0000">
              <a:alpha val="17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itchFamily="34" charset="-122"/>
                <a:ea typeface="微软雅黑" pitchFamily="34" charset="-122"/>
                <a:cs typeface="+mn-cs"/>
              </a:rPr>
              <a:t>  MAR</a:t>
            </a:r>
          </a:p>
        </p:txBody>
      </p:sp>
      <p:sp>
        <p:nvSpPr>
          <p:cNvPr id="553999" name="Text Box 15"/>
          <p:cNvSpPr txBox="1">
            <a:spLocks noChangeArrowheads="1"/>
          </p:cNvSpPr>
          <p:nvPr/>
        </p:nvSpPr>
        <p:spPr bwMode="auto">
          <a:xfrm>
            <a:off x="3897313" y="5803900"/>
            <a:ext cx="1079500" cy="376238"/>
          </a:xfrm>
          <a:prstGeom prst="rect">
            <a:avLst/>
          </a:prstGeom>
          <a:solidFill>
            <a:srgbClr val="FF0000">
              <a:alpha val="17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333399"/>
                </a:solidFill>
                <a:effectLst/>
                <a:uLnTx/>
                <a:uFillTx/>
                <a:latin typeface="微软雅黑" pitchFamily="34" charset="-122"/>
                <a:ea typeface="微软雅黑" pitchFamily="34" charset="-122"/>
                <a:cs typeface="+mn-cs"/>
              </a:rPr>
              <a:t>  MDR</a:t>
            </a:r>
          </a:p>
        </p:txBody>
      </p:sp>
      <p:sp>
        <p:nvSpPr>
          <p:cNvPr id="554000" name="Line 16"/>
          <p:cNvSpPr>
            <a:spLocks noChangeShapeType="1"/>
          </p:cNvSpPr>
          <p:nvPr/>
        </p:nvSpPr>
        <p:spPr bwMode="auto">
          <a:xfrm>
            <a:off x="2006600" y="2968625"/>
            <a:ext cx="539750" cy="0"/>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01" name="Line 17"/>
          <p:cNvSpPr>
            <a:spLocks noChangeShapeType="1"/>
          </p:cNvSpPr>
          <p:nvPr/>
        </p:nvSpPr>
        <p:spPr bwMode="auto">
          <a:xfrm>
            <a:off x="3581400" y="2968625"/>
            <a:ext cx="271463" cy="0"/>
          </a:xfrm>
          <a:prstGeom prst="line">
            <a:avLst/>
          </a:prstGeom>
          <a:noFill/>
          <a:ln w="38100">
            <a:solidFill>
              <a:srgbClr val="00763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02" name="Line 18"/>
          <p:cNvSpPr>
            <a:spLocks noChangeShapeType="1"/>
          </p:cNvSpPr>
          <p:nvPr/>
        </p:nvSpPr>
        <p:spPr bwMode="auto">
          <a:xfrm>
            <a:off x="4257675" y="5308600"/>
            <a:ext cx="0" cy="495300"/>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nvGrpSpPr>
          <p:cNvPr id="554003" name="Group 19"/>
          <p:cNvGrpSpPr>
            <a:grpSpLocks/>
          </p:cNvGrpSpPr>
          <p:nvPr/>
        </p:nvGrpSpPr>
        <p:grpSpPr bwMode="auto">
          <a:xfrm>
            <a:off x="2609850" y="3563938"/>
            <a:ext cx="765175" cy="1484312"/>
            <a:chOff x="3135" y="2472"/>
            <a:chExt cx="454" cy="935"/>
          </a:xfrm>
        </p:grpSpPr>
        <p:grpSp>
          <p:nvGrpSpPr>
            <p:cNvPr id="554004" name="Group 20"/>
            <p:cNvGrpSpPr>
              <a:grpSpLocks/>
            </p:cNvGrpSpPr>
            <p:nvPr/>
          </p:nvGrpSpPr>
          <p:grpSpPr bwMode="auto">
            <a:xfrm flipH="1">
              <a:off x="3135" y="2472"/>
              <a:ext cx="454" cy="935"/>
              <a:chOff x="3078" y="2330"/>
              <a:chExt cx="625" cy="1580"/>
            </a:xfrm>
          </p:grpSpPr>
          <p:sp>
            <p:nvSpPr>
              <p:cNvPr id="554005" name="Line 12"/>
              <p:cNvSpPr>
                <a:spLocks noChangeShapeType="1"/>
              </p:cNvSpPr>
              <p:nvPr/>
            </p:nvSpPr>
            <p:spPr bwMode="auto">
              <a:xfrm flipH="1">
                <a:off x="3078" y="2330"/>
                <a:ext cx="9" cy="69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06" name="Line 13"/>
              <p:cNvSpPr>
                <a:spLocks noChangeShapeType="1"/>
              </p:cNvSpPr>
              <p:nvPr/>
            </p:nvSpPr>
            <p:spPr bwMode="auto">
              <a:xfrm>
                <a:off x="3107" y="2330"/>
                <a:ext cx="592" cy="3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07" name="Line 14"/>
              <p:cNvSpPr>
                <a:spLocks noChangeShapeType="1"/>
              </p:cNvSpPr>
              <p:nvPr/>
            </p:nvSpPr>
            <p:spPr bwMode="auto">
              <a:xfrm>
                <a:off x="3087" y="3018"/>
                <a:ext cx="213" cy="11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08" name="Line 16"/>
              <p:cNvSpPr>
                <a:spLocks noChangeShapeType="1"/>
              </p:cNvSpPr>
              <p:nvPr/>
            </p:nvSpPr>
            <p:spPr bwMode="auto">
              <a:xfrm>
                <a:off x="3693" y="2644"/>
                <a:ext cx="10" cy="45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09" name="Line 18"/>
              <p:cNvSpPr>
                <a:spLocks noChangeShapeType="1"/>
              </p:cNvSpPr>
              <p:nvPr/>
            </p:nvSpPr>
            <p:spPr bwMode="auto">
              <a:xfrm flipV="1">
                <a:off x="3120" y="3256"/>
                <a:ext cx="0" cy="65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10" name="Line 19"/>
              <p:cNvSpPr>
                <a:spLocks noChangeShapeType="1"/>
              </p:cNvSpPr>
              <p:nvPr/>
            </p:nvSpPr>
            <p:spPr bwMode="auto">
              <a:xfrm flipV="1">
                <a:off x="3135" y="3549"/>
                <a:ext cx="564"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11" name="Line 20"/>
              <p:cNvSpPr>
                <a:spLocks noChangeShapeType="1"/>
              </p:cNvSpPr>
              <p:nvPr/>
            </p:nvSpPr>
            <p:spPr bwMode="auto">
              <a:xfrm flipV="1">
                <a:off x="3121" y="3125"/>
                <a:ext cx="171" cy="1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12" name="Line 22"/>
              <p:cNvSpPr>
                <a:spLocks noChangeShapeType="1"/>
              </p:cNvSpPr>
              <p:nvPr/>
            </p:nvSpPr>
            <p:spPr bwMode="auto">
              <a:xfrm flipV="1">
                <a:off x="3702" y="3067"/>
                <a:ext cx="0" cy="4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sp>
          <p:nvSpPr>
            <p:cNvPr id="554013" name="Rectangle 25"/>
            <p:cNvSpPr>
              <a:spLocks noChangeArrowheads="1"/>
            </p:cNvSpPr>
            <p:nvPr/>
          </p:nvSpPr>
          <p:spPr bwMode="auto">
            <a:xfrm rot="16200000" flipH="1">
              <a:off x="3033" y="2830"/>
              <a:ext cx="51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Arial" charset="0"/>
                  <a:ea typeface="宋体" charset="-122"/>
                  <a:cs typeface="Arial" charset="0"/>
                </a:rPr>
                <a:t>ALU</a:t>
              </a:r>
            </a:p>
          </p:txBody>
        </p:sp>
      </p:grpSp>
      <p:grpSp>
        <p:nvGrpSpPr>
          <p:cNvPr id="554014" name="Group 30"/>
          <p:cNvGrpSpPr>
            <a:grpSpLocks/>
          </p:cNvGrpSpPr>
          <p:nvPr/>
        </p:nvGrpSpPr>
        <p:grpSpPr bwMode="auto">
          <a:xfrm>
            <a:off x="3357563" y="3959225"/>
            <a:ext cx="404812" cy="809625"/>
            <a:chOff x="2030" y="2415"/>
            <a:chExt cx="341" cy="510"/>
          </a:xfrm>
        </p:grpSpPr>
        <p:sp>
          <p:nvSpPr>
            <p:cNvPr id="554015" name="Line 31"/>
            <p:cNvSpPr>
              <a:spLocks noChangeShapeType="1"/>
            </p:cNvSpPr>
            <p:nvPr/>
          </p:nvSpPr>
          <p:spPr bwMode="auto">
            <a:xfrm flipH="1">
              <a:off x="2031" y="241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16" name="Line 32"/>
            <p:cNvSpPr>
              <a:spLocks noChangeShapeType="1"/>
            </p:cNvSpPr>
            <p:nvPr/>
          </p:nvSpPr>
          <p:spPr bwMode="auto">
            <a:xfrm flipH="1">
              <a:off x="2030" y="292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sp>
        <p:nvSpPr>
          <p:cNvPr id="554017" name="Text Box 33"/>
          <p:cNvSpPr txBox="1">
            <a:spLocks noChangeArrowheads="1"/>
          </p:cNvSpPr>
          <p:nvPr/>
        </p:nvSpPr>
        <p:spPr bwMode="auto">
          <a:xfrm>
            <a:off x="1646238" y="3463925"/>
            <a:ext cx="450850" cy="1625600"/>
          </a:xfrm>
          <a:prstGeom prst="rect">
            <a:avLst/>
          </a:prstGeom>
          <a:solidFill>
            <a:srgbClr val="FF0000">
              <a:alpha val="17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标</a:t>
            </a: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志</a:t>
            </a: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寄</a:t>
            </a: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存</a:t>
            </a: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器</a:t>
            </a:r>
            <a:endParaRPr kumimoji="0" lang="en-US" altLang="zh-CN" sz="20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endParaRPr>
          </a:p>
        </p:txBody>
      </p:sp>
      <p:sp>
        <p:nvSpPr>
          <p:cNvPr id="554018" name="Line 34"/>
          <p:cNvSpPr>
            <a:spLocks noChangeShapeType="1"/>
          </p:cNvSpPr>
          <p:nvPr/>
        </p:nvSpPr>
        <p:spPr bwMode="auto">
          <a:xfrm flipH="1">
            <a:off x="2097088" y="4049713"/>
            <a:ext cx="53975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nvGrpSpPr>
          <p:cNvPr id="554019" name="Group 35"/>
          <p:cNvGrpSpPr>
            <a:grpSpLocks/>
          </p:cNvGrpSpPr>
          <p:nvPr/>
        </p:nvGrpSpPr>
        <p:grpSpPr bwMode="auto">
          <a:xfrm>
            <a:off x="1376363" y="3149600"/>
            <a:ext cx="227012" cy="855663"/>
            <a:chOff x="895" y="1905"/>
            <a:chExt cx="143" cy="539"/>
          </a:xfrm>
        </p:grpSpPr>
        <p:sp>
          <p:nvSpPr>
            <p:cNvPr id="554020" name="Line 36"/>
            <p:cNvSpPr>
              <a:spLocks noChangeShapeType="1"/>
            </p:cNvSpPr>
            <p:nvPr/>
          </p:nvSpPr>
          <p:spPr bwMode="auto">
            <a:xfrm flipH="1">
              <a:off x="896" y="2443"/>
              <a:ext cx="142"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21" name="Line 37"/>
            <p:cNvSpPr>
              <a:spLocks noChangeShapeType="1"/>
            </p:cNvSpPr>
            <p:nvPr/>
          </p:nvSpPr>
          <p:spPr bwMode="auto">
            <a:xfrm flipV="1">
              <a:off x="895" y="1905"/>
              <a:ext cx="0" cy="539"/>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sp>
        <p:nvSpPr>
          <p:cNvPr id="554022" name="Line 38"/>
          <p:cNvSpPr>
            <a:spLocks noChangeShapeType="1"/>
          </p:cNvSpPr>
          <p:nvPr/>
        </p:nvSpPr>
        <p:spPr bwMode="auto">
          <a:xfrm flipV="1">
            <a:off x="4392613" y="3194050"/>
            <a:ext cx="0" cy="53975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nvGrpSpPr>
          <p:cNvPr id="554023" name="Group 39"/>
          <p:cNvGrpSpPr>
            <a:grpSpLocks/>
          </p:cNvGrpSpPr>
          <p:nvPr/>
        </p:nvGrpSpPr>
        <p:grpSpPr bwMode="auto">
          <a:xfrm>
            <a:off x="2366963" y="4406900"/>
            <a:ext cx="1530350" cy="1487488"/>
            <a:chOff x="1576" y="2924"/>
            <a:chExt cx="964" cy="937"/>
          </a:xfrm>
        </p:grpSpPr>
        <p:sp>
          <p:nvSpPr>
            <p:cNvPr id="554024" name="Line 40"/>
            <p:cNvSpPr>
              <a:spLocks noChangeShapeType="1"/>
            </p:cNvSpPr>
            <p:nvPr/>
          </p:nvSpPr>
          <p:spPr bwMode="auto">
            <a:xfrm>
              <a:off x="1576" y="2924"/>
              <a:ext cx="0" cy="935"/>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25" name="Line 41"/>
            <p:cNvSpPr>
              <a:spLocks noChangeShapeType="1"/>
            </p:cNvSpPr>
            <p:nvPr/>
          </p:nvSpPr>
          <p:spPr bwMode="auto">
            <a:xfrm>
              <a:off x="1576" y="3861"/>
              <a:ext cx="964"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26" name="Line 42"/>
            <p:cNvSpPr>
              <a:spLocks noChangeShapeType="1"/>
            </p:cNvSpPr>
            <p:nvPr/>
          </p:nvSpPr>
          <p:spPr bwMode="auto">
            <a:xfrm flipH="1">
              <a:off x="1576" y="2924"/>
              <a:ext cx="171"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grpSp>
        <p:nvGrpSpPr>
          <p:cNvPr id="554027" name="Group 43"/>
          <p:cNvGrpSpPr>
            <a:grpSpLocks/>
          </p:cNvGrpSpPr>
          <p:nvPr/>
        </p:nvGrpSpPr>
        <p:grpSpPr bwMode="auto">
          <a:xfrm>
            <a:off x="3222625" y="5173663"/>
            <a:ext cx="493713" cy="719137"/>
            <a:chOff x="2115" y="3405"/>
            <a:chExt cx="311" cy="453"/>
          </a:xfrm>
        </p:grpSpPr>
        <p:sp>
          <p:nvSpPr>
            <p:cNvPr id="554028" name="Line 44"/>
            <p:cNvSpPr>
              <a:spLocks noChangeShapeType="1"/>
            </p:cNvSpPr>
            <p:nvPr/>
          </p:nvSpPr>
          <p:spPr bwMode="auto">
            <a:xfrm flipV="1">
              <a:off x="2115" y="3405"/>
              <a:ext cx="0" cy="453"/>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29" name="Line 45"/>
            <p:cNvSpPr>
              <a:spLocks noChangeShapeType="1"/>
            </p:cNvSpPr>
            <p:nvPr/>
          </p:nvSpPr>
          <p:spPr bwMode="auto">
            <a:xfrm>
              <a:off x="2115" y="3407"/>
              <a:ext cx="311"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grpSp>
        <p:nvGrpSpPr>
          <p:cNvPr id="554030" name="Group 46"/>
          <p:cNvGrpSpPr>
            <a:grpSpLocks/>
          </p:cNvGrpSpPr>
          <p:nvPr/>
        </p:nvGrpSpPr>
        <p:grpSpPr bwMode="auto">
          <a:xfrm>
            <a:off x="1016000" y="3190875"/>
            <a:ext cx="4725988" cy="2298700"/>
            <a:chOff x="725" y="2158"/>
            <a:chExt cx="2977" cy="1448"/>
          </a:xfrm>
        </p:grpSpPr>
        <p:sp>
          <p:nvSpPr>
            <p:cNvPr id="554031" name="Line 47"/>
            <p:cNvSpPr>
              <a:spLocks noChangeShapeType="1"/>
            </p:cNvSpPr>
            <p:nvPr/>
          </p:nvSpPr>
          <p:spPr bwMode="auto">
            <a:xfrm flipV="1">
              <a:off x="725" y="3606"/>
              <a:ext cx="2977" cy="0"/>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32" name="Line 48"/>
            <p:cNvSpPr>
              <a:spLocks noChangeShapeType="1"/>
            </p:cNvSpPr>
            <p:nvPr/>
          </p:nvSpPr>
          <p:spPr bwMode="auto">
            <a:xfrm>
              <a:off x="754" y="2158"/>
              <a:ext cx="0" cy="1389"/>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33" name="Line 49"/>
            <p:cNvSpPr>
              <a:spLocks noChangeShapeType="1"/>
            </p:cNvSpPr>
            <p:nvPr/>
          </p:nvSpPr>
          <p:spPr bwMode="auto">
            <a:xfrm flipV="1">
              <a:off x="1916" y="3209"/>
              <a:ext cx="0" cy="369"/>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sp>
        <p:nvSpPr>
          <p:cNvPr id="554034" name="Text Box 50"/>
          <p:cNvSpPr txBox="1">
            <a:spLocks noChangeArrowheads="1"/>
          </p:cNvSpPr>
          <p:nvPr/>
        </p:nvSpPr>
        <p:spPr bwMode="auto">
          <a:xfrm>
            <a:off x="522288" y="5849938"/>
            <a:ext cx="1035050" cy="376237"/>
          </a:xfrm>
          <a:prstGeom prst="rect">
            <a:avLst/>
          </a:prstGeom>
          <a:solidFill>
            <a:srgbClr val="FF0000">
              <a:alpha val="17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    </a:t>
            </a:r>
            <a:r>
              <a:rPr kumimoji="0" lang="en-US" altLang="zh-CN" sz="1800" b="1" i="0" u="none" strike="noStrike" kern="1200" cap="none" spc="0" normalizeH="0" baseline="0" noProof="0" smtClean="0">
                <a:ln>
                  <a:noFill/>
                </a:ln>
                <a:solidFill>
                  <a:srgbClr val="009999"/>
                </a:solidFill>
                <a:effectLst/>
                <a:uLnTx/>
                <a:uFillTx/>
                <a:latin typeface="微软雅黑" pitchFamily="34" charset="-122"/>
                <a:ea typeface="微软雅黑" pitchFamily="34" charset="-122"/>
                <a:cs typeface="+mn-cs"/>
              </a:rPr>
              <a:t>IR</a:t>
            </a:r>
          </a:p>
        </p:txBody>
      </p:sp>
      <p:sp>
        <p:nvSpPr>
          <p:cNvPr id="554035" name="Line 51"/>
          <p:cNvSpPr>
            <a:spLocks noChangeShapeType="1"/>
          </p:cNvSpPr>
          <p:nvPr/>
        </p:nvSpPr>
        <p:spPr bwMode="auto">
          <a:xfrm flipH="1">
            <a:off x="1557338" y="6073775"/>
            <a:ext cx="2341562"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36" name="Line 52"/>
          <p:cNvSpPr>
            <a:spLocks noChangeShapeType="1"/>
          </p:cNvSpPr>
          <p:nvPr/>
        </p:nvSpPr>
        <p:spPr bwMode="auto">
          <a:xfrm flipV="1">
            <a:off x="701675" y="3149600"/>
            <a:ext cx="0" cy="2700338"/>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nvGrpSpPr>
          <p:cNvPr id="554037" name="Group 53"/>
          <p:cNvGrpSpPr>
            <a:grpSpLocks/>
          </p:cNvGrpSpPr>
          <p:nvPr/>
        </p:nvGrpSpPr>
        <p:grpSpPr bwMode="auto">
          <a:xfrm>
            <a:off x="5157788" y="2384425"/>
            <a:ext cx="1262062" cy="3870325"/>
            <a:chOff x="3333" y="1650"/>
            <a:chExt cx="795" cy="2438"/>
          </a:xfrm>
        </p:grpSpPr>
        <p:sp>
          <p:nvSpPr>
            <p:cNvPr id="554038" name="Text Box 54"/>
            <p:cNvSpPr txBox="1">
              <a:spLocks noChangeArrowheads="1"/>
            </p:cNvSpPr>
            <p:nvPr/>
          </p:nvSpPr>
          <p:spPr bwMode="auto">
            <a:xfrm>
              <a:off x="3447" y="1650"/>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008000"/>
                  </a:solidFill>
                  <a:effectLst/>
                  <a:uLnTx/>
                  <a:uFillTx/>
                  <a:latin typeface="微软雅黑" pitchFamily="34" charset="-122"/>
                  <a:ea typeface="微软雅黑" pitchFamily="34" charset="-122"/>
                  <a:cs typeface="+mn-cs"/>
                </a:rPr>
                <a:t>地址</a:t>
              </a:r>
            </a:p>
          </p:txBody>
        </p:sp>
        <p:sp>
          <p:nvSpPr>
            <p:cNvPr id="554039" name="AutoShape 55"/>
            <p:cNvSpPr>
              <a:spLocks noChangeArrowheads="1"/>
            </p:cNvSpPr>
            <p:nvPr/>
          </p:nvSpPr>
          <p:spPr bwMode="auto">
            <a:xfrm>
              <a:off x="3362" y="2756"/>
              <a:ext cx="765" cy="284"/>
            </a:xfrm>
            <a:prstGeom prst="leftRightArrow">
              <a:avLst>
                <a:gd name="adj1" fmla="val 50000"/>
                <a:gd name="adj2" fmla="val 53873"/>
              </a:avLst>
            </a:prstGeom>
            <a:solidFill>
              <a:schemeClr val="bg1"/>
            </a:solidFill>
            <a:ln w="2857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40" name="Text Box 56"/>
            <p:cNvSpPr txBox="1">
              <a:spLocks noChangeArrowheads="1"/>
            </p:cNvSpPr>
            <p:nvPr/>
          </p:nvSpPr>
          <p:spPr bwMode="auto">
            <a:xfrm>
              <a:off x="3532" y="3634"/>
              <a:ext cx="482"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数据</a:t>
              </a:r>
            </a:p>
          </p:txBody>
        </p:sp>
        <p:sp>
          <p:nvSpPr>
            <p:cNvPr id="554041" name="AutoShape 57"/>
            <p:cNvSpPr>
              <a:spLocks noChangeArrowheads="1"/>
            </p:cNvSpPr>
            <p:nvPr/>
          </p:nvSpPr>
          <p:spPr bwMode="auto">
            <a:xfrm>
              <a:off x="3334" y="3804"/>
              <a:ext cx="794" cy="284"/>
            </a:xfrm>
            <a:prstGeom prst="leftRightArrow">
              <a:avLst>
                <a:gd name="adj1" fmla="val 50000"/>
                <a:gd name="adj2" fmla="val 55915"/>
              </a:avLst>
            </a:prstGeom>
            <a:solidFill>
              <a:schemeClr val="bg1"/>
            </a:solidFill>
            <a:ln w="2857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42" name="Text Box 58"/>
            <p:cNvSpPr txBox="1">
              <a:spLocks noChangeArrowheads="1"/>
            </p:cNvSpPr>
            <p:nvPr/>
          </p:nvSpPr>
          <p:spPr bwMode="auto">
            <a:xfrm>
              <a:off x="3504" y="2534"/>
              <a:ext cx="539"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控制</a:t>
              </a:r>
            </a:p>
          </p:txBody>
        </p:sp>
        <p:sp>
          <p:nvSpPr>
            <p:cNvPr id="554043" name="AutoShape 59"/>
            <p:cNvSpPr>
              <a:spLocks noChangeArrowheads="1"/>
            </p:cNvSpPr>
            <p:nvPr/>
          </p:nvSpPr>
          <p:spPr bwMode="auto">
            <a:xfrm>
              <a:off x="3333" y="1843"/>
              <a:ext cx="794" cy="341"/>
            </a:xfrm>
            <a:prstGeom prst="rightArrow">
              <a:avLst>
                <a:gd name="adj1" fmla="val 50000"/>
                <a:gd name="adj2" fmla="val 58211"/>
              </a:avLst>
            </a:prstGeom>
            <a:solidFill>
              <a:schemeClr val="bg1"/>
            </a:solidFill>
            <a:ln w="28575"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44" name="Line 60"/>
            <p:cNvSpPr>
              <a:spLocks noChangeShapeType="1"/>
            </p:cNvSpPr>
            <p:nvPr/>
          </p:nvSpPr>
          <p:spPr bwMode="auto">
            <a:xfrm flipV="1">
              <a:off x="3731" y="2982"/>
              <a:ext cx="0" cy="624"/>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grpSp>
        <p:nvGrpSpPr>
          <p:cNvPr id="554045" name="Group 61"/>
          <p:cNvGrpSpPr>
            <a:grpSpLocks/>
          </p:cNvGrpSpPr>
          <p:nvPr/>
        </p:nvGrpSpPr>
        <p:grpSpPr bwMode="auto">
          <a:xfrm>
            <a:off x="3355975" y="3233738"/>
            <a:ext cx="1755775" cy="2127250"/>
            <a:chOff x="2199" y="2185"/>
            <a:chExt cx="1106" cy="1340"/>
          </a:xfrm>
        </p:grpSpPr>
        <p:sp>
          <p:nvSpPr>
            <p:cNvPr id="554046" name="Text Box 62"/>
            <p:cNvSpPr txBox="1">
              <a:spLocks noChangeArrowheads="1"/>
            </p:cNvSpPr>
            <p:nvPr/>
          </p:nvSpPr>
          <p:spPr bwMode="auto">
            <a:xfrm>
              <a:off x="2199" y="2185"/>
              <a:ext cx="737" cy="288"/>
            </a:xfrm>
            <a:prstGeom prst="rect">
              <a:avLst/>
            </a:prstGeom>
            <a:noFill/>
            <a:ln>
              <a:noFill/>
            </a:ln>
            <a:effectLst/>
            <a:extLst>
              <a:ext uri="{909E8E84-426E-40DD-AFC4-6F175D3DCCD1}">
                <a14:hiddenFill xmlns:a14="http://schemas.microsoft.com/office/drawing/2010/main">
                  <a:solidFill>
                    <a:srgbClr val="0000FF">
                      <a:alpha val="25999"/>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GPRs</a:t>
              </a:r>
            </a:p>
          </p:txBody>
        </p:sp>
        <p:grpSp>
          <p:nvGrpSpPr>
            <p:cNvPr id="554047" name="Group 63"/>
            <p:cNvGrpSpPr>
              <a:grpSpLocks/>
            </p:cNvGrpSpPr>
            <p:nvPr/>
          </p:nvGrpSpPr>
          <p:grpSpPr bwMode="auto">
            <a:xfrm>
              <a:off x="2452" y="2500"/>
              <a:ext cx="853" cy="1025"/>
              <a:chOff x="2398" y="2273"/>
              <a:chExt cx="853" cy="1025"/>
            </a:xfrm>
          </p:grpSpPr>
          <p:grpSp>
            <p:nvGrpSpPr>
              <p:cNvPr id="554048" name="Group 64"/>
              <p:cNvGrpSpPr>
                <a:grpSpLocks/>
              </p:cNvGrpSpPr>
              <p:nvPr/>
            </p:nvGrpSpPr>
            <p:grpSpPr bwMode="auto">
              <a:xfrm>
                <a:off x="2398" y="2273"/>
                <a:ext cx="652" cy="992"/>
                <a:chOff x="2228" y="1678"/>
                <a:chExt cx="737" cy="992"/>
              </a:xfrm>
            </p:grpSpPr>
            <p:sp>
              <p:nvSpPr>
                <p:cNvPr id="554049" name="Rectangle 65"/>
                <p:cNvSpPr>
                  <a:spLocks noChangeArrowheads="1"/>
                </p:cNvSpPr>
                <p:nvPr/>
              </p:nvSpPr>
              <p:spPr bwMode="auto">
                <a:xfrm>
                  <a:off x="2228" y="1678"/>
                  <a:ext cx="737" cy="99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50" name="Line 66"/>
                <p:cNvSpPr>
                  <a:spLocks noChangeShapeType="1"/>
                </p:cNvSpPr>
                <p:nvPr/>
              </p:nvSpPr>
              <p:spPr bwMode="auto">
                <a:xfrm>
                  <a:off x="2228" y="1933"/>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51" name="Line 67"/>
                <p:cNvSpPr>
                  <a:spLocks noChangeShapeType="1"/>
                </p:cNvSpPr>
                <p:nvPr/>
              </p:nvSpPr>
              <p:spPr bwMode="auto">
                <a:xfrm>
                  <a:off x="2228" y="2188"/>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52" name="Line 68"/>
                <p:cNvSpPr>
                  <a:spLocks noChangeShapeType="1"/>
                </p:cNvSpPr>
                <p:nvPr/>
              </p:nvSpPr>
              <p:spPr bwMode="auto">
                <a:xfrm>
                  <a:off x="2228" y="2415"/>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sp>
            <p:nvSpPr>
              <p:cNvPr id="554053" name="Text Box 69"/>
              <p:cNvSpPr txBox="1">
                <a:spLocks noChangeArrowheads="1"/>
              </p:cNvSpPr>
              <p:nvPr/>
            </p:nvSpPr>
            <p:spPr bwMode="auto">
              <a:xfrm>
                <a:off x="3051" y="22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0</a:t>
                </a:r>
              </a:p>
            </p:txBody>
          </p:sp>
          <p:sp>
            <p:nvSpPr>
              <p:cNvPr id="554054" name="Text Box 70"/>
              <p:cNvSpPr txBox="1">
                <a:spLocks noChangeArrowheads="1"/>
              </p:cNvSpPr>
              <p:nvPr/>
            </p:nvSpPr>
            <p:spPr bwMode="auto">
              <a:xfrm>
                <a:off x="3052" y="252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1</a:t>
                </a:r>
              </a:p>
            </p:txBody>
          </p:sp>
          <p:sp>
            <p:nvSpPr>
              <p:cNvPr id="554055" name="Text Box 71"/>
              <p:cNvSpPr txBox="1">
                <a:spLocks noChangeArrowheads="1"/>
              </p:cNvSpPr>
              <p:nvPr/>
            </p:nvSpPr>
            <p:spPr bwMode="auto">
              <a:xfrm>
                <a:off x="3052" y="2784"/>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2</a:t>
                </a:r>
              </a:p>
            </p:txBody>
          </p:sp>
          <p:sp>
            <p:nvSpPr>
              <p:cNvPr id="554056" name="Text Box 72"/>
              <p:cNvSpPr txBox="1">
                <a:spLocks noChangeArrowheads="1"/>
              </p:cNvSpPr>
              <p:nvPr/>
            </p:nvSpPr>
            <p:spPr bwMode="auto">
              <a:xfrm>
                <a:off x="3051" y="3067"/>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3</a:t>
                </a:r>
              </a:p>
            </p:txBody>
          </p:sp>
        </p:grpSp>
        <p:sp>
          <p:nvSpPr>
            <p:cNvPr id="554057" name="Rectangle 73"/>
            <p:cNvSpPr>
              <a:spLocks noChangeArrowheads="1"/>
            </p:cNvSpPr>
            <p:nvPr/>
          </p:nvSpPr>
          <p:spPr bwMode="auto">
            <a:xfrm>
              <a:off x="2455" y="2500"/>
              <a:ext cx="652" cy="992"/>
            </a:xfrm>
            <a:prstGeom prst="rect">
              <a:avLst/>
            </a:prstGeom>
            <a:solidFill>
              <a:srgbClr val="008000">
                <a:alpha val="17000"/>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grpSp>
        <p:nvGrpSpPr>
          <p:cNvPr id="554058" name="Group 74"/>
          <p:cNvGrpSpPr>
            <a:grpSpLocks/>
          </p:cNvGrpSpPr>
          <p:nvPr/>
        </p:nvGrpSpPr>
        <p:grpSpPr bwMode="auto">
          <a:xfrm>
            <a:off x="6416675" y="2249488"/>
            <a:ext cx="1397000" cy="4049712"/>
            <a:chOff x="4127" y="1565"/>
            <a:chExt cx="880" cy="2551"/>
          </a:xfrm>
        </p:grpSpPr>
        <p:grpSp>
          <p:nvGrpSpPr>
            <p:cNvPr id="554059" name="Group 75"/>
            <p:cNvGrpSpPr>
              <a:grpSpLocks/>
            </p:cNvGrpSpPr>
            <p:nvPr/>
          </p:nvGrpSpPr>
          <p:grpSpPr bwMode="auto">
            <a:xfrm>
              <a:off x="4127" y="1565"/>
              <a:ext cx="880" cy="2551"/>
              <a:chOff x="4156" y="1565"/>
              <a:chExt cx="908" cy="2551"/>
            </a:xfrm>
          </p:grpSpPr>
          <p:sp>
            <p:nvSpPr>
              <p:cNvPr id="554060" name="Text Box 76"/>
              <p:cNvSpPr txBox="1">
                <a:spLocks noChangeArrowheads="1"/>
              </p:cNvSpPr>
              <p:nvPr/>
            </p:nvSpPr>
            <p:spPr bwMode="auto">
              <a:xfrm>
                <a:off x="4156" y="1565"/>
                <a:ext cx="737" cy="288"/>
              </a:xfrm>
              <a:prstGeom prst="rect">
                <a:avLst/>
              </a:prstGeom>
              <a:solidFill>
                <a:srgbClr val="0000FF">
                  <a:alpha val="25999"/>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存储器</a:t>
                </a:r>
              </a:p>
            </p:txBody>
          </p:sp>
          <p:grpSp>
            <p:nvGrpSpPr>
              <p:cNvPr id="554061" name="Group 77"/>
              <p:cNvGrpSpPr>
                <a:grpSpLocks/>
              </p:cNvGrpSpPr>
              <p:nvPr/>
            </p:nvGrpSpPr>
            <p:grpSpPr bwMode="auto">
              <a:xfrm>
                <a:off x="4156" y="1877"/>
                <a:ext cx="737" cy="2211"/>
                <a:chOff x="3447" y="1423"/>
                <a:chExt cx="879" cy="2211"/>
              </a:xfrm>
            </p:grpSpPr>
            <p:sp>
              <p:nvSpPr>
                <p:cNvPr id="554062" name="Rectangle 78"/>
                <p:cNvSpPr>
                  <a:spLocks noChangeArrowheads="1"/>
                </p:cNvSpPr>
                <p:nvPr/>
              </p:nvSpPr>
              <p:spPr bwMode="auto">
                <a:xfrm>
                  <a:off x="3447" y="1423"/>
                  <a:ext cx="879" cy="2211"/>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63" name="Line 79"/>
                <p:cNvSpPr>
                  <a:spLocks noChangeShapeType="1"/>
                </p:cNvSpPr>
                <p:nvPr/>
              </p:nvSpPr>
              <p:spPr bwMode="auto">
                <a:xfrm>
                  <a:off x="3447" y="1678"/>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64" name="Line 80"/>
                <p:cNvSpPr>
                  <a:spLocks noChangeShapeType="1"/>
                </p:cNvSpPr>
                <p:nvPr/>
              </p:nvSpPr>
              <p:spPr bwMode="auto">
                <a:xfrm>
                  <a:off x="3447" y="196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65" name="Line 81"/>
                <p:cNvSpPr>
                  <a:spLocks noChangeShapeType="1"/>
                </p:cNvSpPr>
                <p:nvPr/>
              </p:nvSpPr>
              <p:spPr bwMode="auto">
                <a:xfrm>
                  <a:off x="3447" y="2245"/>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66" name="Line 82"/>
                <p:cNvSpPr>
                  <a:spLocks noChangeShapeType="1"/>
                </p:cNvSpPr>
                <p:nvPr/>
              </p:nvSpPr>
              <p:spPr bwMode="auto">
                <a:xfrm>
                  <a:off x="3447" y="252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67" name="Line 83"/>
                <p:cNvSpPr>
                  <a:spLocks noChangeShapeType="1"/>
                </p:cNvSpPr>
                <p:nvPr/>
              </p:nvSpPr>
              <p:spPr bwMode="auto">
                <a:xfrm>
                  <a:off x="3447" y="281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68" name="Line 84"/>
                <p:cNvSpPr>
                  <a:spLocks noChangeShapeType="1"/>
                </p:cNvSpPr>
                <p:nvPr/>
              </p:nvSpPr>
              <p:spPr bwMode="auto">
                <a:xfrm>
                  <a:off x="3447" y="3096"/>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
              <p:nvSpPr>
                <p:cNvPr id="554069" name="Line 85"/>
                <p:cNvSpPr>
                  <a:spLocks noChangeShapeType="1"/>
                </p:cNvSpPr>
                <p:nvPr/>
              </p:nvSpPr>
              <p:spPr bwMode="auto">
                <a:xfrm>
                  <a:off x="3447" y="337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sp>
            <p:nvSpPr>
              <p:cNvPr id="554070" name="Text Box 86"/>
              <p:cNvSpPr txBox="1">
                <a:spLocks noChangeArrowheads="1"/>
              </p:cNvSpPr>
              <p:nvPr/>
            </p:nvSpPr>
            <p:spPr bwMode="auto">
              <a:xfrm>
                <a:off x="4864" y="1941"/>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itchFamily="34" charset="-122"/>
                    <a:ea typeface="微软雅黑" pitchFamily="34" charset="-122"/>
                    <a:cs typeface="+mn-cs"/>
                  </a:rPr>
                  <a:t>0</a:t>
                </a:r>
              </a:p>
            </p:txBody>
          </p:sp>
          <p:sp>
            <p:nvSpPr>
              <p:cNvPr id="554071" name="Text Box 87"/>
              <p:cNvSpPr txBox="1">
                <a:spLocks noChangeArrowheads="1"/>
              </p:cNvSpPr>
              <p:nvPr/>
            </p:nvSpPr>
            <p:spPr bwMode="auto">
              <a:xfrm>
                <a:off x="4865" y="2160"/>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itchFamily="34" charset="-122"/>
                    <a:ea typeface="微软雅黑" pitchFamily="34" charset="-122"/>
                    <a:cs typeface="+mn-cs"/>
                  </a:rPr>
                  <a:t>1</a:t>
                </a:r>
              </a:p>
            </p:txBody>
          </p:sp>
          <p:sp>
            <p:nvSpPr>
              <p:cNvPr id="554072" name="Text Box 88"/>
              <p:cNvSpPr txBox="1">
                <a:spLocks noChangeArrowheads="1"/>
              </p:cNvSpPr>
              <p:nvPr/>
            </p:nvSpPr>
            <p:spPr bwMode="auto">
              <a:xfrm>
                <a:off x="4865" y="247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itchFamily="34" charset="-122"/>
                    <a:ea typeface="微软雅黑" pitchFamily="34" charset="-122"/>
                    <a:cs typeface="+mn-cs"/>
                  </a:rPr>
                  <a:t>2</a:t>
                </a:r>
              </a:p>
            </p:txBody>
          </p:sp>
          <p:sp>
            <p:nvSpPr>
              <p:cNvPr id="554073" name="Text Box 89"/>
              <p:cNvSpPr txBox="1">
                <a:spLocks noChangeArrowheads="1"/>
              </p:cNvSpPr>
              <p:nvPr/>
            </p:nvSpPr>
            <p:spPr bwMode="auto">
              <a:xfrm>
                <a:off x="4864" y="275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itchFamily="34" charset="-122"/>
                    <a:ea typeface="微软雅黑" pitchFamily="34" charset="-122"/>
                    <a:cs typeface="+mn-cs"/>
                  </a:rPr>
                  <a:t>3</a:t>
                </a:r>
              </a:p>
            </p:txBody>
          </p:sp>
          <p:sp>
            <p:nvSpPr>
              <p:cNvPr id="554074" name="Text Box 90"/>
              <p:cNvSpPr txBox="1">
                <a:spLocks noChangeArrowheads="1"/>
              </p:cNvSpPr>
              <p:nvPr/>
            </p:nvSpPr>
            <p:spPr bwMode="auto">
              <a:xfrm>
                <a:off x="4865" y="298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itchFamily="34" charset="-122"/>
                    <a:ea typeface="微软雅黑" pitchFamily="34" charset="-122"/>
                    <a:cs typeface="+mn-cs"/>
                  </a:rPr>
                  <a:t>4</a:t>
                </a:r>
              </a:p>
            </p:txBody>
          </p:sp>
          <p:sp>
            <p:nvSpPr>
              <p:cNvPr id="554075" name="Text Box 91"/>
              <p:cNvSpPr txBox="1">
                <a:spLocks noChangeArrowheads="1"/>
              </p:cNvSpPr>
              <p:nvPr/>
            </p:nvSpPr>
            <p:spPr bwMode="auto">
              <a:xfrm>
                <a:off x="4865" y="3322"/>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itchFamily="34" charset="-122"/>
                    <a:ea typeface="微软雅黑" pitchFamily="34" charset="-122"/>
                    <a:cs typeface="+mn-cs"/>
                  </a:rPr>
                  <a:t>5</a:t>
                </a:r>
              </a:p>
            </p:txBody>
          </p:sp>
          <p:sp>
            <p:nvSpPr>
              <p:cNvPr id="554076" name="Text Box 92"/>
              <p:cNvSpPr txBox="1">
                <a:spLocks noChangeArrowheads="1"/>
              </p:cNvSpPr>
              <p:nvPr/>
            </p:nvSpPr>
            <p:spPr bwMode="auto">
              <a:xfrm>
                <a:off x="4864" y="3578"/>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itchFamily="34" charset="-122"/>
                    <a:ea typeface="微软雅黑" pitchFamily="34" charset="-122"/>
                    <a:cs typeface="+mn-cs"/>
                  </a:rPr>
                  <a:t>6</a:t>
                </a:r>
              </a:p>
            </p:txBody>
          </p:sp>
          <p:sp>
            <p:nvSpPr>
              <p:cNvPr id="554077" name="Text Box 93"/>
              <p:cNvSpPr txBox="1">
                <a:spLocks noChangeArrowheads="1"/>
              </p:cNvSpPr>
              <p:nvPr/>
            </p:nvSpPr>
            <p:spPr bwMode="auto">
              <a:xfrm>
                <a:off x="4864" y="3885"/>
                <a:ext cx="199"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itchFamily="34" charset="-122"/>
                    <a:ea typeface="微软雅黑" pitchFamily="34" charset="-122"/>
                    <a:cs typeface="+mn-cs"/>
                  </a:rPr>
                  <a:t>7</a:t>
                </a:r>
              </a:p>
            </p:txBody>
          </p:sp>
        </p:grpSp>
        <p:sp>
          <p:nvSpPr>
            <p:cNvPr id="554078" name="Rectangle 94"/>
            <p:cNvSpPr>
              <a:spLocks noChangeArrowheads="1"/>
            </p:cNvSpPr>
            <p:nvPr/>
          </p:nvSpPr>
          <p:spPr bwMode="auto">
            <a:xfrm>
              <a:off x="4127" y="1877"/>
              <a:ext cx="708" cy="2211"/>
            </a:xfrm>
            <a:prstGeom prst="rect">
              <a:avLst/>
            </a:prstGeom>
            <a:solidFill>
              <a:srgbClr val="008000">
                <a:alpha val="17000"/>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grpSp>
      <p:sp>
        <p:nvSpPr>
          <p:cNvPr id="554079" name="Rectangle 95"/>
          <p:cNvSpPr>
            <a:spLocks noChangeArrowheads="1"/>
          </p:cNvSpPr>
          <p:nvPr/>
        </p:nvSpPr>
        <p:spPr bwMode="auto">
          <a:xfrm>
            <a:off x="44450" y="2079625"/>
            <a:ext cx="7740650" cy="4545013"/>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charset="0"/>
              <a:ea typeface="宋体" charset="-122"/>
              <a:cs typeface="+mn-cs"/>
            </a:endParaRPr>
          </a:p>
        </p:txBody>
      </p:sp>
    </p:spTree>
    <p:extLst>
      <p:ext uri="{BB962C8B-B14F-4D97-AF65-F5344CB8AC3E}">
        <p14:creationId xmlns:p14="http://schemas.microsoft.com/office/powerpoint/2010/main" val="21958801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3987">
                                            <p:txEl>
                                              <p:pRg st="0" end="0"/>
                                            </p:txEl>
                                          </p:spTgt>
                                        </p:tgtEl>
                                        <p:attrNameLst>
                                          <p:attrName>style.visibility</p:attrName>
                                        </p:attrNameLst>
                                      </p:cBhvr>
                                      <p:to>
                                        <p:strVal val="visible"/>
                                      </p:to>
                                    </p:set>
                                    <p:animEffect transition="in" filter="blinds(horizontal)">
                                      <p:cBhvr>
                                        <p:cTn id="7" dur="500"/>
                                        <p:tgtEl>
                                          <p:spTgt spid="5539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53988"/>
                                        </p:tgtEl>
                                        <p:attrNameLst>
                                          <p:attrName>style.visibility</p:attrName>
                                        </p:attrNameLst>
                                      </p:cBhvr>
                                      <p:to>
                                        <p:strVal val="visible"/>
                                      </p:to>
                                    </p:set>
                                    <p:animEffect transition="in" filter="blinds(horizontal)">
                                      <p:cBhvr>
                                        <p:cTn id="12" dur="500"/>
                                        <p:tgtEl>
                                          <p:spTgt spid="5539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53989"/>
                                        </p:tgtEl>
                                        <p:attrNameLst>
                                          <p:attrName>style.visibility</p:attrName>
                                        </p:attrNameLst>
                                      </p:cBhvr>
                                      <p:to>
                                        <p:strVal val="visible"/>
                                      </p:to>
                                    </p:set>
                                    <p:animEffect transition="in" filter="blinds(horizontal)">
                                      <p:cBhvr>
                                        <p:cTn id="17" dur="500"/>
                                        <p:tgtEl>
                                          <p:spTgt spid="553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8" grpId="0"/>
      <p:bldP spid="55398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457200" y="98425"/>
            <a:ext cx="8229600" cy="561975"/>
          </a:xfrm>
        </p:spPr>
        <p:txBody>
          <a:bodyPr/>
          <a:lstStyle/>
          <a:p>
            <a:r>
              <a:rPr lang="zh-CN" altLang="en-US" sz="3600" smtClean="0"/>
              <a:t>计算机是如何工作的？</a:t>
            </a:r>
          </a:p>
        </p:txBody>
      </p:sp>
      <p:sp>
        <p:nvSpPr>
          <p:cNvPr id="555011" name="Text Box 3"/>
          <p:cNvSpPr txBox="1">
            <a:spLocks noChangeArrowheads="1"/>
          </p:cNvSpPr>
          <p:nvPr/>
        </p:nvSpPr>
        <p:spPr bwMode="auto">
          <a:xfrm>
            <a:off x="115888" y="1465263"/>
            <a:ext cx="8893175" cy="51133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Char char="l"/>
              <a:tabLst/>
              <a:defRPr/>
            </a:pPr>
            <a:r>
              <a:rPr kumimoji="0" lang="zh-CN" altLang="en-US" sz="22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程序在执行前</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18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	</a:t>
            </a:r>
            <a:r>
              <a:rPr kumimoji="0" lang="zh-CN" altLang="en-US"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数据和指令事先存放在存储器中，每条指令和每个数据都有地址，指令按序存放，指令由</a:t>
            </a:r>
            <a:r>
              <a:rPr kumimoji="0" lang="en-US" altLang="zh-CN"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OP</a:t>
            </a:r>
            <a:r>
              <a:rPr kumimoji="0" lang="zh-CN" altLang="en-US"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a:t>
            </a:r>
            <a:r>
              <a:rPr kumimoji="0" lang="en-US" altLang="zh-CN"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ADDR</a:t>
            </a:r>
            <a:r>
              <a:rPr kumimoji="0" lang="zh-CN" altLang="en-US"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字段组成，程序起始地址置</a:t>
            </a:r>
            <a:r>
              <a:rPr kumimoji="0" lang="en-US" altLang="zh-CN"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PC</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	（原材料和菜谱都放在厨房外的架子上， 每个架子有编号。妈妈从第</a:t>
            </a:r>
            <a:r>
              <a:rPr kumimoji="0" lang="en-US" altLang="zh-CN"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5</a:t>
            </a: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个架上指定菜谱开始做）</a:t>
            </a:r>
            <a:endParaRPr kumimoji="0" lang="en-US" altLang="zh-CN"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Char char="l"/>
              <a:tabLst/>
              <a:defRPr/>
            </a:pPr>
            <a:r>
              <a:rPr kumimoji="0" lang="zh-CN" altLang="en-US" sz="22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开始执行程序</a:t>
            </a:r>
            <a:endParaRPr kumimoji="0" lang="zh-CN" altLang="en-US" sz="2200" b="1" i="0" u="none" strike="noStrike" kern="1200" cap="none" spc="0" normalizeH="0" baseline="0" noProof="0" smtClean="0">
              <a:ln>
                <a:noFill/>
              </a:ln>
              <a:solidFill>
                <a:srgbClr val="008000"/>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    第一步：</a:t>
            </a:r>
            <a:r>
              <a:rPr kumimoji="0" lang="zh-CN" altLang="en-US"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根据</a:t>
            </a:r>
            <a:r>
              <a:rPr kumimoji="0" lang="en-US" altLang="zh-CN"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PC</a:t>
            </a:r>
            <a:r>
              <a:rPr kumimoji="0" lang="zh-CN" altLang="en-US"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取指令</a:t>
            </a: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（从</a:t>
            </a:r>
            <a:r>
              <a:rPr kumimoji="0" lang="en-US" altLang="zh-CN"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5</a:t>
            </a: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号架上取菜谱）</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    第二步：</a:t>
            </a:r>
            <a:r>
              <a:rPr kumimoji="0" lang="zh-CN" altLang="en-US"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指令译码</a:t>
            </a: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（看菜谱）</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    第三步：</a:t>
            </a:r>
            <a:r>
              <a:rPr kumimoji="0" lang="zh-CN" altLang="en-US"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取操作数</a:t>
            </a: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（从架上或盘中取原材料）</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    第四步：</a:t>
            </a:r>
            <a:r>
              <a:rPr kumimoji="0" lang="zh-CN" altLang="en-US"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指令执行</a:t>
            </a: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（洗、切、炒等具体操作）</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    第五步：</a:t>
            </a:r>
            <a:r>
              <a:rPr kumimoji="0" lang="zh-CN" altLang="en-US"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回写结果</a:t>
            </a: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（装盘或直接送桌）</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    第六步：</a:t>
            </a:r>
            <a:r>
              <a:rPr kumimoji="0" lang="zh-CN" altLang="en-US"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修改</a:t>
            </a:r>
            <a:r>
              <a:rPr kumimoji="0" lang="en-US" altLang="zh-CN"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PC</a:t>
            </a:r>
            <a:r>
              <a:rPr kumimoji="0" lang="zh-CN" altLang="en-US"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的值</a:t>
            </a: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（算出下一菜谱所在架子号</a:t>
            </a:r>
            <a:r>
              <a:rPr kumimoji="0" lang="en-US" altLang="zh-CN"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6=5+1</a:t>
            </a:r>
            <a:r>
              <a:rPr kumimoji="0" lang="zh-CN" altLang="en-US" sz="2200" b="1" i="0" u="none" strike="noStrike" kern="1200" cap="none" spc="0" normalizeH="0" baseline="0" noProof="0" smtClean="0">
                <a:ln>
                  <a:noFill/>
                </a:ln>
                <a:solidFill>
                  <a:srgbClr val="3333CC"/>
                </a:solidFill>
                <a:effectLst/>
                <a:uLnTx/>
                <a:uFillTx/>
                <a:latin typeface="微软雅黑" pitchFamily="34" charset="-122"/>
                <a:ea typeface="微软雅黑" pitchFamily="34" charset="-122"/>
                <a:cs typeface="+mn-cs"/>
              </a:rPr>
              <a: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zh-CN" altLang="en-US" sz="2200" b="1" i="0" u="none" strike="noStrike" kern="1200" cap="none" spc="0" normalizeH="0" baseline="0" noProof="0" smtClean="0">
                <a:ln>
                  <a:noFill/>
                </a:ln>
                <a:solidFill>
                  <a:srgbClr val="FF3300"/>
                </a:solidFill>
                <a:effectLst/>
                <a:uLnTx/>
                <a:uFillTx/>
                <a:latin typeface="微软雅黑" pitchFamily="34" charset="-122"/>
                <a:ea typeface="微软雅黑" pitchFamily="34" charset="-122"/>
                <a:cs typeface="+mn-cs"/>
              </a:rPr>
              <a:t>     继续执行下一条指令</a:t>
            </a:r>
            <a:r>
              <a:rPr kumimoji="0" lang="zh-CN" altLang="en-US" sz="22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（继续做下一道菜）</a:t>
            </a:r>
          </a:p>
        </p:txBody>
      </p:sp>
      <p:sp>
        <p:nvSpPr>
          <p:cNvPr id="555012" name="Text Box 4"/>
          <p:cNvSpPr txBox="1">
            <a:spLocks noChangeArrowheads="1"/>
          </p:cNvSpPr>
          <p:nvPr/>
        </p:nvSpPr>
        <p:spPr bwMode="auto">
          <a:xfrm>
            <a:off x="971550" y="908050"/>
            <a:ext cx="6570663"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eaLnBrk="0" hangingPunct="0">
              <a:defRPr>
                <a:solidFill>
                  <a:schemeClr val="tx1"/>
                </a:solidFill>
                <a:latin typeface="Arial" charset="0"/>
                <a:ea typeface="宋体" charset="-122"/>
              </a:defRPr>
            </a:lvl3pPr>
            <a:lvl4pPr eaLnBrk="0" hangingPunct="0">
              <a:defRPr>
                <a:solidFill>
                  <a:schemeClr val="tx1"/>
                </a:solidFill>
                <a:latin typeface="Arial" charset="0"/>
                <a:ea typeface="宋体" charset="-122"/>
              </a:defRPr>
            </a:lvl4pPr>
            <a:lvl5pPr eaLnBrk="0" hangingPunct="0">
              <a:defRPr>
                <a:solidFill>
                  <a:schemeClr val="tx1"/>
                </a:solidFill>
                <a:latin typeface="Arial" charset="0"/>
                <a:ea typeface="宋体" charset="-122"/>
              </a:defRPr>
            </a:lvl5pPr>
            <a:lvl6pPr eaLnBrk="0" fontAlgn="base" hangingPunct="0">
              <a:spcBef>
                <a:spcPct val="0"/>
              </a:spcBef>
              <a:spcAft>
                <a:spcPct val="0"/>
              </a:spcAft>
              <a:defRPr>
                <a:solidFill>
                  <a:schemeClr val="tx1"/>
                </a:solidFill>
                <a:latin typeface="Arial" charset="0"/>
                <a:ea typeface="宋体" charset="-122"/>
              </a:defRPr>
            </a:lvl6pPr>
            <a:lvl7pPr eaLnBrk="0" fontAlgn="base" hangingPunct="0">
              <a:spcBef>
                <a:spcPct val="0"/>
              </a:spcBef>
              <a:spcAft>
                <a:spcPct val="0"/>
              </a:spcAft>
              <a:defRPr>
                <a:solidFill>
                  <a:schemeClr val="tx1"/>
                </a:solidFill>
                <a:latin typeface="Arial" charset="0"/>
                <a:ea typeface="宋体" charset="-122"/>
              </a:defRPr>
            </a:lvl7pPr>
            <a:lvl8pPr eaLnBrk="0" fontAlgn="base" hangingPunct="0">
              <a:spcBef>
                <a:spcPct val="0"/>
              </a:spcBef>
              <a:spcAft>
                <a:spcPct val="0"/>
              </a:spcAft>
              <a:defRPr>
                <a:solidFill>
                  <a:schemeClr val="tx1"/>
                </a:solidFill>
                <a:latin typeface="Arial" charset="0"/>
                <a:ea typeface="宋体" charset="-122"/>
              </a:defRPr>
            </a:lvl8pPr>
            <a:lvl9pPr eaLnBrk="0" fontAlgn="base" hangingPunct="0">
              <a:spcBef>
                <a:spcPct val="0"/>
              </a:spcBef>
              <a:spcAft>
                <a:spcPct val="0"/>
              </a:spcAft>
              <a:defRPr>
                <a:solidFill>
                  <a:schemeClr val="tx1"/>
                </a:solidFill>
                <a:latin typeface="Arial" charset="0"/>
                <a:ea typeface="宋体"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程序由指令组成（</a:t>
            </a:r>
            <a:r>
              <a:rPr kumimoji="0" lang="zh-CN" altLang="en-US" sz="2400" b="1" i="0" u="none" strike="noStrike" kern="1200" cap="none" spc="0" normalizeH="0" baseline="0" noProof="0" smtClean="0">
                <a:ln>
                  <a:noFill/>
                </a:ln>
                <a:solidFill>
                  <a:srgbClr val="333399"/>
                </a:solidFill>
                <a:effectLst/>
                <a:uLnTx/>
                <a:uFillTx/>
                <a:latin typeface="微软雅黑" pitchFamily="34" charset="-122"/>
                <a:ea typeface="微软雅黑" pitchFamily="34" charset="-122"/>
                <a:cs typeface="+mn-cs"/>
              </a:rPr>
              <a:t>菜单由菜谱组成</a:t>
            </a:r>
            <a:r>
              <a:rPr kumimoji="0" lang="zh-CN" altLang="en-US" sz="2400" b="1" i="0" u="none" strike="noStrike" kern="1200" cap="none" spc="0" normalizeH="0" baseline="0" noProof="0" smtClean="0">
                <a:ln>
                  <a:noFill/>
                </a:ln>
                <a:solidFill>
                  <a:srgbClr val="000000"/>
                </a:solidFill>
                <a:effectLst/>
                <a:uLnTx/>
                <a:uFillTx/>
                <a:latin typeface="微软雅黑" pitchFamily="34" charset="-122"/>
                <a:ea typeface="微软雅黑" pitchFamily="34" charset="-122"/>
                <a:cs typeface="+mn-cs"/>
              </a:rPr>
              <a:t>）</a:t>
            </a:r>
          </a:p>
        </p:txBody>
      </p:sp>
    </p:spTree>
    <p:extLst>
      <p:ext uri="{BB962C8B-B14F-4D97-AF65-F5344CB8AC3E}">
        <p14:creationId xmlns:p14="http://schemas.microsoft.com/office/powerpoint/2010/main" val="3153288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5011">
                                            <p:txEl>
                                              <p:pRg st="1" end="1"/>
                                            </p:txEl>
                                          </p:spTgt>
                                        </p:tgtEl>
                                        <p:attrNameLst>
                                          <p:attrName>style.visibility</p:attrName>
                                        </p:attrNameLst>
                                      </p:cBhvr>
                                      <p:to>
                                        <p:strVal val="visible"/>
                                      </p:to>
                                    </p:set>
                                    <p:animEffect transition="in" filter="blinds(horizontal)">
                                      <p:cBhvr>
                                        <p:cTn id="7" dur="500"/>
                                        <p:tgtEl>
                                          <p:spTgt spid="55501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55011">
                                            <p:txEl>
                                              <p:pRg st="2" end="2"/>
                                            </p:txEl>
                                          </p:spTgt>
                                        </p:tgtEl>
                                        <p:attrNameLst>
                                          <p:attrName>style.visibility</p:attrName>
                                        </p:attrNameLst>
                                      </p:cBhvr>
                                      <p:to>
                                        <p:strVal val="visible"/>
                                      </p:to>
                                    </p:set>
                                    <p:animEffect transition="in" filter="blinds(horizontal)">
                                      <p:cBhvr>
                                        <p:cTn id="12" dur="500"/>
                                        <p:tgtEl>
                                          <p:spTgt spid="55501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55011">
                                            <p:txEl>
                                              <p:pRg st="4" end="4"/>
                                            </p:txEl>
                                          </p:spTgt>
                                        </p:tgtEl>
                                        <p:attrNameLst>
                                          <p:attrName>style.visibility</p:attrName>
                                        </p:attrNameLst>
                                      </p:cBhvr>
                                      <p:to>
                                        <p:strVal val="visible"/>
                                      </p:to>
                                    </p:set>
                                    <p:animEffect transition="in" filter="blinds(horizontal)">
                                      <p:cBhvr>
                                        <p:cTn id="17" dur="500"/>
                                        <p:tgtEl>
                                          <p:spTgt spid="555011">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55011">
                                            <p:txEl>
                                              <p:pRg st="5" end="5"/>
                                            </p:txEl>
                                          </p:spTgt>
                                        </p:tgtEl>
                                        <p:attrNameLst>
                                          <p:attrName>style.visibility</p:attrName>
                                        </p:attrNameLst>
                                      </p:cBhvr>
                                      <p:to>
                                        <p:strVal val="visible"/>
                                      </p:to>
                                    </p:set>
                                    <p:animEffect transition="in" filter="blinds(horizontal)">
                                      <p:cBhvr>
                                        <p:cTn id="22" dur="500"/>
                                        <p:tgtEl>
                                          <p:spTgt spid="555011">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55011">
                                            <p:txEl>
                                              <p:pRg st="6" end="6"/>
                                            </p:txEl>
                                          </p:spTgt>
                                        </p:tgtEl>
                                        <p:attrNameLst>
                                          <p:attrName>style.visibility</p:attrName>
                                        </p:attrNameLst>
                                      </p:cBhvr>
                                      <p:to>
                                        <p:strVal val="visible"/>
                                      </p:to>
                                    </p:set>
                                    <p:animEffect transition="in" filter="blinds(horizontal)">
                                      <p:cBhvr>
                                        <p:cTn id="27" dur="500"/>
                                        <p:tgtEl>
                                          <p:spTgt spid="555011">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55011">
                                            <p:txEl>
                                              <p:pRg st="7" end="7"/>
                                            </p:txEl>
                                          </p:spTgt>
                                        </p:tgtEl>
                                        <p:attrNameLst>
                                          <p:attrName>style.visibility</p:attrName>
                                        </p:attrNameLst>
                                      </p:cBhvr>
                                      <p:to>
                                        <p:strVal val="visible"/>
                                      </p:to>
                                    </p:set>
                                    <p:animEffect transition="in" filter="blinds(horizontal)">
                                      <p:cBhvr>
                                        <p:cTn id="32" dur="500"/>
                                        <p:tgtEl>
                                          <p:spTgt spid="555011">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55011">
                                            <p:txEl>
                                              <p:pRg st="8" end="8"/>
                                            </p:txEl>
                                          </p:spTgt>
                                        </p:tgtEl>
                                        <p:attrNameLst>
                                          <p:attrName>style.visibility</p:attrName>
                                        </p:attrNameLst>
                                      </p:cBhvr>
                                      <p:to>
                                        <p:strVal val="visible"/>
                                      </p:to>
                                    </p:set>
                                    <p:animEffect transition="in" filter="blinds(horizontal)">
                                      <p:cBhvr>
                                        <p:cTn id="37" dur="500"/>
                                        <p:tgtEl>
                                          <p:spTgt spid="555011">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55011">
                                            <p:txEl>
                                              <p:pRg st="9" end="9"/>
                                            </p:txEl>
                                          </p:spTgt>
                                        </p:tgtEl>
                                        <p:attrNameLst>
                                          <p:attrName>style.visibility</p:attrName>
                                        </p:attrNameLst>
                                      </p:cBhvr>
                                      <p:to>
                                        <p:strVal val="visible"/>
                                      </p:to>
                                    </p:set>
                                    <p:animEffect transition="in" filter="blinds(horizontal)">
                                      <p:cBhvr>
                                        <p:cTn id="42" dur="500"/>
                                        <p:tgtEl>
                                          <p:spTgt spid="555011">
                                            <p:txEl>
                                              <p:pRg st="9" end="9"/>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55011">
                                            <p:txEl>
                                              <p:pRg st="10" end="10"/>
                                            </p:txEl>
                                          </p:spTgt>
                                        </p:tgtEl>
                                        <p:attrNameLst>
                                          <p:attrName>style.visibility</p:attrName>
                                        </p:attrNameLst>
                                      </p:cBhvr>
                                      <p:to>
                                        <p:strVal val="visible"/>
                                      </p:to>
                                    </p:set>
                                    <p:animEffect transition="in" filter="blinds(horizontal)">
                                      <p:cBhvr>
                                        <p:cTn id="47" dur="500"/>
                                        <p:tgtEl>
                                          <p:spTgt spid="5550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2651" name="Rectangle 16"/>
          <p:cNvSpPr>
            <a:spLocks noGrp="1" noChangeArrowheads="1"/>
          </p:cNvSpPr>
          <p:nvPr>
            <p:ph type="title"/>
          </p:nvPr>
        </p:nvSpPr>
        <p:spPr/>
        <p:txBody>
          <a:bodyPr/>
          <a:lstStyle/>
          <a:p>
            <a:pPr eaLnBrk="1" hangingPunct="1"/>
            <a:r>
              <a:rPr lang="zh-CN" altLang="en-US" dirty="0" smtClean="0">
                <a:solidFill>
                  <a:srgbClr val="FF0000"/>
                </a:solidFill>
              </a:rPr>
              <a:t>计算机硬件系统的组成</a:t>
            </a:r>
          </a:p>
        </p:txBody>
      </p:sp>
      <p:sp>
        <p:nvSpPr>
          <p:cNvPr id="570385" name="Rectangle 17"/>
          <p:cNvSpPr>
            <a:spLocks noGrp="1" noChangeArrowheads="1"/>
          </p:cNvSpPr>
          <p:nvPr>
            <p:ph type="body" sz="half" idx="2"/>
          </p:nvPr>
        </p:nvSpPr>
        <p:spPr>
          <a:xfrm>
            <a:off x="4724400" y="1466056"/>
            <a:ext cx="3924300" cy="4267200"/>
          </a:xfrm>
        </p:spPr>
        <p:txBody>
          <a:bodyPr/>
          <a:lstStyle/>
          <a:p>
            <a:pPr eaLnBrk="1" hangingPunct="1">
              <a:lnSpc>
                <a:spcPct val="110000"/>
              </a:lnSpc>
              <a:buClr>
                <a:srgbClr val="FFC000"/>
              </a:buClr>
              <a:buFont typeface="Wingdings" pitchFamily="2" charset="2"/>
              <a:buChar char="n"/>
            </a:pPr>
            <a:r>
              <a:rPr lang="zh-CN" altLang="en-US" dirty="0"/>
              <a:t>运算器完成算术运算，逻辑运算</a:t>
            </a:r>
          </a:p>
          <a:p>
            <a:pPr eaLnBrk="1" hangingPunct="1">
              <a:lnSpc>
                <a:spcPct val="110000"/>
              </a:lnSpc>
              <a:buClr>
                <a:srgbClr val="FFC000"/>
              </a:buClr>
              <a:buFont typeface="Wingdings" pitchFamily="2" charset="2"/>
              <a:buChar char="n"/>
            </a:pPr>
            <a:r>
              <a:rPr lang="zh-CN" altLang="en-US" dirty="0"/>
              <a:t>控制器控制指令的执行序列，根据指令的功能给出实现指令功能所需的控制信号</a:t>
            </a:r>
          </a:p>
          <a:p>
            <a:pPr eaLnBrk="1" hangingPunct="1">
              <a:lnSpc>
                <a:spcPct val="110000"/>
              </a:lnSpc>
              <a:buClr>
                <a:srgbClr val="FFC000"/>
              </a:buClr>
              <a:buFont typeface="Wingdings" pitchFamily="2" charset="2"/>
              <a:buChar char="n"/>
            </a:pPr>
            <a:r>
              <a:rPr lang="zh-CN" altLang="en-US" dirty="0"/>
              <a:t>主存储器存放程序及数据</a:t>
            </a:r>
          </a:p>
          <a:p>
            <a:pPr eaLnBrk="1" hangingPunct="1">
              <a:lnSpc>
                <a:spcPct val="110000"/>
              </a:lnSpc>
              <a:buClr>
                <a:srgbClr val="FFC000"/>
              </a:buClr>
              <a:buFont typeface="Wingdings" pitchFamily="2" charset="2"/>
              <a:buChar char="n"/>
            </a:pPr>
            <a:r>
              <a:rPr lang="zh-CN" altLang="en-US" dirty="0"/>
              <a:t>输入设备</a:t>
            </a:r>
          </a:p>
          <a:p>
            <a:pPr eaLnBrk="1" hangingPunct="1">
              <a:lnSpc>
                <a:spcPct val="110000"/>
              </a:lnSpc>
              <a:buClr>
                <a:srgbClr val="FFC000"/>
              </a:buClr>
              <a:buFont typeface="Wingdings" pitchFamily="2" charset="2"/>
              <a:buChar char="n"/>
            </a:pPr>
            <a:r>
              <a:rPr lang="zh-CN" altLang="en-US" dirty="0"/>
              <a:t>输出设备</a:t>
            </a:r>
          </a:p>
          <a:p>
            <a:pPr eaLnBrk="1" hangingPunct="1">
              <a:lnSpc>
                <a:spcPct val="100000"/>
              </a:lnSpc>
            </a:pPr>
            <a:endParaRPr lang="en-US" altLang="zh-CN" sz="2100" dirty="0" smtClean="0">
              <a:latin typeface="华文新魏" pitchFamily="2" charset="-122"/>
            </a:endParaRPr>
          </a:p>
        </p:txBody>
      </p:sp>
      <p:grpSp>
        <p:nvGrpSpPr>
          <p:cNvPr id="2" name="Group 2"/>
          <p:cNvGrpSpPr>
            <a:grpSpLocks/>
          </p:cNvGrpSpPr>
          <p:nvPr/>
        </p:nvGrpSpPr>
        <p:grpSpPr bwMode="auto">
          <a:xfrm>
            <a:off x="1676400" y="3904456"/>
            <a:ext cx="2971800" cy="1524000"/>
            <a:chOff x="1056" y="2736"/>
            <a:chExt cx="1872" cy="960"/>
          </a:xfrm>
        </p:grpSpPr>
        <p:sp>
          <p:nvSpPr>
            <p:cNvPr id="112664" name="Rectangle 3"/>
            <p:cNvSpPr>
              <a:spLocks noChangeArrowheads="1"/>
            </p:cNvSpPr>
            <p:nvPr/>
          </p:nvSpPr>
          <p:spPr bwMode="auto">
            <a:xfrm>
              <a:off x="1056" y="2736"/>
              <a:ext cx="1872" cy="960"/>
            </a:xfrm>
            <a:prstGeom prst="rect">
              <a:avLst/>
            </a:prstGeom>
            <a:solidFill>
              <a:srgbClr val="969696"/>
            </a:solidFill>
            <a:ln w="9525">
              <a:noFill/>
              <a:miter lim="800000"/>
              <a:headEnd/>
              <a:tailEnd/>
            </a:ln>
          </p:spPr>
          <p:txBody>
            <a:bodyPr wrap="none" anchor="ctr"/>
            <a:lstStyle/>
            <a:p>
              <a:endParaRPr lang="zh-CN" altLang="en-US"/>
            </a:p>
          </p:txBody>
        </p:sp>
        <p:sp>
          <p:nvSpPr>
            <p:cNvPr id="112665" name="Text Box 4"/>
            <p:cNvSpPr txBox="1">
              <a:spLocks noChangeArrowheads="1"/>
            </p:cNvSpPr>
            <p:nvPr/>
          </p:nvSpPr>
          <p:spPr bwMode="auto">
            <a:xfrm>
              <a:off x="2445" y="2754"/>
              <a:ext cx="291" cy="907"/>
            </a:xfrm>
            <a:prstGeom prst="rect">
              <a:avLst/>
            </a:prstGeom>
            <a:noFill/>
            <a:ln w="9525" algn="ctr">
              <a:noFill/>
              <a:prstDash val="sysDot"/>
              <a:miter lim="800000"/>
              <a:headEnd/>
              <a:tailEnd/>
            </a:ln>
          </p:spPr>
          <p:txBody>
            <a:bodyPr vert="eaVert" wrap="square">
              <a:spAutoFit/>
            </a:bodyPr>
            <a:lstStyle/>
            <a:p>
              <a:pPr algn="ctr" eaLnBrk="1" hangingPunct="1"/>
              <a:r>
                <a:rPr lang="zh-CN" altLang="en-US" i="0" dirty="0">
                  <a:solidFill>
                    <a:srgbClr val="FF0000"/>
                  </a:solidFill>
                  <a:latin typeface="Verdana" pitchFamily="34" charset="0"/>
                </a:rPr>
                <a:t>外围设备</a:t>
              </a:r>
            </a:p>
          </p:txBody>
        </p:sp>
      </p:grpSp>
      <p:grpSp>
        <p:nvGrpSpPr>
          <p:cNvPr id="3" name="Group 5"/>
          <p:cNvGrpSpPr>
            <a:grpSpLocks/>
          </p:cNvGrpSpPr>
          <p:nvPr/>
        </p:nvGrpSpPr>
        <p:grpSpPr bwMode="auto">
          <a:xfrm>
            <a:off x="1676400" y="1466056"/>
            <a:ext cx="2971800" cy="2362200"/>
            <a:chOff x="1056" y="1200"/>
            <a:chExt cx="1872" cy="1488"/>
          </a:xfrm>
        </p:grpSpPr>
        <p:sp>
          <p:nvSpPr>
            <p:cNvPr id="112662" name="Rectangle 6"/>
            <p:cNvSpPr>
              <a:spLocks noChangeArrowheads="1"/>
            </p:cNvSpPr>
            <p:nvPr/>
          </p:nvSpPr>
          <p:spPr bwMode="auto">
            <a:xfrm>
              <a:off x="1056" y="1200"/>
              <a:ext cx="1872" cy="1488"/>
            </a:xfrm>
            <a:prstGeom prst="rect">
              <a:avLst/>
            </a:prstGeom>
            <a:solidFill>
              <a:srgbClr val="969696"/>
            </a:solidFill>
            <a:ln w="9525">
              <a:noFill/>
              <a:miter lim="800000"/>
              <a:headEnd/>
              <a:tailEnd/>
            </a:ln>
          </p:spPr>
          <p:txBody>
            <a:bodyPr wrap="none" anchor="ctr"/>
            <a:lstStyle/>
            <a:p>
              <a:endParaRPr lang="zh-CN" altLang="en-US"/>
            </a:p>
          </p:txBody>
        </p:sp>
        <p:sp>
          <p:nvSpPr>
            <p:cNvPr id="112663" name="Text Box 7"/>
            <p:cNvSpPr txBox="1">
              <a:spLocks noChangeArrowheads="1"/>
            </p:cNvSpPr>
            <p:nvPr/>
          </p:nvSpPr>
          <p:spPr bwMode="auto">
            <a:xfrm>
              <a:off x="2256" y="2352"/>
              <a:ext cx="576" cy="231"/>
            </a:xfrm>
            <a:prstGeom prst="rect">
              <a:avLst/>
            </a:prstGeom>
            <a:noFill/>
            <a:ln w="9525" algn="ctr">
              <a:noFill/>
              <a:prstDash val="sysDot"/>
              <a:miter lim="800000"/>
              <a:headEnd/>
              <a:tailEnd/>
            </a:ln>
          </p:spPr>
          <p:txBody>
            <a:bodyPr>
              <a:spAutoFit/>
            </a:bodyPr>
            <a:lstStyle/>
            <a:p>
              <a:pPr eaLnBrk="1" hangingPunct="1"/>
              <a:r>
                <a:rPr lang="en-US" altLang="zh-CN" dirty="0">
                  <a:solidFill>
                    <a:srgbClr val="FF0000"/>
                  </a:solidFill>
                  <a:latin typeface="Verdana" pitchFamily="34" charset="0"/>
                </a:rPr>
                <a:t>HOST</a:t>
              </a:r>
            </a:p>
          </p:txBody>
        </p:sp>
      </p:grpSp>
      <p:sp>
        <p:nvSpPr>
          <p:cNvPr id="570376" name="AutoShape 8"/>
          <p:cNvSpPr>
            <a:spLocks noChangeArrowheads="1"/>
          </p:cNvSpPr>
          <p:nvPr/>
        </p:nvSpPr>
        <p:spPr bwMode="auto">
          <a:xfrm>
            <a:off x="2133600" y="3142456"/>
            <a:ext cx="1219200" cy="533400"/>
          </a:xfrm>
          <a:prstGeom prst="roundRect">
            <a:avLst>
              <a:gd name="adj" fmla="val 16667"/>
            </a:avLst>
          </a:prstGeom>
          <a:solidFill>
            <a:srgbClr val="00FFFF"/>
          </a:solidFill>
          <a:ln w="9525">
            <a:noFill/>
            <a:round/>
            <a:headEnd/>
            <a:tailEnd/>
          </a:ln>
        </p:spPr>
        <p:txBody>
          <a:bodyPr wrap="none" anchor="ctr"/>
          <a:lstStyle/>
          <a:p>
            <a:pPr algn="ctr"/>
            <a:r>
              <a:rPr lang="zh-CN" altLang="en-US" i="0" dirty="0"/>
              <a:t>存储器</a:t>
            </a:r>
          </a:p>
        </p:txBody>
      </p:sp>
      <p:sp>
        <p:nvSpPr>
          <p:cNvPr id="570377" name="AutoShape 9"/>
          <p:cNvSpPr>
            <a:spLocks noChangeArrowheads="1"/>
          </p:cNvSpPr>
          <p:nvPr/>
        </p:nvSpPr>
        <p:spPr bwMode="auto">
          <a:xfrm>
            <a:off x="2133600" y="4056856"/>
            <a:ext cx="1219200" cy="533400"/>
          </a:xfrm>
          <a:prstGeom prst="roundRect">
            <a:avLst>
              <a:gd name="adj" fmla="val 16667"/>
            </a:avLst>
          </a:prstGeom>
          <a:solidFill>
            <a:srgbClr val="CC99FF"/>
          </a:solidFill>
          <a:ln w="9525">
            <a:noFill/>
            <a:round/>
            <a:headEnd/>
            <a:tailEnd/>
          </a:ln>
        </p:spPr>
        <p:txBody>
          <a:bodyPr wrap="none" anchor="ctr"/>
          <a:lstStyle/>
          <a:p>
            <a:pPr algn="ctr"/>
            <a:r>
              <a:rPr lang="zh-CN" altLang="en-US" i="0" dirty="0"/>
              <a:t>输入设备</a:t>
            </a:r>
          </a:p>
        </p:txBody>
      </p:sp>
      <p:sp>
        <p:nvSpPr>
          <p:cNvPr id="570378" name="AutoShape 10"/>
          <p:cNvSpPr>
            <a:spLocks noChangeArrowheads="1"/>
          </p:cNvSpPr>
          <p:nvPr/>
        </p:nvSpPr>
        <p:spPr bwMode="auto">
          <a:xfrm>
            <a:off x="2133600" y="4666456"/>
            <a:ext cx="1219200" cy="533400"/>
          </a:xfrm>
          <a:prstGeom prst="roundRect">
            <a:avLst>
              <a:gd name="adj" fmla="val 16667"/>
            </a:avLst>
          </a:prstGeom>
          <a:solidFill>
            <a:srgbClr val="CC99FF"/>
          </a:solidFill>
          <a:ln w="9525">
            <a:noFill/>
            <a:round/>
            <a:headEnd/>
            <a:tailEnd/>
          </a:ln>
        </p:spPr>
        <p:txBody>
          <a:bodyPr wrap="none" anchor="ctr"/>
          <a:lstStyle/>
          <a:p>
            <a:pPr algn="ctr"/>
            <a:r>
              <a:rPr lang="zh-CN" altLang="en-US" i="0" dirty="0"/>
              <a:t>输出设备</a:t>
            </a:r>
          </a:p>
        </p:txBody>
      </p:sp>
      <p:grpSp>
        <p:nvGrpSpPr>
          <p:cNvPr id="4" name="Group 11"/>
          <p:cNvGrpSpPr>
            <a:grpSpLocks/>
          </p:cNvGrpSpPr>
          <p:nvPr/>
        </p:nvGrpSpPr>
        <p:grpSpPr bwMode="auto">
          <a:xfrm>
            <a:off x="1828800" y="1618456"/>
            <a:ext cx="2362200" cy="1371600"/>
            <a:chOff x="1152" y="1296"/>
            <a:chExt cx="1488" cy="864"/>
          </a:xfrm>
        </p:grpSpPr>
        <p:sp>
          <p:nvSpPr>
            <p:cNvPr id="112660" name="Rectangle 12"/>
            <p:cNvSpPr>
              <a:spLocks noChangeArrowheads="1"/>
            </p:cNvSpPr>
            <p:nvPr/>
          </p:nvSpPr>
          <p:spPr bwMode="auto">
            <a:xfrm>
              <a:off x="1152" y="1296"/>
              <a:ext cx="1488" cy="864"/>
            </a:xfrm>
            <a:prstGeom prst="rect">
              <a:avLst/>
            </a:prstGeom>
            <a:solidFill>
              <a:srgbClr val="99CCFF"/>
            </a:solidFill>
            <a:ln w="9525">
              <a:noFill/>
              <a:miter lim="800000"/>
              <a:headEnd/>
              <a:tailEnd/>
            </a:ln>
          </p:spPr>
          <p:txBody>
            <a:bodyPr wrap="none" anchor="ctr"/>
            <a:lstStyle/>
            <a:p>
              <a:endParaRPr lang="zh-CN" altLang="en-US"/>
            </a:p>
          </p:txBody>
        </p:sp>
        <p:sp>
          <p:nvSpPr>
            <p:cNvPr id="112661" name="Text Box 13"/>
            <p:cNvSpPr txBox="1">
              <a:spLocks noChangeArrowheads="1"/>
            </p:cNvSpPr>
            <p:nvPr/>
          </p:nvSpPr>
          <p:spPr bwMode="auto">
            <a:xfrm>
              <a:off x="2160" y="1680"/>
              <a:ext cx="409" cy="231"/>
            </a:xfrm>
            <a:prstGeom prst="rect">
              <a:avLst/>
            </a:prstGeom>
            <a:noFill/>
            <a:ln w="9525" algn="ctr">
              <a:noFill/>
              <a:prstDash val="sysDot"/>
              <a:miter lim="800000"/>
              <a:headEnd/>
              <a:tailEnd/>
            </a:ln>
          </p:spPr>
          <p:txBody>
            <a:bodyPr>
              <a:spAutoFit/>
            </a:bodyPr>
            <a:lstStyle/>
            <a:p>
              <a:pPr eaLnBrk="1" hangingPunct="1"/>
              <a:r>
                <a:rPr lang="en-US" altLang="zh-CN">
                  <a:solidFill>
                    <a:srgbClr val="FF0000"/>
                  </a:solidFill>
                  <a:latin typeface="Verdana" pitchFamily="34" charset="0"/>
                </a:rPr>
                <a:t>CPU</a:t>
              </a:r>
            </a:p>
          </p:txBody>
        </p:sp>
      </p:grpSp>
      <p:sp>
        <p:nvSpPr>
          <p:cNvPr id="570382" name="AutoShape 14"/>
          <p:cNvSpPr>
            <a:spLocks noChangeArrowheads="1"/>
          </p:cNvSpPr>
          <p:nvPr/>
        </p:nvSpPr>
        <p:spPr bwMode="auto">
          <a:xfrm>
            <a:off x="2133600" y="1770856"/>
            <a:ext cx="1219200" cy="533400"/>
          </a:xfrm>
          <a:prstGeom prst="roundRect">
            <a:avLst>
              <a:gd name="adj" fmla="val 16667"/>
            </a:avLst>
          </a:prstGeom>
          <a:solidFill>
            <a:srgbClr val="99CC00"/>
          </a:solidFill>
          <a:ln w="9525">
            <a:noFill/>
            <a:round/>
            <a:headEnd/>
            <a:tailEnd/>
          </a:ln>
        </p:spPr>
        <p:txBody>
          <a:bodyPr wrap="none" anchor="ctr"/>
          <a:lstStyle/>
          <a:p>
            <a:pPr algn="ctr"/>
            <a:r>
              <a:rPr lang="zh-CN" altLang="en-US" i="0" dirty="0"/>
              <a:t>运算器</a:t>
            </a:r>
          </a:p>
        </p:txBody>
      </p:sp>
      <p:sp>
        <p:nvSpPr>
          <p:cNvPr id="570383" name="AutoShape 15"/>
          <p:cNvSpPr>
            <a:spLocks noChangeArrowheads="1"/>
          </p:cNvSpPr>
          <p:nvPr/>
        </p:nvSpPr>
        <p:spPr bwMode="auto">
          <a:xfrm>
            <a:off x="2133600" y="2380456"/>
            <a:ext cx="1219200" cy="533400"/>
          </a:xfrm>
          <a:prstGeom prst="roundRect">
            <a:avLst>
              <a:gd name="adj" fmla="val 16667"/>
            </a:avLst>
          </a:prstGeom>
          <a:solidFill>
            <a:srgbClr val="FF6600"/>
          </a:solidFill>
          <a:ln w="9525">
            <a:noFill/>
            <a:round/>
            <a:headEnd/>
            <a:tailEnd/>
          </a:ln>
        </p:spPr>
        <p:txBody>
          <a:bodyPr wrap="none" anchor="ctr"/>
          <a:lstStyle/>
          <a:p>
            <a:pPr algn="ctr"/>
            <a:r>
              <a:rPr lang="zh-CN" altLang="en-US" i="0" dirty="0"/>
              <a:t>控制器</a:t>
            </a:r>
          </a:p>
        </p:txBody>
      </p:sp>
      <p:grpSp>
        <p:nvGrpSpPr>
          <p:cNvPr id="5" name="Group 18"/>
          <p:cNvGrpSpPr>
            <a:grpSpLocks/>
          </p:cNvGrpSpPr>
          <p:nvPr/>
        </p:nvGrpSpPr>
        <p:grpSpPr bwMode="auto">
          <a:xfrm>
            <a:off x="609600" y="1389856"/>
            <a:ext cx="1524000" cy="4114800"/>
            <a:chOff x="384" y="1152"/>
            <a:chExt cx="960" cy="2592"/>
          </a:xfrm>
        </p:grpSpPr>
        <p:grpSp>
          <p:nvGrpSpPr>
            <p:cNvPr id="6" name="Group 19"/>
            <p:cNvGrpSpPr>
              <a:grpSpLocks/>
            </p:cNvGrpSpPr>
            <p:nvPr/>
          </p:nvGrpSpPr>
          <p:grpSpPr bwMode="auto">
            <a:xfrm>
              <a:off x="384" y="1152"/>
              <a:ext cx="960" cy="2592"/>
              <a:chOff x="384" y="1152"/>
              <a:chExt cx="960" cy="2592"/>
            </a:xfrm>
          </p:grpSpPr>
          <p:sp>
            <p:nvSpPr>
              <p:cNvPr id="112656" name="AutoShape 20"/>
              <p:cNvSpPr>
                <a:spLocks noChangeArrowheads="1"/>
              </p:cNvSpPr>
              <p:nvPr/>
            </p:nvSpPr>
            <p:spPr bwMode="auto">
              <a:xfrm>
                <a:off x="384" y="1152"/>
                <a:ext cx="192" cy="2592"/>
              </a:xfrm>
              <a:prstGeom prst="upDownArrow">
                <a:avLst>
                  <a:gd name="adj1" fmla="val 37500"/>
                  <a:gd name="adj2" fmla="val 146563"/>
                </a:avLst>
              </a:prstGeom>
              <a:solidFill>
                <a:srgbClr val="99CC00"/>
              </a:solidFill>
              <a:ln w="9525">
                <a:noFill/>
                <a:miter lim="800000"/>
                <a:headEnd/>
                <a:tailEnd/>
              </a:ln>
            </p:spPr>
            <p:txBody>
              <a:bodyPr vert="eaVert" wrap="none" anchor="ctr"/>
              <a:lstStyle/>
              <a:p>
                <a:endParaRPr lang="zh-CN" altLang="en-US"/>
              </a:p>
            </p:txBody>
          </p:sp>
          <p:sp>
            <p:nvSpPr>
              <p:cNvPr id="112657" name="AutoShape 21"/>
              <p:cNvSpPr>
                <a:spLocks noChangeArrowheads="1"/>
              </p:cNvSpPr>
              <p:nvPr/>
            </p:nvSpPr>
            <p:spPr bwMode="auto">
              <a:xfrm>
                <a:off x="480" y="1680"/>
                <a:ext cx="720" cy="96"/>
              </a:xfrm>
              <a:prstGeom prst="leftRightArrow">
                <a:avLst>
                  <a:gd name="adj1" fmla="val 50000"/>
                  <a:gd name="adj2" fmla="val 150000"/>
                </a:avLst>
              </a:prstGeom>
              <a:solidFill>
                <a:srgbClr val="99CC00"/>
              </a:solidFill>
              <a:ln w="9525">
                <a:noFill/>
                <a:miter lim="800000"/>
                <a:headEnd/>
                <a:tailEnd/>
              </a:ln>
            </p:spPr>
            <p:txBody>
              <a:bodyPr wrap="none" anchor="ctr"/>
              <a:lstStyle/>
              <a:p>
                <a:endParaRPr lang="zh-CN" altLang="en-US"/>
              </a:p>
            </p:txBody>
          </p:sp>
          <p:sp>
            <p:nvSpPr>
              <p:cNvPr id="112658" name="AutoShape 22"/>
              <p:cNvSpPr>
                <a:spLocks noChangeArrowheads="1"/>
              </p:cNvSpPr>
              <p:nvPr/>
            </p:nvSpPr>
            <p:spPr bwMode="auto">
              <a:xfrm>
                <a:off x="480" y="2352"/>
                <a:ext cx="864" cy="96"/>
              </a:xfrm>
              <a:prstGeom prst="leftRightArrow">
                <a:avLst>
                  <a:gd name="adj1" fmla="val 50000"/>
                  <a:gd name="adj2" fmla="val 180000"/>
                </a:avLst>
              </a:prstGeom>
              <a:solidFill>
                <a:srgbClr val="99CC00"/>
              </a:solidFill>
              <a:ln w="9525">
                <a:noFill/>
                <a:miter lim="800000"/>
                <a:headEnd/>
                <a:tailEnd/>
              </a:ln>
            </p:spPr>
            <p:txBody>
              <a:bodyPr wrap="none" anchor="ctr"/>
              <a:lstStyle/>
              <a:p>
                <a:endParaRPr lang="zh-CN" altLang="en-US"/>
              </a:p>
            </p:txBody>
          </p:sp>
          <p:sp>
            <p:nvSpPr>
              <p:cNvPr id="112659" name="AutoShape 23"/>
              <p:cNvSpPr>
                <a:spLocks noChangeArrowheads="1"/>
              </p:cNvSpPr>
              <p:nvPr/>
            </p:nvSpPr>
            <p:spPr bwMode="auto">
              <a:xfrm>
                <a:off x="480" y="3120"/>
                <a:ext cx="816" cy="96"/>
              </a:xfrm>
              <a:prstGeom prst="leftRightArrow">
                <a:avLst>
                  <a:gd name="adj1" fmla="val 50000"/>
                  <a:gd name="adj2" fmla="val 170000"/>
                </a:avLst>
              </a:prstGeom>
              <a:solidFill>
                <a:srgbClr val="99CC00"/>
              </a:solidFill>
              <a:ln w="9525">
                <a:noFill/>
                <a:miter lim="800000"/>
                <a:headEnd/>
                <a:tailEnd/>
              </a:ln>
            </p:spPr>
            <p:txBody>
              <a:bodyPr wrap="none" anchor="ctr"/>
              <a:lstStyle/>
              <a:p>
                <a:endParaRPr lang="zh-CN" altLang="en-US"/>
              </a:p>
            </p:txBody>
          </p:sp>
        </p:grpSp>
        <p:sp>
          <p:nvSpPr>
            <p:cNvPr id="112655" name="Text Box 24"/>
            <p:cNvSpPr txBox="1">
              <a:spLocks noChangeArrowheads="1"/>
            </p:cNvSpPr>
            <p:nvPr/>
          </p:nvSpPr>
          <p:spPr bwMode="auto">
            <a:xfrm>
              <a:off x="528" y="1440"/>
              <a:ext cx="480" cy="231"/>
            </a:xfrm>
            <a:prstGeom prst="rect">
              <a:avLst/>
            </a:prstGeom>
            <a:noFill/>
            <a:ln w="9525">
              <a:noFill/>
              <a:miter lim="800000"/>
              <a:headEnd/>
              <a:tailEnd/>
            </a:ln>
          </p:spPr>
          <p:txBody>
            <a:bodyPr>
              <a:spAutoFit/>
            </a:bodyPr>
            <a:lstStyle/>
            <a:p>
              <a:pPr algn="l">
                <a:spcBef>
                  <a:spcPct val="50000"/>
                </a:spcBef>
              </a:pPr>
              <a:r>
                <a:rPr lang="en-US" altLang="zh-CN"/>
                <a:t>BUS</a:t>
              </a:r>
            </a:p>
          </p:txBody>
        </p:sp>
      </p:grpSp>
      <p:sp>
        <p:nvSpPr>
          <p:cNvPr id="25"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56</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2340790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0382"/>
                                        </p:tgtEl>
                                        <p:attrNameLst>
                                          <p:attrName>style.visibility</p:attrName>
                                        </p:attrNameLst>
                                      </p:cBhvr>
                                      <p:to>
                                        <p:strVal val="visible"/>
                                      </p:to>
                                    </p:set>
                                    <p:anim calcmode="lin" valueType="num">
                                      <p:cBhvr additive="base">
                                        <p:cTn id="7" dur="500" fill="hold"/>
                                        <p:tgtEl>
                                          <p:spTgt spid="570382"/>
                                        </p:tgtEl>
                                        <p:attrNameLst>
                                          <p:attrName>ppt_x</p:attrName>
                                        </p:attrNameLst>
                                      </p:cBhvr>
                                      <p:tavLst>
                                        <p:tav tm="0">
                                          <p:val>
                                            <p:strVal val="#ppt_x"/>
                                          </p:val>
                                        </p:tav>
                                        <p:tav tm="100000">
                                          <p:val>
                                            <p:strVal val="#ppt_x"/>
                                          </p:val>
                                        </p:tav>
                                      </p:tavLst>
                                    </p:anim>
                                    <p:anim calcmode="lin" valueType="num">
                                      <p:cBhvr additive="base">
                                        <p:cTn id="8" dur="500" fill="hold"/>
                                        <p:tgtEl>
                                          <p:spTgt spid="57038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70385">
                                            <p:txEl>
                                              <p:pRg st="0" end="0"/>
                                            </p:txEl>
                                          </p:spTgt>
                                        </p:tgtEl>
                                        <p:attrNameLst>
                                          <p:attrName>style.visibility</p:attrName>
                                        </p:attrNameLst>
                                      </p:cBhvr>
                                      <p:to>
                                        <p:strVal val="visible"/>
                                      </p:to>
                                    </p:set>
                                    <p:anim calcmode="lin" valueType="num">
                                      <p:cBhvr additive="base">
                                        <p:cTn id="13" dur="500" fill="hold"/>
                                        <p:tgtEl>
                                          <p:spTgt spid="57038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7038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70383"/>
                                        </p:tgtEl>
                                        <p:attrNameLst>
                                          <p:attrName>style.visibility</p:attrName>
                                        </p:attrNameLst>
                                      </p:cBhvr>
                                      <p:to>
                                        <p:strVal val="visible"/>
                                      </p:to>
                                    </p:set>
                                    <p:anim calcmode="lin" valueType="num">
                                      <p:cBhvr additive="base">
                                        <p:cTn id="19" dur="500" fill="hold"/>
                                        <p:tgtEl>
                                          <p:spTgt spid="570383"/>
                                        </p:tgtEl>
                                        <p:attrNameLst>
                                          <p:attrName>ppt_x</p:attrName>
                                        </p:attrNameLst>
                                      </p:cBhvr>
                                      <p:tavLst>
                                        <p:tav tm="0">
                                          <p:val>
                                            <p:strVal val="#ppt_x"/>
                                          </p:val>
                                        </p:tav>
                                        <p:tav tm="100000">
                                          <p:val>
                                            <p:strVal val="#ppt_x"/>
                                          </p:val>
                                        </p:tav>
                                      </p:tavLst>
                                    </p:anim>
                                    <p:anim calcmode="lin" valueType="num">
                                      <p:cBhvr additive="base">
                                        <p:cTn id="20" dur="500" fill="hold"/>
                                        <p:tgtEl>
                                          <p:spTgt spid="57038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70385">
                                            <p:txEl>
                                              <p:pRg st="1" end="1"/>
                                            </p:txEl>
                                          </p:spTgt>
                                        </p:tgtEl>
                                        <p:attrNameLst>
                                          <p:attrName>style.visibility</p:attrName>
                                        </p:attrNameLst>
                                      </p:cBhvr>
                                      <p:to>
                                        <p:strVal val="visible"/>
                                      </p:to>
                                    </p:set>
                                    <p:anim calcmode="lin" valueType="num">
                                      <p:cBhvr additive="base">
                                        <p:cTn id="25" dur="500" fill="hold"/>
                                        <p:tgtEl>
                                          <p:spTgt spid="57038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7038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70376"/>
                                        </p:tgtEl>
                                        <p:attrNameLst>
                                          <p:attrName>style.visibility</p:attrName>
                                        </p:attrNameLst>
                                      </p:cBhvr>
                                      <p:to>
                                        <p:strVal val="visible"/>
                                      </p:to>
                                    </p:set>
                                    <p:anim calcmode="lin" valueType="num">
                                      <p:cBhvr additive="base">
                                        <p:cTn id="31" dur="500" fill="hold"/>
                                        <p:tgtEl>
                                          <p:spTgt spid="570376"/>
                                        </p:tgtEl>
                                        <p:attrNameLst>
                                          <p:attrName>ppt_x</p:attrName>
                                        </p:attrNameLst>
                                      </p:cBhvr>
                                      <p:tavLst>
                                        <p:tav tm="0">
                                          <p:val>
                                            <p:strVal val="#ppt_x"/>
                                          </p:val>
                                        </p:tav>
                                        <p:tav tm="100000">
                                          <p:val>
                                            <p:strVal val="#ppt_x"/>
                                          </p:val>
                                        </p:tav>
                                      </p:tavLst>
                                    </p:anim>
                                    <p:anim calcmode="lin" valueType="num">
                                      <p:cBhvr additive="base">
                                        <p:cTn id="32" dur="500" fill="hold"/>
                                        <p:tgtEl>
                                          <p:spTgt spid="57037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570385">
                                            <p:txEl>
                                              <p:pRg st="2" end="2"/>
                                            </p:txEl>
                                          </p:spTgt>
                                        </p:tgtEl>
                                        <p:attrNameLst>
                                          <p:attrName>style.visibility</p:attrName>
                                        </p:attrNameLst>
                                      </p:cBhvr>
                                      <p:to>
                                        <p:strVal val="visible"/>
                                      </p:to>
                                    </p:set>
                                    <p:anim calcmode="lin" valueType="num">
                                      <p:cBhvr additive="base">
                                        <p:cTn id="37" dur="500" fill="hold"/>
                                        <p:tgtEl>
                                          <p:spTgt spid="570385">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7038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70377"/>
                                        </p:tgtEl>
                                        <p:attrNameLst>
                                          <p:attrName>style.visibility</p:attrName>
                                        </p:attrNameLst>
                                      </p:cBhvr>
                                      <p:to>
                                        <p:strVal val="visible"/>
                                      </p:to>
                                    </p:set>
                                    <p:anim calcmode="lin" valueType="num">
                                      <p:cBhvr additive="base">
                                        <p:cTn id="43" dur="500" fill="hold"/>
                                        <p:tgtEl>
                                          <p:spTgt spid="570377"/>
                                        </p:tgtEl>
                                        <p:attrNameLst>
                                          <p:attrName>ppt_x</p:attrName>
                                        </p:attrNameLst>
                                      </p:cBhvr>
                                      <p:tavLst>
                                        <p:tav tm="0">
                                          <p:val>
                                            <p:strVal val="#ppt_x"/>
                                          </p:val>
                                        </p:tav>
                                        <p:tav tm="100000">
                                          <p:val>
                                            <p:strVal val="#ppt_x"/>
                                          </p:val>
                                        </p:tav>
                                      </p:tavLst>
                                    </p:anim>
                                    <p:anim calcmode="lin" valueType="num">
                                      <p:cBhvr additive="base">
                                        <p:cTn id="44" dur="500" fill="hold"/>
                                        <p:tgtEl>
                                          <p:spTgt spid="570377"/>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70378"/>
                                        </p:tgtEl>
                                        <p:attrNameLst>
                                          <p:attrName>style.visibility</p:attrName>
                                        </p:attrNameLst>
                                      </p:cBhvr>
                                      <p:to>
                                        <p:strVal val="visible"/>
                                      </p:to>
                                    </p:set>
                                    <p:anim calcmode="lin" valueType="num">
                                      <p:cBhvr additive="base">
                                        <p:cTn id="49" dur="500" fill="hold"/>
                                        <p:tgtEl>
                                          <p:spTgt spid="570378"/>
                                        </p:tgtEl>
                                        <p:attrNameLst>
                                          <p:attrName>ppt_x</p:attrName>
                                        </p:attrNameLst>
                                      </p:cBhvr>
                                      <p:tavLst>
                                        <p:tav tm="0">
                                          <p:val>
                                            <p:strVal val="#ppt_x"/>
                                          </p:val>
                                        </p:tav>
                                        <p:tav tm="100000">
                                          <p:val>
                                            <p:strVal val="#ppt_x"/>
                                          </p:val>
                                        </p:tav>
                                      </p:tavLst>
                                    </p:anim>
                                    <p:anim calcmode="lin" valueType="num">
                                      <p:cBhvr additive="base">
                                        <p:cTn id="50" dur="500" fill="hold"/>
                                        <p:tgtEl>
                                          <p:spTgt spid="570378"/>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570385">
                                            <p:txEl>
                                              <p:pRg st="3" end="3"/>
                                            </p:txEl>
                                          </p:spTgt>
                                        </p:tgtEl>
                                        <p:attrNameLst>
                                          <p:attrName>style.visibility</p:attrName>
                                        </p:attrNameLst>
                                      </p:cBhvr>
                                      <p:to>
                                        <p:strVal val="visible"/>
                                      </p:to>
                                    </p:set>
                                    <p:anim calcmode="lin" valueType="num">
                                      <p:cBhvr additive="base">
                                        <p:cTn id="55" dur="500" fill="hold"/>
                                        <p:tgtEl>
                                          <p:spTgt spid="570385">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70385">
                                            <p:txEl>
                                              <p:pRg st="3" end="3"/>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570385">
                                            <p:txEl>
                                              <p:pRg st="4" end="4"/>
                                            </p:txEl>
                                          </p:spTgt>
                                        </p:tgtEl>
                                        <p:attrNameLst>
                                          <p:attrName>style.visibility</p:attrName>
                                        </p:attrNameLst>
                                      </p:cBhvr>
                                      <p:to>
                                        <p:strVal val="visible"/>
                                      </p:to>
                                    </p:set>
                                    <p:anim calcmode="lin" valueType="num">
                                      <p:cBhvr additive="base">
                                        <p:cTn id="59" dur="500" fill="hold"/>
                                        <p:tgtEl>
                                          <p:spTgt spid="570385">
                                            <p:txEl>
                                              <p:pRg st="4" end="4"/>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7038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wipe(left)">
                                      <p:cBhvr>
                                        <p:cTn id="65" dur="500"/>
                                        <p:tgtEl>
                                          <p:spTgt spid="4"/>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wipe(left)">
                                      <p:cBhvr>
                                        <p:cTn id="70" dur="500"/>
                                        <p:tgtEl>
                                          <p:spTgt spid="3"/>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wipe(left)">
                                      <p:cBhvr>
                                        <p:cTn id="75" dur="500"/>
                                        <p:tgtEl>
                                          <p:spTgt spid="2"/>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wipe(left)">
                                      <p:cBhvr>
                                        <p:cTn id="8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76" grpId="0" animBg="1"/>
      <p:bldP spid="570377" grpId="0" animBg="1"/>
      <p:bldP spid="570378" grpId="0" animBg="1"/>
      <p:bldP spid="570382" grpId="0" animBg="1"/>
      <p:bldP spid="570383"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5" name="Rectangle 2"/>
          <p:cNvSpPr>
            <a:spLocks noGrp="1" noChangeArrowheads="1"/>
          </p:cNvSpPr>
          <p:nvPr>
            <p:ph type="title"/>
          </p:nvPr>
        </p:nvSpPr>
        <p:spPr/>
        <p:txBody>
          <a:bodyPr/>
          <a:lstStyle/>
          <a:p>
            <a:pPr eaLnBrk="1" hangingPunct="1"/>
            <a:r>
              <a:rPr lang="zh-CN" altLang="en-US" dirty="0" smtClean="0">
                <a:solidFill>
                  <a:srgbClr val="FF0000"/>
                </a:solidFill>
              </a:rPr>
              <a:t>硬件：对数字操作的机器系统</a:t>
            </a:r>
          </a:p>
        </p:txBody>
      </p:sp>
      <p:sp>
        <p:nvSpPr>
          <p:cNvPr id="115716" name="Rectangle 3"/>
          <p:cNvSpPr>
            <a:spLocks noGrp="1" noChangeArrowheads="1"/>
          </p:cNvSpPr>
          <p:nvPr>
            <p:ph idx="1"/>
          </p:nvPr>
        </p:nvSpPr>
        <p:spPr/>
        <p:txBody>
          <a:bodyPr/>
          <a:lstStyle/>
          <a:p>
            <a:pPr eaLnBrk="1" hangingPunct="1"/>
            <a:r>
              <a:rPr lang="zh-CN" altLang="en-US" dirty="0" smtClean="0"/>
              <a:t>数字硬件：</a:t>
            </a:r>
          </a:p>
          <a:p>
            <a:pPr lvl="1" eaLnBrk="1" hangingPunct="1"/>
            <a:r>
              <a:rPr lang="zh-CN" altLang="en-US" dirty="0" smtClean="0">
                <a:solidFill>
                  <a:schemeClr val="tx1"/>
                </a:solidFill>
              </a:rPr>
              <a:t>对</a:t>
            </a:r>
            <a:r>
              <a:rPr lang="zh-CN" altLang="en-US" dirty="0">
                <a:solidFill>
                  <a:schemeClr val="tx1"/>
                </a:solidFill>
              </a:rPr>
              <a:t>数字进行</a:t>
            </a:r>
            <a:r>
              <a:rPr lang="zh-CN" altLang="en-US" dirty="0"/>
              <a:t>处理、传输、和存储</a:t>
            </a:r>
            <a:r>
              <a:rPr lang="zh-CN" altLang="en-US" dirty="0">
                <a:solidFill>
                  <a:schemeClr val="tx1"/>
                </a:solidFill>
              </a:rPr>
              <a:t>的硬件</a:t>
            </a:r>
          </a:p>
          <a:p>
            <a:pPr eaLnBrk="1" hangingPunct="1"/>
            <a:r>
              <a:rPr lang="zh-CN" altLang="en-US" dirty="0" smtClean="0"/>
              <a:t>转换硬件：</a:t>
            </a:r>
          </a:p>
          <a:p>
            <a:pPr lvl="1" eaLnBrk="1" hangingPunct="1"/>
            <a:r>
              <a:rPr lang="zh-CN" altLang="en-US" dirty="0" smtClean="0">
                <a:solidFill>
                  <a:schemeClr val="tx1"/>
                </a:solidFill>
              </a:rPr>
              <a:t>将</a:t>
            </a:r>
            <a:r>
              <a:rPr lang="zh-CN" altLang="en-US" dirty="0">
                <a:solidFill>
                  <a:schemeClr val="tx1"/>
                </a:solidFill>
              </a:rPr>
              <a:t>各种形式的信息</a:t>
            </a:r>
            <a:r>
              <a:rPr lang="zh-CN" altLang="en-US" dirty="0"/>
              <a:t>转换</a:t>
            </a:r>
            <a:r>
              <a:rPr lang="zh-CN" altLang="en-US" dirty="0">
                <a:solidFill>
                  <a:schemeClr val="tx1"/>
                </a:solidFill>
              </a:rPr>
              <a:t>为数字信息，或者将数字信息转换为各种形式的硬件（图像、声音、文字输入输出设备，目前重要的设备是显示器）</a:t>
            </a:r>
          </a:p>
        </p:txBody>
      </p:sp>
      <p:sp>
        <p:nvSpPr>
          <p:cNvPr id="4"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57</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7769107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Software </a:t>
            </a:r>
            <a:endParaRPr lang="zh-CN" altLang="en-US" dirty="0">
              <a:solidFill>
                <a:srgbClr val="FF0000"/>
              </a:solidFill>
            </a:endParaRPr>
          </a:p>
        </p:txBody>
      </p:sp>
      <p:sp>
        <p:nvSpPr>
          <p:cNvPr id="3" name="内容占位符 2"/>
          <p:cNvSpPr>
            <a:spLocks noGrp="1"/>
          </p:cNvSpPr>
          <p:nvPr>
            <p:ph idx="1"/>
          </p:nvPr>
        </p:nvSpPr>
        <p:spPr/>
        <p:txBody>
          <a:bodyPr/>
          <a:lstStyle/>
          <a:p>
            <a:pPr marL="203200" indent="-203200">
              <a:spcBef>
                <a:spcPct val="40000"/>
              </a:spcBef>
            </a:pPr>
            <a:r>
              <a:rPr lang="zh-CN" altLang="en-US" sz="2100" dirty="0" smtClean="0">
                <a:latin typeface="微软雅黑" panose="020B0503020204020204" pitchFamily="34" charset="-122"/>
                <a:ea typeface="微软雅黑" panose="020B0503020204020204" pitchFamily="34" charset="-122"/>
              </a:rPr>
              <a:t>系统软件</a:t>
            </a:r>
            <a:r>
              <a:rPr lang="en-US" altLang="zh-CN" sz="2100" dirty="0" smtClean="0">
                <a:latin typeface="微软雅黑" panose="020B0503020204020204" pitchFamily="34" charset="-122"/>
                <a:ea typeface="微软雅黑" panose="020B0503020204020204" pitchFamily="34" charset="-122"/>
              </a:rPr>
              <a:t> </a:t>
            </a:r>
            <a:r>
              <a:rPr lang="en-US" altLang="zh-CN" sz="2100" dirty="0">
                <a:latin typeface="微软雅黑" panose="020B0503020204020204" pitchFamily="34" charset="-122"/>
                <a:ea typeface="微软雅黑" panose="020B0503020204020204" pitchFamily="34" charset="-122"/>
              </a:rPr>
              <a:t>-</a:t>
            </a:r>
            <a:r>
              <a:rPr lang="en-US" altLang="zh-CN" sz="2100" dirty="0">
                <a:solidFill>
                  <a:srgbClr val="663300"/>
                </a:solidFill>
                <a:latin typeface="微软雅黑" panose="020B0503020204020204" pitchFamily="34" charset="-122"/>
                <a:ea typeface="微软雅黑" panose="020B0503020204020204" pitchFamily="34" charset="-122"/>
              </a:rPr>
              <a:t> </a:t>
            </a:r>
            <a:r>
              <a:rPr lang="zh-CN" altLang="en-US" sz="2100" dirty="0">
                <a:solidFill>
                  <a:srgbClr val="0066CC"/>
                </a:solidFill>
                <a:latin typeface="微软雅黑" panose="020B0503020204020204" pitchFamily="34" charset="-122"/>
                <a:ea typeface="微软雅黑" panose="020B0503020204020204" pitchFamily="34" charset="-122"/>
              </a:rPr>
              <a:t>简化编程过程，并使硬件资源被有效利用</a:t>
            </a:r>
            <a:r>
              <a:rPr lang="en-US" altLang="zh-CN" sz="2100" dirty="0">
                <a:solidFill>
                  <a:schemeClr val="hlink"/>
                </a:solidFill>
                <a:latin typeface="微软雅黑" panose="020B0503020204020204" pitchFamily="34" charset="-122"/>
                <a:ea typeface="微软雅黑" panose="020B0503020204020204" pitchFamily="34" charset="-122"/>
              </a:rPr>
              <a:t>   </a:t>
            </a:r>
          </a:p>
          <a:p>
            <a:pPr marL="573088" lvl="1" indent="-190500"/>
            <a:r>
              <a:rPr lang="zh-CN" altLang="en-US" sz="2100" dirty="0">
                <a:solidFill>
                  <a:srgbClr val="663300"/>
                </a:solidFill>
                <a:latin typeface="微软雅黑" panose="020B0503020204020204" pitchFamily="34" charset="-122"/>
                <a:ea typeface="微软雅黑" panose="020B0503020204020204" pitchFamily="34" charset="-122"/>
              </a:rPr>
              <a:t>操作系统（</a:t>
            </a:r>
            <a:r>
              <a:rPr lang="en-US" altLang="zh-CN" sz="2100" dirty="0">
                <a:solidFill>
                  <a:srgbClr val="663300"/>
                </a:solidFill>
                <a:latin typeface="微软雅黑" panose="020B0503020204020204" pitchFamily="34" charset="-122"/>
                <a:ea typeface="微软雅黑" panose="020B0503020204020204" pitchFamily="34" charset="-122"/>
              </a:rPr>
              <a:t>Operating System</a:t>
            </a:r>
            <a:r>
              <a:rPr lang="zh-CN" altLang="en-US" sz="2100" dirty="0">
                <a:solidFill>
                  <a:srgbClr val="663300"/>
                </a:solidFill>
                <a:latin typeface="微软雅黑" panose="020B0503020204020204" pitchFamily="34" charset="-122"/>
                <a:ea typeface="微软雅黑" panose="020B0503020204020204" pitchFamily="34" charset="-122"/>
              </a:rPr>
              <a:t>）：</a:t>
            </a:r>
            <a:r>
              <a:rPr lang="zh-CN" altLang="en-US" sz="2100" dirty="0">
                <a:solidFill>
                  <a:srgbClr val="0066CC"/>
                </a:solidFill>
                <a:latin typeface="微软雅黑" panose="020B0503020204020204" pitchFamily="34" charset="-122"/>
                <a:ea typeface="微软雅黑" panose="020B0503020204020204" pitchFamily="34" charset="-122"/>
              </a:rPr>
              <a:t>硬件资源管理，用户接口</a:t>
            </a:r>
          </a:p>
          <a:p>
            <a:pPr marL="573088" lvl="1" indent="-190500"/>
            <a:r>
              <a:rPr lang="zh-CN" altLang="en-US" sz="2100" dirty="0">
                <a:solidFill>
                  <a:srgbClr val="663300"/>
                </a:solidFill>
                <a:latin typeface="微软雅黑" panose="020B0503020204020204" pitchFamily="34" charset="-122"/>
                <a:ea typeface="微软雅黑" panose="020B0503020204020204" pitchFamily="34" charset="-122"/>
              </a:rPr>
              <a:t>语言处理系统：翻译程序</a:t>
            </a:r>
            <a:r>
              <a:rPr lang="en-US" altLang="zh-CN" sz="2100" dirty="0">
                <a:solidFill>
                  <a:srgbClr val="663300"/>
                </a:solidFill>
                <a:latin typeface="微软雅黑" panose="020B0503020204020204" pitchFamily="34" charset="-122"/>
                <a:ea typeface="微软雅黑" panose="020B0503020204020204" pitchFamily="34" charset="-122"/>
              </a:rPr>
              <a:t>+ </a:t>
            </a:r>
            <a:r>
              <a:rPr lang="en-US" altLang="zh-CN" sz="2100" dirty="0">
                <a:solidFill>
                  <a:schemeClr val="tx1"/>
                </a:solidFill>
                <a:latin typeface="微软雅黑" panose="020B0503020204020204" pitchFamily="34" charset="-122"/>
                <a:ea typeface="微软雅黑" panose="020B0503020204020204" pitchFamily="34" charset="-122"/>
              </a:rPr>
              <a:t>Linker, Debug, </a:t>
            </a:r>
            <a:r>
              <a:rPr lang="en-US" altLang="zh-CN" sz="2100" dirty="0" err="1">
                <a:solidFill>
                  <a:schemeClr val="tx1"/>
                </a:solidFill>
                <a:latin typeface="微软雅黑" panose="020B0503020204020204" pitchFamily="34" charset="-122"/>
                <a:ea typeface="微软雅黑" panose="020B0503020204020204" pitchFamily="34" charset="-122"/>
              </a:rPr>
              <a:t>etc</a:t>
            </a:r>
            <a:r>
              <a:rPr lang="en-US" altLang="zh-CN" sz="2100" dirty="0">
                <a:solidFill>
                  <a:srgbClr val="663300"/>
                </a:solidFill>
                <a:latin typeface="微软雅黑" panose="020B0503020204020204" pitchFamily="34" charset="-122"/>
                <a:ea typeface="微软雅黑" panose="020B0503020204020204" pitchFamily="34" charset="-122"/>
              </a:rPr>
              <a:t> …</a:t>
            </a:r>
          </a:p>
          <a:p>
            <a:pPr marL="1095375" lvl="2" indent="-342900"/>
            <a:r>
              <a:rPr lang="zh-CN" altLang="en-US" sz="2100" dirty="0">
                <a:solidFill>
                  <a:srgbClr val="663300"/>
                </a:solidFill>
                <a:latin typeface="微软雅黑" panose="020B0503020204020204" pitchFamily="34" charset="-122"/>
                <a:ea typeface="微软雅黑" panose="020B0503020204020204" pitchFamily="34" charset="-122"/>
              </a:rPr>
              <a:t>翻译程序</a:t>
            </a:r>
            <a:r>
              <a:rPr lang="en-US" altLang="zh-CN" sz="2100" dirty="0">
                <a:solidFill>
                  <a:srgbClr val="663300"/>
                </a:solidFill>
                <a:latin typeface="微软雅黑" panose="020B0503020204020204" pitchFamily="34" charset="-122"/>
                <a:ea typeface="微软雅黑" panose="020B0503020204020204" pitchFamily="34" charset="-122"/>
              </a:rPr>
              <a:t>(Translator)</a:t>
            </a:r>
            <a:r>
              <a:rPr lang="zh-CN" altLang="en-US" sz="2100" dirty="0">
                <a:solidFill>
                  <a:srgbClr val="663300"/>
                </a:solidFill>
                <a:latin typeface="微软雅黑" panose="020B0503020204020204" pitchFamily="34" charset="-122"/>
                <a:ea typeface="微软雅黑" panose="020B0503020204020204" pitchFamily="34" charset="-122"/>
              </a:rPr>
              <a:t>有三类：</a:t>
            </a:r>
          </a:p>
          <a:p>
            <a:pPr marL="1274763" lvl="3" indent="0">
              <a:spcBef>
                <a:spcPct val="40000"/>
              </a:spcBef>
              <a:buSzPct val="85000"/>
              <a:buFont typeface="Wingdings" panose="05000000000000000000" pitchFamily="2" charset="2"/>
              <a:buNone/>
            </a:pPr>
            <a:r>
              <a:rPr lang="zh-CN" altLang="en-US" sz="2100" dirty="0">
                <a:solidFill>
                  <a:srgbClr val="ED1611"/>
                </a:solidFill>
                <a:latin typeface="微软雅黑" panose="020B0503020204020204" pitchFamily="34" charset="-122"/>
                <a:ea typeface="微软雅黑" panose="020B0503020204020204" pitchFamily="34" charset="-122"/>
              </a:rPr>
              <a:t>汇编程序</a:t>
            </a:r>
            <a:r>
              <a:rPr lang="en-US" altLang="zh-CN" sz="2100" dirty="0">
                <a:solidFill>
                  <a:srgbClr val="ED1611"/>
                </a:solidFill>
                <a:latin typeface="微软雅黑" panose="020B0503020204020204" pitchFamily="34" charset="-122"/>
                <a:ea typeface="微软雅黑" panose="020B0503020204020204" pitchFamily="34" charset="-122"/>
              </a:rPr>
              <a:t>(Assembler)</a:t>
            </a:r>
            <a:r>
              <a:rPr lang="zh-CN" altLang="en-US" sz="2100" dirty="0">
                <a:solidFill>
                  <a:srgbClr val="ED1611"/>
                </a:solidFill>
                <a:latin typeface="微软雅黑" panose="020B0503020204020204" pitchFamily="34" charset="-122"/>
                <a:ea typeface="微软雅黑" panose="020B0503020204020204" pitchFamily="34" charset="-122"/>
              </a:rPr>
              <a:t>：</a:t>
            </a:r>
            <a:r>
              <a:rPr lang="zh-CN" altLang="en-US" sz="2100" dirty="0">
                <a:solidFill>
                  <a:schemeClr val="accent2"/>
                </a:solidFill>
                <a:latin typeface="微软雅黑" panose="020B0503020204020204" pitchFamily="34" charset="-122"/>
                <a:ea typeface="微软雅黑" panose="020B0503020204020204" pitchFamily="34" charset="-122"/>
              </a:rPr>
              <a:t>汇编语言源程序→</a:t>
            </a:r>
            <a:r>
              <a:rPr lang="zh-CN" altLang="en-US" sz="2100" dirty="0" smtClean="0">
                <a:solidFill>
                  <a:schemeClr val="accent2"/>
                </a:solidFill>
                <a:latin typeface="微软雅黑" panose="020B0503020204020204" pitchFamily="34" charset="-122"/>
                <a:ea typeface="微软雅黑" panose="020B0503020204020204" pitchFamily="34" charset="-122"/>
              </a:rPr>
              <a:t>机器目标程序</a:t>
            </a:r>
            <a:endParaRPr lang="zh-CN" altLang="en-US" sz="2100" dirty="0">
              <a:solidFill>
                <a:schemeClr val="accent2"/>
              </a:solidFill>
              <a:latin typeface="微软雅黑" panose="020B0503020204020204" pitchFamily="34" charset="-122"/>
              <a:ea typeface="微软雅黑" panose="020B0503020204020204" pitchFamily="34" charset="-122"/>
            </a:endParaRPr>
          </a:p>
          <a:p>
            <a:pPr marL="1274763" lvl="3" indent="0">
              <a:spcBef>
                <a:spcPct val="40000"/>
              </a:spcBef>
              <a:buSzPct val="85000"/>
              <a:buFont typeface="Wingdings" panose="05000000000000000000" pitchFamily="2" charset="2"/>
              <a:buNone/>
            </a:pPr>
            <a:r>
              <a:rPr lang="zh-CN" altLang="en-US" sz="2100" dirty="0">
                <a:solidFill>
                  <a:srgbClr val="ED1611"/>
                </a:solidFill>
                <a:latin typeface="微软雅黑" panose="020B0503020204020204" pitchFamily="34" charset="-122"/>
                <a:ea typeface="微软雅黑" panose="020B0503020204020204" pitchFamily="34" charset="-122"/>
              </a:rPr>
              <a:t>编译程序</a:t>
            </a:r>
            <a:r>
              <a:rPr lang="en-US" altLang="zh-CN" sz="2100" dirty="0">
                <a:solidFill>
                  <a:srgbClr val="ED1611"/>
                </a:solidFill>
                <a:latin typeface="微软雅黑" panose="020B0503020204020204" pitchFamily="34" charset="-122"/>
                <a:ea typeface="微软雅黑" panose="020B0503020204020204" pitchFamily="34" charset="-122"/>
              </a:rPr>
              <a:t>(Complier)</a:t>
            </a:r>
            <a:r>
              <a:rPr lang="zh-CN" altLang="en-US" sz="2100" dirty="0">
                <a:solidFill>
                  <a:srgbClr val="ED1611"/>
                </a:solidFill>
                <a:latin typeface="微软雅黑" panose="020B0503020204020204" pitchFamily="34" charset="-122"/>
                <a:ea typeface="微软雅黑" panose="020B0503020204020204" pitchFamily="34" charset="-122"/>
              </a:rPr>
              <a:t>：</a:t>
            </a:r>
            <a:r>
              <a:rPr lang="zh-CN" altLang="en-US" sz="2100" dirty="0">
                <a:solidFill>
                  <a:schemeClr val="accent2"/>
                </a:solidFill>
                <a:latin typeface="微软雅黑" panose="020B0503020204020204" pitchFamily="34" charset="-122"/>
                <a:ea typeface="微软雅黑" panose="020B0503020204020204" pitchFamily="34" charset="-122"/>
              </a:rPr>
              <a:t>高级语言源程序→机器级目标程序</a:t>
            </a:r>
            <a:endParaRPr lang="zh-CN" altLang="en-US" sz="2100" dirty="0">
              <a:solidFill>
                <a:srgbClr val="000000"/>
              </a:solidFill>
              <a:latin typeface="微软雅黑" panose="020B0503020204020204" pitchFamily="34" charset="-122"/>
              <a:ea typeface="微软雅黑" panose="020B0503020204020204" pitchFamily="34" charset="-122"/>
            </a:endParaRPr>
          </a:p>
          <a:p>
            <a:pPr marL="1274763" lvl="3" indent="0">
              <a:spcBef>
                <a:spcPct val="40000"/>
              </a:spcBef>
              <a:buSzPct val="85000"/>
              <a:buFont typeface="Wingdings" panose="05000000000000000000" pitchFamily="2" charset="2"/>
              <a:buNone/>
            </a:pPr>
            <a:r>
              <a:rPr lang="zh-CN" altLang="en-US" sz="2100" dirty="0">
                <a:solidFill>
                  <a:srgbClr val="ED1611"/>
                </a:solidFill>
                <a:latin typeface="微软雅黑" panose="020B0503020204020204" pitchFamily="34" charset="-122"/>
                <a:ea typeface="微软雅黑" panose="020B0503020204020204" pitchFamily="34" charset="-122"/>
              </a:rPr>
              <a:t>解释程序</a:t>
            </a:r>
            <a:r>
              <a:rPr lang="en-US" altLang="zh-CN" sz="2100" dirty="0">
                <a:solidFill>
                  <a:srgbClr val="ED1611"/>
                </a:solidFill>
                <a:latin typeface="微软雅黑" panose="020B0503020204020204" pitchFamily="34" charset="-122"/>
                <a:ea typeface="微软雅黑" panose="020B0503020204020204" pitchFamily="34" charset="-122"/>
              </a:rPr>
              <a:t>(Interpreter )</a:t>
            </a:r>
            <a:r>
              <a:rPr lang="zh-CN" altLang="en-US" sz="2100" dirty="0" smtClean="0">
                <a:solidFill>
                  <a:srgbClr val="ED1611"/>
                </a:solidFill>
                <a:latin typeface="微软雅黑" panose="020B0503020204020204" pitchFamily="34" charset="-122"/>
                <a:ea typeface="微软雅黑" panose="020B0503020204020204" pitchFamily="34" charset="-122"/>
              </a:rPr>
              <a:t>：</a:t>
            </a:r>
            <a:r>
              <a:rPr lang="zh-CN" altLang="en-US" sz="2100" dirty="0">
                <a:solidFill>
                  <a:schemeClr val="accent2"/>
                </a:solidFill>
                <a:latin typeface="微软雅黑" panose="020B0503020204020204" pitchFamily="34" charset="-122"/>
                <a:ea typeface="微软雅黑" panose="020B0503020204020204" pitchFamily="34" charset="-122"/>
              </a:rPr>
              <a:t>解释执行，不生成目标文件。</a:t>
            </a:r>
            <a:endParaRPr lang="en-US" altLang="zh-CN" sz="2100" dirty="0">
              <a:solidFill>
                <a:schemeClr val="hlink"/>
              </a:solidFill>
              <a:latin typeface="微软雅黑" panose="020B0503020204020204" pitchFamily="34" charset="-122"/>
              <a:ea typeface="微软雅黑" panose="020B0503020204020204" pitchFamily="34" charset="-122"/>
            </a:endParaRPr>
          </a:p>
          <a:p>
            <a:pPr marL="573088" lvl="1" indent="-190500"/>
            <a:r>
              <a:rPr lang="zh-CN" altLang="en-US" sz="2100" dirty="0">
                <a:solidFill>
                  <a:srgbClr val="663300"/>
                </a:solidFill>
                <a:latin typeface="微软雅黑" panose="020B0503020204020204" pitchFamily="34" charset="-122"/>
                <a:ea typeface="微软雅黑" panose="020B0503020204020204" pitchFamily="34" charset="-122"/>
              </a:rPr>
              <a:t>其他实用程序</a:t>
            </a:r>
            <a:r>
              <a:rPr lang="en-US" altLang="zh-CN" sz="2100" dirty="0">
                <a:solidFill>
                  <a:srgbClr val="663300"/>
                </a:solidFill>
                <a:latin typeface="微软雅黑" panose="020B0503020204020204" pitchFamily="34" charset="-122"/>
                <a:ea typeface="微软雅黑" panose="020B0503020204020204" pitchFamily="34" charset="-122"/>
              </a:rPr>
              <a:t>: </a:t>
            </a:r>
            <a:r>
              <a:rPr lang="zh-CN" altLang="en-US" sz="2100" dirty="0">
                <a:solidFill>
                  <a:srgbClr val="663300"/>
                </a:solidFill>
                <a:latin typeface="微软雅黑" panose="020B0503020204020204" pitchFamily="34" charset="-122"/>
                <a:ea typeface="微软雅黑" panose="020B0503020204020204" pitchFamily="34" charset="-122"/>
              </a:rPr>
              <a:t>如：磁盘碎片整理程序、备份程序等</a:t>
            </a:r>
            <a:endParaRPr lang="en-US" altLang="zh-CN" sz="2100" dirty="0">
              <a:solidFill>
                <a:srgbClr val="000000"/>
              </a:solidFill>
              <a:latin typeface="微软雅黑" panose="020B0503020204020204" pitchFamily="34" charset="-122"/>
              <a:ea typeface="微软雅黑" panose="020B0503020204020204" pitchFamily="34" charset="-122"/>
            </a:endParaRPr>
          </a:p>
          <a:p>
            <a:pPr marL="203200" indent="-203200">
              <a:spcBef>
                <a:spcPct val="40000"/>
              </a:spcBef>
            </a:pPr>
            <a:r>
              <a:rPr lang="zh-CN" altLang="en-US" sz="2100" dirty="0" smtClean="0">
                <a:latin typeface="微软雅黑" panose="020B0503020204020204" pitchFamily="34" charset="-122"/>
                <a:ea typeface="微软雅黑" panose="020B0503020204020204" pitchFamily="34" charset="-122"/>
              </a:rPr>
              <a:t>应用软件 </a:t>
            </a:r>
            <a:r>
              <a:rPr lang="en-US" altLang="zh-CN" sz="2100" dirty="0">
                <a:latin typeface="微软雅黑" panose="020B0503020204020204" pitchFamily="34" charset="-122"/>
                <a:ea typeface="微软雅黑" panose="020B0503020204020204" pitchFamily="34" charset="-122"/>
              </a:rPr>
              <a:t>- </a:t>
            </a:r>
            <a:r>
              <a:rPr lang="en-US" altLang="zh-CN" sz="2100" dirty="0" smtClean="0">
                <a:latin typeface="微软雅黑" panose="020B0503020204020204" pitchFamily="34" charset="-122"/>
                <a:ea typeface="微软雅黑" panose="020B0503020204020204" pitchFamily="34" charset="-122"/>
              </a:rPr>
              <a:t> </a:t>
            </a:r>
            <a:r>
              <a:rPr lang="zh-CN" altLang="en-US" sz="2100" dirty="0" smtClean="0">
                <a:solidFill>
                  <a:srgbClr val="0066CC"/>
                </a:solidFill>
                <a:latin typeface="微软雅黑" panose="020B0503020204020204" pitchFamily="34" charset="-122"/>
                <a:ea typeface="微软雅黑" panose="020B0503020204020204" pitchFamily="34" charset="-122"/>
              </a:rPr>
              <a:t>解决</a:t>
            </a:r>
            <a:r>
              <a:rPr lang="zh-CN" altLang="en-US" sz="2100" dirty="0">
                <a:solidFill>
                  <a:srgbClr val="0066CC"/>
                </a:solidFill>
                <a:latin typeface="微软雅黑" panose="020B0503020204020204" pitchFamily="34" charset="-122"/>
                <a:ea typeface="微软雅黑" panose="020B0503020204020204" pitchFamily="34" charset="-122"/>
              </a:rPr>
              <a:t>具体应用问题</a:t>
            </a:r>
            <a:r>
              <a:rPr lang="en-US" altLang="zh-CN" sz="2100" dirty="0">
                <a:solidFill>
                  <a:srgbClr val="0066CC"/>
                </a:solidFill>
                <a:latin typeface="微软雅黑" panose="020B0503020204020204" pitchFamily="34" charset="-122"/>
                <a:ea typeface="微软雅黑" panose="020B0503020204020204" pitchFamily="34" charset="-122"/>
              </a:rPr>
              <a:t>/</a:t>
            </a:r>
            <a:r>
              <a:rPr lang="zh-CN" altLang="en-US" sz="2100" dirty="0">
                <a:solidFill>
                  <a:srgbClr val="0066CC"/>
                </a:solidFill>
                <a:latin typeface="微软雅黑" panose="020B0503020204020204" pitchFamily="34" charset="-122"/>
                <a:ea typeface="微软雅黑" panose="020B0503020204020204" pitchFamily="34" charset="-122"/>
              </a:rPr>
              <a:t>完成具体应用任务</a:t>
            </a:r>
          </a:p>
          <a:p>
            <a:pPr marL="573088" lvl="1" indent="-190500"/>
            <a:r>
              <a:rPr lang="zh-CN" altLang="en-US" sz="2100" dirty="0">
                <a:solidFill>
                  <a:srgbClr val="663300"/>
                </a:solidFill>
                <a:latin typeface="微软雅黑" panose="020B0503020204020204" pitchFamily="34" charset="-122"/>
                <a:ea typeface="微软雅黑" panose="020B0503020204020204" pitchFamily="34" charset="-122"/>
              </a:rPr>
              <a:t>各类媒体处理程序：</a:t>
            </a:r>
            <a:r>
              <a:rPr lang="en-US" altLang="zh-CN" sz="2100" dirty="0">
                <a:solidFill>
                  <a:srgbClr val="663300"/>
                </a:solidFill>
                <a:latin typeface="微软雅黑" panose="020B0503020204020204" pitchFamily="34" charset="-122"/>
                <a:ea typeface="微软雅黑" panose="020B0503020204020204" pitchFamily="34" charset="-122"/>
              </a:rPr>
              <a:t>Word/ Image/ Graphics/…</a:t>
            </a:r>
          </a:p>
          <a:p>
            <a:pPr marL="573088" lvl="1" indent="-190500"/>
            <a:r>
              <a:rPr lang="zh-CN" altLang="en-US" sz="2100" dirty="0">
                <a:solidFill>
                  <a:srgbClr val="663300"/>
                </a:solidFill>
                <a:latin typeface="微软雅黑" panose="020B0503020204020204" pitchFamily="34" charset="-122"/>
                <a:ea typeface="微软雅黑" panose="020B0503020204020204" pitchFamily="34" charset="-122"/>
              </a:rPr>
              <a:t>管理信息系统 </a:t>
            </a:r>
            <a:r>
              <a:rPr lang="en-US" altLang="zh-CN" sz="2100" dirty="0">
                <a:solidFill>
                  <a:srgbClr val="663300"/>
                </a:solidFill>
                <a:latin typeface="微软雅黑" panose="020B0503020204020204" pitchFamily="34" charset="-122"/>
                <a:ea typeface="微软雅黑" panose="020B0503020204020204" pitchFamily="34" charset="-122"/>
              </a:rPr>
              <a:t>(MIS)  </a:t>
            </a:r>
          </a:p>
          <a:p>
            <a:pPr marL="573088" lvl="1" indent="-190500"/>
            <a:r>
              <a:rPr lang="zh-CN" altLang="en-US" sz="2100" dirty="0" smtClean="0">
                <a:solidFill>
                  <a:srgbClr val="663300"/>
                </a:solidFill>
                <a:latin typeface="微软雅黑" panose="020B0503020204020204" pitchFamily="34" charset="-122"/>
                <a:ea typeface="微软雅黑" panose="020B0503020204020204" pitchFamily="34" charset="-122"/>
              </a:rPr>
              <a:t>游戏</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58</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8737353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60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7833" y="5550117"/>
            <a:ext cx="1378708" cy="704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60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287" y="3995401"/>
            <a:ext cx="1124846" cy="913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60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0420" y="1292469"/>
            <a:ext cx="942078" cy="868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60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1545" y="5218338"/>
            <a:ext cx="1580775" cy="116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602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6353" y="5253255"/>
            <a:ext cx="1028965" cy="1249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602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381" y="5401444"/>
            <a:ext cx="1517867" cy="915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602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12429" y="1405769"/>
            <a:ext cx="845058" cy="68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6026"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6044" y="2418030"/>
            <a:ext cx="971955" cy="9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602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12429" y="2447978"/>
            <a:ext cx="1025627" cy="8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6028"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04990" y="5487990"/>
            <a:ext cx="828809" cy="82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79213" name="Rectangle 13"/>
          <p:cNvSpPr>
            <a:spLocks noChangeArrowheads="1"/>
          </p:cNvSpPr>
          <p:nvPr/>
        </p:nvSpPr>
        <p:spPr bwMode="auto">
          <a:xfrm>
            <a:off x="-1182" y="32163"/>
            <a:ext cx="8153400" cy="838200"/>
          </a:xfrm>
          <a:prstGeom prst="rect">
            <a:avLst/>
          </a:prstGeom>
          <a:noFill/>
          <a:ln w="12700">
            <a:noFill/>
            <a:round/>
            <a:headEnd/>
            <a:tailEnd/>
          </a:ln>
          <a:effectLst/>
        </p:spPr>
        <p:txBody>
          <a:bodyPr lIns="90000" tIns="46800" rIns="90000" bIns="46800" anchor="ct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zh-CN" sz="2800" dirty="0">
                <a:solidFill>
                  <a:srgbClr val="FF0000"/>
                </a:solidFill>
                <a:latin typeface="+mj-lt"/>
                <a:cs typeface="+mj-cs"/>
              </a:rPr>
              <a:t>We have seen a bunch of Operating Systems </a:t>
            </a:r>
            <a:endParaRPr lang="en-GB" altLang="zh-CN" sz="2800" dirty="0">
              <a:solidFill>
                <a:srgbClr val="FF0000"/>
              </a:solidFill>
              <a:latin typeface="+mj-lt"/>
              <a:cs typeface="+mj-cs"/>
            </a:endParaRPr>
          </a:p>
        </p:txBody>
      </p:sp>
      <p:pic>
        <p:nvPicPr>
          <p:cNvPr id="14"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40836" y="1293947"/>
            <a:ext cx="717289" cy="87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57049" y="1204202"/>
            <a:ext cx="918469" cy="918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3206" y="2541855"/>
            <a:ext cx="1000628" cy="101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 name="Picture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51073" y="3772328"/>
            <a:ext cx="1080343" cy="102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8" name="Picture 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68960" y="2613391"/>
            <a:ext cx="1044998" cy="77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 name="Picture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64136" y="2682640"/>
            <a:ext cx="1263197" cy="757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0" name="Picture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02644" y="3843009"/>
            <a:ext cx="959503" cy="89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1" name="Picture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49221" y="3923027"/>
            <a:ext cx="952370" cy="898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 name="Picture 1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44758" y="1109600"/>
            <a:ext cx="877101" cy="90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3" name="Picture 1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8939" y="1293524"/>
            <a:ext cx="723542" cy="715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4" name="Picture 1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67495" y="2613391"/>
            <a:ext cx="973976" cy="81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5" name="Picture 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309692" y="3772328"/>
            <a:ext cx="1129678" cy="1104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 name="图片 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570290" y="3685562"/>
            <a:ext cx="1298211" cy="1298211"/>
          </a:xfrm>
          <a:prstGeom prst="rect">
            <a:avLst/>
          </a:prstGeom>
        </p:spPr>
      </p:pic>
    </p:spTree>
    <p:extLst>
      <p:ext uri="{BB962C8B-B14F-4D97-AF65-F5344CB8AC3E}">
        <p14:creationId xmlns:p14="http://schemas.microsoft.com/office/powerpoint/2010/main" val="1915100085"/>
      </p:ext>
    </p:extLst>
  </p:cSld>
  <p:clrMapOvr>
    <a:masterClrMapping/>
  </p:clrMapOvr>
  <p:transition spd="med">
    <p:random/>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71414"/>
            <a:ext cx="8229600" cy="582612"/>
          </a:xfrm>
        </p:spPr>
        <p:txBody>
          <a:bodyPr/>
          <a:lstStyle/>
          <a:p>
            <a:r>
              <a:rPr lang="zh-CN" altLang="en-US" dirty="0" smtClean="0">
                <a:solidFill>
                  <a:srgbClr val="FF0000"/>
                </a:solidFill>
              </a:rPr>
              <a:t>课程的由来                          </a:t>
            </a:r>
            <a:r>
              <a:rPr lang="en-US" altLang="zh-CN" b="0" dirty="0" smtClean="0">
                <a:solidFill>
                  <a:srgbClr val="FF0000"/>
                </a:solidFill>
                <a:effectLst>
                  <a:outerShdw blurRad="38100" dist="38100" dir="2700000" algn="tl">
                    <a:srgbClr val="000000">
                      <a:alpha val="43137"/>
                    </a:srgbClr>
                  </a:outerShdw>
                </a:effectLst>
              </a:rPr>
              <a:t>ICS-</a:t>
            </a:r>
            <a:r>
              <a:rPr lang="zh-CN" altLang="en-US" b="0" dirty="0" smtClean="0">
                <a:solidFill>
                  <a:srgbClr val="FF0000"/>
                </a:solidFill>
                <a:effectLst>
                  <a:outerShdw blurRad="38100" dist="38100" dir="2700000" algn="tl">
                    <a:srgbClr val="000000">
                      <a:alpha val="43137"/>
                    </a:srgbClr>
                  </a:outerShdw>
                </a:effectLst>
              </a:rPr>
              <a:t>计算机系统基础</a:t>
            </a:r>
            <a:endParaRPr lang="zh-CN" altLang="en-US" b="0" dirty="0">
              <a:solidFill>
                <a:srgbClr val="FF0000"/>
              </a:solidFill>
              <a:effectLst>
                <a:outerShdw blurRad="38100" dist="38100" dir="2700000" algn="tl">
                  <a:srgbClr val="000000">
                    <a:alpha val="43137"/>
                  </a:srgbClr>
                </a:outerShdw>
              </a:effectLst>
            </a:endParaRPr>
          </a:p>
        </p:txBody>
      </p:sp>
      <p:sp>
        <p:nvSpPr>
          <p:cNvPr id="3" name="内容占位符 2"/>
          <p:cNvSpPr>
            <a:spLocks noGrp="1"/>
          </p:cNvSpPr>
          <p:nvPr>
            <p:ph idx="1"/>
          </p:nvPr>
        </p:nvSpPr>
        <p:spPr>
          <a:xfrm>
            <a:off x="-32" y="642918"/>
            <a:ext cx="9001156" cy="6143668"/>
          </a:xfrm>
        </p:spPr>
        <p:txBody>
          <a:bodyPr/>
          <a:lstStyle/>
          <a:p>
            <a:r>
              <a:rPr sz="2000" dirty="0" smtClean="0"/>
              <a:t>学完高级语言程序设计后会有一些学生不喜欢计算机专业了</a:t>
            </a:r>
            <a:r>
              <a:rPr lang="en-US" altLang="zh-CN" sz="2000" dirty="0" smtClean="0"/>
              <a:t>, </a:t>
            </a:r>
            <a:r>
              <a:rPr sz="2000" dirty="0" smtClean="0"/>
              <a:t>这是为什么</a:t>
            </a:r>
            <a:r>
              <a:rPr lang="en-US" altLang="zh-CN" sz="2000" dirty="0" smtClean="0"/>
              <a:t>? </a:t>
            </a:r>
            <a:r>
              <a:rPr sz="2000" dirty="0" smtClean="0"/>
              <a:t>如果一个学生经常对程序的执行结果百思不得其解</a:t>
            </a:r>
            <a:r>
              <a:rPr lang="en-US" altLang="zh-CN" sz="2000" dirty="0" smtClean="0"/>
              <a:t>, </a:t>
            </a:r>
            <a:r>
              <a:rPr sz="2000" dirty="0" smtClean="0"/>
              <a:t>那么他对应用程序开发必然产生恐惧心理</a:t>
            </a:r>
            <a:r>
              <a:rPr lang="en-US" altLang="zh-CN" sz="2000" dirty="0" smtClean="0"/>
              <a:t>, </a:t>
            </a:r>
            <a:r>
              <a:rPr sz="2000" dirty="0" smtClean="0"/>
              <a:t>也就对计算机专业逐渐失去兴趣</a:t>
            </a:r>
            <a:r>
              <a:rPr lang="en-US" altLang="zh-CN" sz="2000" dirty="0" smtClean="0"/>
              <a:t>. </a:t>
            </a:r>
          </a:p>
          <a:p>
            <a:pPr lvl="1"/>
            <a:r>
              <a:rPr sz="1800" dirty="0" smtClean="0"/>
              <a:t>其实</a:t>
            </a:r>
            <a:r>
              <a:rPr lang="en-US" altLang="zh-CN" sz="1800" dirty="0" smtClean="0"/>
              <a:t>, </a:t>
            </a:r>
            <a:r>
              <a:rPr sz="1800" dirty="0" smtClean="0"/>
              <a:t>程序的执行结果除了受编程语言的语法和语义影响外</a:t>
            </a:r>
            <a:r>
              <a:rPr lang="en-US" altLang="zh-CN" sz="1800" dirty="0" smtClean="0"/>
              <a:t>, </a:t>
            </a:r>
            <a:r>
              <a:rPr sz="1800" dirty="0" smtClean="0"/>
              <a:t>还与程序的执行机制息息相关</a:t>
            </a:r>
            <a:r>
              <a:rPr lang="en-US" altLang="zh-CN" sz="1800" dirty="0" smtClean="0"/>
              <a:t>. </a:t>
            </a:r>
            <a:r>
              <a:rPr lang="en-US" altLang="zh-CN" sz="1800" b="1" dirty="0" smtClean="0">
                <a:latin typeface="Times New Roman" pitchFamily="18" charset="0"/>
                <a:cs typeface="Times New Roman" pitchFamily="18" charset="0"/>
              </a:rPr>
              <a:t>ICS</a:t>
            </a:r>
            <a:r>
              <a:rPr sz="1800" b="1" dirty="0" smtClean="0">
                <a:latin typeface="Times New Roman" pitchFamily="18" charset="0"/>
                <a:cs typeface="Times New Roman" pitchFamily="18" charset="0"/>
              </a:rPr>
              <a:t> </a:t>
            </a:r>
            <a:r>
              <a:rPr sz="1800" b="1" dirty="0" smtClean="0"/>
              <a:t>课主要描述程序的</a:t>
            </a:r>
            <a:r>
              <a:rPr sz="1800" b="1" u="sng" dirty="0" smtClean="0"/>
              <a:t>底层执行机制</a:t>
            </a:r>
            <a:r>
              <a:rPr lang="en-US" altLang="zh-CN" sz="1800" dirty="0" smtClean="0"/>
              <a:t>, </a:t>
            </a:r>
            <a:r>
              <a:rPr sz="1800" dirty="0" smtClean="0"/>
              <a:t>因此</a:t>
            </a:r>
            <a:r>
              <a:rPr lang="en-US" altLang="zh-CN" sz="1800" dirty="0" smtClean="0"/>
              <a:t>, </a:t>
            </a:r>
            <a:r>
              <a:rPr sz="1800" dirty="0" smtClean="0"/>
              <a:t>学完本课程后同学们就能很容易地理解各种程序的执行结果</a:t>
            </a:r>
            <a:r>
              <a:rPr lang="en-US" altLang="zh-CN" sz="1800" dirty="0" smtClean="0"/>
              <a:t>, </a:t>
            </a:r>
            <a:r>
              <a:rPr sz="1800" dirty="0" smtClean="0"/>
              <a:t>也就不会对程序设计失去信心了</a:t>
            </a:r>
            <a:r>
              <a:rPr lang="en-US" altLang="zh-CN" sz="1800" dirty="0" smtClean="0"/>
              <a:t>.</a:t>
            </a:r>
          </a:p>
          <a:p>
            <a:r>
              <a:rPr sz="2000" dirty="0" smtClean="0"/>
              <a:t>经常听到大一问以下问题</a:t>
            </a:r>
            <a:r>
              <a:rPr lang="en-US" altLang="zh-CN" sz="2000" dirty="0" smtClean="0"/>
              <a:t>: </a:t>
            </a:r>
            <a:r>
              <a:rPr sz="2000" dirty="0" smtClean="0"/>
              <a:t>像电子系这些非计算机专业的学生自学</a:t>
            </a:r>
            <a:r>
              <a:rPr lang="en-US" altLang="zh-CN" sz="2000" dirty="0" smtClean="0"/>
              <a:t>Java</a:t>
            </a:r>
            <a:r>
              <a:rPr sz="2000" dirty="0" smtClean="0"/>
              <a:t>语言等课程后也能找到软件开发的工作</a:t>
            </a:r>
            <a:r>
              <a:rPr lang="en-US" altLang="zh-CN" sz="2000" dirty="0" smtClean="0"/>
              <a:t>, </a:t>
            </a:r>
            <a:r>
              <a:rPr sz="2000" dirty="0" smtClean="0"/>
              <a:t>而我们计算机专业学生多学那么多课程不也只能干同样的事情吗</a:t>
            </a:r>
            <a:r>
              <a:rPr lang="en-US" altLang="zh-CN" sz="2000" dirty="0" smtClean="0"/>
              <a:t>? </a:t>
            </a:r>
            <a:r>
              <a:rPr sz="2000" dirty="0" smtClean="0"/>
              <a:t>我们计算机专业学生比其他专业自学计算机课程的学生强在哪里啊</a:t>
            </a:r>
            <a:r>
              <a:rPr lang="en-US" altLang="zh-CN" sz="2000" dirty="0" smtClean="0"/>
              <a:t>? </a:t>
            </a:r>
            <a:r>
              <a:rPr sz="2000" dirty="0" smtClean="0"/>
              <a:t>现在计算机学科发展这么快</a:t>
            </a:r>
            <a:r>
              <a:rPr lang="en-US" altLang="zh-CN" sz="2000" dirty="0" smtClean="0"/>
              <a:t>, </a:t>
            </a:r>
            <a:r>
              <a:rPr sz="2000" dirty="0" smtClean="0"/>
              <a:t>什么领域都和计算机相关</a:t>
            </a:r>
            <a:r>
              <a:rPr lang="en-US" altLang="zh-CN" sz="2000" dirty="0" smtClean="0"/>
              <a:t>, </a:t>
            </a:r>
            <a:r>
              <a:rPr sz="2000" dirty="0" smtClean="0"/>
              <a:t>为什么我们计算机学科毕业的学生真正能干的事也不多呢</a:t>
            </a:r>
            <a:r>
              <a:rPr lang="en-US" altLang="zh-CN" sz="2000" dirty="0" smtClean="0"/>
              <a:t>? ……</a:t>
            </a:r>
          </a:p>
          <a:p>
            <a:pPr lvl="1"/>
            <a:r>
              <a:rPr sz="1800" dirty="0" smtClean="0"/>
              <a:t>确实</a:t>
            </a:r>
            <a:r>
              <a:rPr lang="en-US" altLang="zh-CN" sz="1800" dirty="0" smtClean="0"/>
              <a:t>, </a:t>
            </a:r>
            <a:r>
              <a:rPr sz="1800" dirty="0" smtClean="0"/>
              <a:t>对于大部分计算机本科专业学生来说</a:t>
            </a:r>
            <a:r>
              <a:rPr lang="en-US" altLang="zh-CN" sz="1800" dirty="0" smtClean="0"/>
              <a:t>, </a:t>
            </a:r>
            <a:r>
              <a:rPr sz="1800" dirty="0" smtClean="0"/>
              <a:t>硬件设计能力不如电子工程专业学生</a:t>
            </a:r>
            <a:r>
              <a:rPr lang="en-US" altLang="zh-CN" sz="1800" dirty="0" smtClean="0"/>
              <a:t>, </a:t>
            </a:r>
            <a:r>
              <a:rPr sz="1800" dirty="0" smtClean="0"/>
              <a:t>行业软件开发和应用能力不如其他相关专业学生</a:t>
            </a:r>
            <a:r>
              <a:rPr lang="en-US" altLang="zh-CN" sz="1800" dirty="0" smtClean="0"/>
              <a:t>, </a:t>
            </a:r>
            <a:r>
              <a:rPr sz="1800" dirty="0" smtClean="0"/>
              <a:t>算法设计和分析基础又不如数学系学生</a:t>
            </a:r>
            <a:r>
              <a:rPr lang="en-US" altLang="zh-CN" sz="1800" dirty="0" smtClean="0"/>
              <a:t>. </a:t>
            </a:r>
            <a:r>
              <a:rPr sz="1800" dirty="0" smtClean="0"/>
              <a:t>那么</a:t>
            </a:r>
            <a:r>
              <a:rPr lang="en-US" altLang="zh-CN" sz="1800" dirty="0" smtClean="0"/>
              <a:t>, </a:t>
            </a:r>
            <a:r>
              <a:rPr sz="1800" dirty="0" smtClean="0"/>
              <a:t>计算机专业学生的特长在哪里</a:t>
            </a:r>
            <a:r>
              <a:rPr lang="en-US" altLang="zh-CN" sz="1800" dirty="0" smtClean="0"/>
              <a:t>? </a:t>
            </a:r>
            <a:r>
              <a:rPr sz="1800" dirty="0" smtClean="0"/>
              <a:t>我们认为计算机专业学生的优势之一在于</a:t>
            </a:r>
            <a:r>
              <a:rPr sz="1800" b="1" dirty="0" smtClean="0"/>
              <a:t>计算机系统能力</a:t>
            </a:r>
            <a:r>
              <a:rPr lang="en-US" altLang="zh-CN" sz="1800" dirty="0" smtClean="0"/>
              <a:t>, </a:t>
            </a:r>
            <a:r>
              <a:rPr sz="1800" dirty="0" smtClean="0"/>
              <a:t>即具备计算机系统层面的认知与设计能力、能从计算机系统的高度考虑和解决问题</a:t>
            </a:r>
            <a:r>
              <a:rPr lang="en-US" altLang="zh-CN" sz="1800" dirty="0" smtClean="0"/>
              <a:t>.   </a:t>
            </a:r>
            <a:r>
              <a:rPr sz="1800" dirty="0" smtClean="0"/>
              <a:t>“</a:t>
            </a:r>
            <a:r>
              <a:rPr sz="1800" b="1" dirty="0" smtClean="0"/>
              <a:t>计算机系统能力培养</a:t>
            </a:r>
            <a:r>
              <a:rPr sz="1800" dirty="0" smtClean="0"/>
              <a:t>”</a:t>
            </a:r>
            <a:endParaRPr lang="zh-CN" altLang="en-US" sz="1800" b="1"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0538061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第一章 计算机系统概述</a:t>
            </a:r>
            <a:endParaRPr lang="zh-CN" altLang="en-US" dirty="0">
              <a:solidFill>
                <a:srgbClr val="FF0000"/>
              </a:solidFill>
            </a:endParaRPr>
          </a:p>
        </p:txBody>
      </p:sp>
      <p:sp>
        <p:nvSpPr>
          <p:cNvPr id="3" name="内容占位符 2"/>
          <p:cNvSpPr>
            <a:spLocks noGrp="1"/>
          </p:cNvSpPr>
          <p:nvPr>
            <p:ph idx="1"/>
          </p:nvPr>
        </p:nvSpPr>
        <p:spPr/>
        <p:txBody>
          <a:bodyPr/>
          <a:lstStyle/>
          <a:p>
            <a:r>
              <a:rPr lang="en-US" altLang="zh-CN" dirty="0" smtClean="0"/>
              <a:t>1.1 </a:t>
            </a:r>
            <a:r>
              <a:rPr lang="zh-CN" altLang="en-US" dirty="0" smtClean="0"/>
              <a:t>计算机</a:t>
            </a:r>
            <a:r>
              <a:rPr lang="zh-CN" altLang="en-US" dirty="0"/>
              <a:t>的发展历程</a:t>
            </a:r>
            <a:endParaRPr lang="en-US" altLang="zh-CN" dirty="0"/>
          </a:p>
          <a:p>
            <a:r>
              <a:rPr lang="en-US" altLang="zh-CN" dirty="0" smtClean="0"/>
              <a:t>1.2 </a:t>
            </a:r>
            <a:r>
              <a:rPr lang="zh-CN" altLang="en-US" dirty="0" smtClean="0"/>
              <a:t>计算机系统功能和组成</a:t>
            </a:r>
            <a:endParaRPr lang="en-US" altLang="zh-CN" dirty="0" smtClean="0"/>
          </a:p>
          <a:p>
            <a:r>
              <a:rPr lang="en-US" altLang="zh-CN" dirty="0" smtClean="0">
                <a:solidFill>
                  <a:srgbClr val="CC3300"/>
                </a:solidFill>
              </a:rPr>
              <a:t>1.3 </a:t>
            </a:r>
            <a:r>
              <a:rPr lang="zh-CN" altLang="en-US" dirty="0" smtClean="0">
                <a:solidFill>
                  <a:srgbClr val="CC3300"/>
                </a:solidFill>
              </a:rPr>
              <a:t>程序开发执行过程</a:t>
            </a:r>
            <a:endParaRPr lang="zh-CN" altLang="en-US" dirty="0">
              <a:solidFill>
                <a:srgbClr val="CC3300"/>
              </a:solidFill>
            </a:endParaRPr>
          </a:p>
          <a:p>
            <a:r>
              <a:rPr lang="en-US" altLang="zh-CN" dirty="0" smtClean="0"/>
              <a:t>1.4 </a:t>
            </a:r>
            <a:r>
              <a:rPr lang="zh-CN" altLang="en-US" dirty="0" smtClean="0"/>
              <a:t>计算机系统层次结构</a:t>
            </a:r>
            <a:endParaRPr lang="zh-CN" altLang="en-US" dirty="0"/>
          </a:p>
          <a:p>
            <a:r>
              <a:rPr lang="en-US" altLang="zh-CN" dirty="0" smtClean="0"/>
              <a:t>1.5 </a:t>
            </a:r>
            <a:r>
              <a:rPr lang="zh-CN" altLang="en-US" dirty="0" smtClean="0"/>
              <a:t>计算机系统性能评价</a:t>
            </a:r>
            <a:endParaRPr lang="zh-CN" altLang="en-US"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60</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0904503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最早的程序</a:t>
            </a:r>
            <a:r>
              <a:rPr lang="zh-CN" altLang="en-US" dirty="0" smtClean="0">
                <a:solidFill>
                  <a:srgbClr val="FF0000"/>
                </a:solidFill>
              </a:rPr>
              <a:t>开发过程</a:t>
            </a:r>
            <a:endParaRPr lang="zh-CN" altLang="en-US" dirty="0">
              <a:solidFill>
                <a:srgbClr val="FF0000"/>
              </a:solidFill>
            </a:endParaRPr>
          </a:p>
        </p:txBody>
      </p:sp>
      <p:sp>
        <p:nvSpPr>
          <p:cNvPr id="3" name="内容占位符 2"/>
          <p:cNvSpPr>
            <a:spLocks noGrp="1"/>
          </p:cNvSpPr>
          <p:nvPr>
            <p:ph idx="1"/>
          </p:nvPr>
        </p:nvSpPr>
        <p:spPr/>
        <p:txBody>
          <a:bodyPr/>
          <a:lstStyle/>
          <a:p>
            <a:r>
              <a:rPr lang="zh-CN" altLang="en-US" dirty="0">
                <a:solidFill>
                  <a:srgbClr val="FF0000"/>
                </a:solidFill>
                <a:ea typeface="微软雅黑" panose="020B0503020204020204" pitchFamily="34" charset="-122"/>
              </a:rPr>
              <a:t>用机器语言编写程序</a:t>
            </a:r>
            <a:r>
              <a:rPr lang="zh-CN" altLang="en-US" dirty="0">
                <a:ea typeface="微软雅黑" panose="020B0503020204020204" pitchFamily="34" charset="-122"/>
              </a:rPr>
              <a:t>，并记录在纸带或卡片</a:t>
            </a:r>
            <a:r>
              <a:rPr lang="zh-CN" altLang="en-US" dirty="0" smtClean="0">
                <a:ea typeface="微软雅黑" panose="020B0503020204020204" pitchFamily="34" charset="-122"/>
              </a:rPr>
              <a:t>上</a:t>
            </a:r>
            <a:endParaRPr lang="en-US" altLang="zh-CN" dirty="0" smtClean="0">
              <a:ea typeface="微软雅黑" panose="020B0503020204020204" pitchFamily="34" charset="-122"/>
            </a:endParaRPr>
          </a:p>
          <a:p>
            <a:pPr eaLnBrk="1" hangingPunct="1"/>
            <a:r>
              <a:rPr lang="zh-CN" altLang="en-US" dirty="0">
                <a:ea typeface="微软雅黑" panose="020B0503020204020204" pitchFamily="34" charset="-122"/>
              </a:rPr>
              <a:t>输入：按钮、开关；</a:t>
            </a:r>
          </a:p>
          <a:p>
            <a:pPr eaLnBrk="1" hangingPunct="1"/>
            <a:r>
              <a:rPr lang="zh-CN" altLang="en-US" dirty="0">
                <a:ea typeface="微软雅黑" panose="020B0503020204020204" pitchFamily="34" charset="-122"/>
              </a:rPr>
              <a:t>输出：指示灯等</a:t>
            </a:r>
          </a:p>
          <a:p>
            <a:endParaRPr lang="en-US" altLang="zh-CN" dirty="0">
              <a:ea typeface="微软雅黑" panose="020B0503020204020204" pitchFamily="34" charset="-122"/>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61</a:t>
            </a:fld>
            <a:r>
              <a:rPr lang="en-US" altLang="zh-CN" sz="1400" smtClean="0">
                <a:solidFill>
                  <a:srgbClr val="0D7157"/>
                </a:solidFill>
              </a:rPr>
              <a:t>- </a:t>
            </a:r>
            <a:endParaRPr lang="en-US" altLang="zh-CN" sz="1400" dirty="0">
              <a:solidFill>
                <a:srgbClr val="0D7157"/>
              </a:solidFill>
            </a:endParaRP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700809"/>
            <a:ext cx="3816424" cy="231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7"/>
          <p:cNvSpPr txBox="1">
            <a:spLocks noChangeArrowheads="1"/>
          </p:cNvSpPr>
          <p:nvPr/>
        </p:nvSpPr>
        <p:spPr bwMode="auto">
          <a:xfrm>
            <a:off x="5382517" y="1810634"/>
            <a:ext cx="3509963" cy="427037"/>
          </a:xfrm>
          <a:prstGeom prst="rect">
            <a:avLst/>
          </a:prstGeom>
          <a:noFill/>
          <a:ln>
            <a:noFill/>
          </a:ln>
          <a:effectLs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spcBef>
                <a:spcPct val="50000"/>
              </a:spcBef>
            </a:pPr>
            <a:r>
              <a:rPr lang="zh-CN" altLang="en-US" sz="2200" b="1" i="0" dirty="0">
                <a:solidFill>
                  <a:schemeClr val="bg1"/>
                </a:solidFill>
                <a:latin typeface="微软雅黑" panose="020B0503020204020204" pitchFamily="34" charset="-122"/>
                <a:ea typeface="微软雅黑" panose="020B0503020204020204" pitchFamily="34" charset="-122"/>
              </a:rPr>
              <a:t>穿孔表示</a:t>
            </a:r>
            <a:r>
              <a:rPr lang="en-US" altLang="zh-CN" sz="2200" b="1" i="0" dirty="0">
                <a:solidFill>
                  <a:schemeClr val="bg1"/>
                </a:solidFill>
                <a:latin typeface="微软雅黑" panose="020B0503020204020204" pitchFamily="34" charset="-122"/>
                <a:ea typeface="微软雅黑" panose="020B0503020204020204" pitchFamily="34" charset="-122"/>
              </a:rPr>
              <a:t>0</a:t>
            </a:r>
            <a:r>
              <a:rPr lang="zh-CN" altLang="en-US" sz="2200" b="1" i="0" dirty="0">
                <a:solidFill>
                  <a:schemeClr val="bg1"/>
                </a:solidFill>
                <a:latin typeface="微软雅黑" panose="020B0503020204020204" pitchFamily="34" charset="-122"/>
                <a:ea typeface="微软雅黑" panose="020B0503020204020204" pitchFamily="34" charset="-122"/>
              </a:rPr>
              <a:t>，未穿孔表示</a:t>
            </a:r>
            <a:r>
              <a:rPr lang="en-US" altLang="zh-CN" sz="2200" b="1" i="0" dirty="0">
                <a:solidFill>
                  <a:schemeClr val="bg1"/>
                </a:solidFill>
                <a:latin typeface="微软雅黑" panose="020B0503020204020204" pitchFamily="34" charset="-122"/>
                <a:ea typeface="微软雅黑" panose="020B0503020204020204" pitchFamily="34" charset="-122"/>
              </a:rPr>
              <a:t>1</a:t>
            </a:r>
          </a:p>
        </p:txBody>
      </p:sp>
      <p:sp>
        <p:nvSpPr>
          <p:cNvPr id="7" name="Text Box 15"/>
          <p:cNvSpPr txBox="1">
            <a:spLocks noChangeArrowheads="1"/>
          </p:cNvSpPr>
          <p:nvPr/>
        </p:nvSpPr>
        <p:spPr bwMode="auto">
          <a:xfrm>
            <a:off x="4355976" y="4308203"/>
            <a:ext cx="4165600" cy="10048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spcBef>
                <a:spcPct val="50000"/>
              </a:spcBef>
            </a:pPr>
            <a:r>
              <a:rPr lang="zh-CN" altLang="en-US" sz="2400" b="1" i="0" dirty="0" smtClean="0">
                <a:solidFill>
                  <a:srgbClr val="FF0000"/>
                </a:solidFill>
                <a:ea typeface="微软雅黑" panose="020B0503020204020204" pitchFamily="34" charset="-122"/>
              </a:rPr>
              <a:t>太原始了，无法忍受，咋办？</a:t>
            </a:r>
          </a:p>
          <a:p>
            <a:pPr eaLnBrk="1" hangingPunct="1">
              <a:spcBef>
                <a:spcPct val="50000"/>
              </a:spcBef>
            </a:pPr>
            <a:r>
              <a:rPr lang="zh-CN" altLang="en-US" sz="2400" b="1" i="0" dirty="0" smtClean="0">
                <a:solidFill>
                  <a:srgbClr val="0066CC"/>
                </a:solidFill>
                <a:ea typeface="微软雅黑" panose="020B0503020204020204" pitchFamily="34" charset="-122"/>
              </a:rPr>
              <a:t>用</a:t>
            </a:r>
            <a:r>
              <a:rPr lang="zh-CN" altLang="en-US" sz="2400" b="1" i="0" dirty="0">
                <a:solidFill>
                  <a:srgbClr val="0066CC"/>
                </a:solidFill>
                <a:ea typeface="微软雅黑" panose="020B0503020204020204" pitchFamily="34" charset="-122"/>
              </a:rPr>
              <a:t>符号表示而不用</a:t>
            </a:r>
            <a:r>
              <a:rPr lang="en-US" altLang="zh-CN" sz="2400" b="1" i="0" dirty="0">
                <a:solidFill>
                  <a:srgbClr val="0066CC"/>
                </a:solidFill>
                <a:ea typeface="微软雅黑" panose="020B0503020204020204" pitchFamily="34" charset="-122"/>
              </a:rPr>
              <a:t>0/1</a:t>
            </a:r>
            <a:r>
              <a:rPr lang="zh-CN" altLang="en-US" sz="2400" b="1" i="0" dirty="0">
                <a:solidFill>
                  <a:srgbClr val="0066CC"/>
                </a:solidFill>
                <a:ea typeface="微软雅黑" panose="020B0503020204020204" pitchFamily="34" charset="-122"/>
              </a:rPr>
              <a:t>表示！</a:t>
            </a:r>
          </a:p>
        </p:txBody>
      </p:sp>
      <p:sp>
        <p:nvSpPr>
          <p:cNvPr id="8" name="Text Box 8"/>
          <p:cNvSpPr txBox="1">
            <a:spLocks noChangeArrowheads="1"/>
          </p:cNvSpPr>
          <p:nvPr/>
        </p:nvSpPr>
        <p:spPr bwMode="auto">
          <a:xfrm>
            <a:off x="1087437" y="3119599"/>
            <a:ext cx="2424113"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r>
              <a:rPr lang="en-US" altLang="zh-CN" sz="2200" b="1" i="0" dirty="0">
                <a:solidFill>
                  <a:srgbClr val="000000"/>
                </a:solidFill>
                <a:latin typeface="微软雅黑" panose="020B0503020204020204" pitchFamily="34" charset="-122"/>
                <a:ea typeface="微软雅黑" panose="020B0503020204020204" pitchFamily="34" charset="-122"/>
              </a:rPr>
              <a:t>0</a:t>
            </a:r>
            <a:r>
              <a:rPr lang="zh-CN" altLang="en-US" sz="2200" b="1" i="0" dirty="0">
                <a:solidFill>
                  <a:srgbClr val="000000"/>
                </a:solidFill>
                <a:latin typeface="微软雅黑" panose="020B0503020204020204" pitchFamily="34" charset="-122"/>
                <a:ea typeface="微软雅黑" panose="020B0503020204020204" pitchFamily="34" charset="-122"/>
              </a:rPr>
              <a:t>：</a:t>
            </a:r>
            <a:r>
              <a:rPr lang="en-US" altLang="zh-CN" sz="2200" b="1" i="0" dirty="0">
                <a:solidFill>
                  <a:srgbClr val="000000"/>
                </a:solidFill>
                <a:latin typeface="微软雅黑" panose="020B0503020204020204" pitchFamily="34" charset="-122"/>
                <a:ea typeface="微软雅黑" panose="020B0503020204020204" pitchFamily="34" charset="-122"/>
              </a:rPr>
              <a:t>0101 </a:t>
            </a:r>
            <a:r>
              <a:rPr lang="en-US" altLang="zh-CN" sz="2200" b="1" i="0" dirty="0">
                <a:solidFill>
                  <a:srgbClr val="FF0000"/>
                </a:solidFill>
                <a:latin typeface="微软雅黑" panose="020B0503020204020204" pitchFamily="34" charset="-122"/>
                <a:ea typeface="微软雅黑" panose="020B0503020204020204" pitchFamily="34" charset="-122"/>
              </a:rPr>
              <a:t>0110</a:t>
            </a:r>
          </a:p>
          <a:p>
            <a:pPr algn="l" eaLnBrk="1" hangingPunct="1"/>
            <a:r>
              <a:rPr lang="en-US" altLang="zh-CN" sz="2200" b="1" i="0" dirty="0">
                <a:solidFill>
                  <a:srgbClr val="000000"/>
                </a:solidFill>
                <a:latin typeface="微软雅黑" panose="020B0503020204020204" pitchFamily="34" charset="-122"/>
                <a:ea typeface="微软雅黑" panose="020B0503020204020204" pitchFamily="34" charset="-122"/>
              </a:rPr>
              <a:t>1</a:t>
            </a:r>
            <a:r>
              <a:rPr lang="zh-CN" altLang="en-US" sz="2200" b="1" i="0" dirty="0">
                <a:solidFill>
                  <a:srgbClr val="000000"/>
                </a:solidFill>
                <a:latin typeface="微软雅黑" panose="020B0503020204020204" pitchFamily="34" charset="-122"/>
                <a:ea typeface="微软雅黑" panose="020B0503020204020204" pitchFamily="34" charset="-122"/>
              </a:rPr>
              <a:t>：</a:t>
            </a:r>
            <a:r>
              <a:rPr lang="en-US" altLang="zh-CN" sz="2200" b="1" i="0" dirty="0">
                <a:solidFill>
                  <a:srgbClr val="009242"/>
                </a:solidFill>
                <a:latin typeface="微软雅黑" panose="020B0503020204020204" pitchFamily="34" charset="-122"/>
                <a:ea typeface="微软雅黑" panose="020B0503020204020204" pitchFamily="34" charset="-122"/>
              </a:rPr>
              <a:t>0010</a:t>
            </a:r>
            <a:r>
              <a:rPr lang="en-US" altLang="zh-CN" sz="2200" b="1" i="0" dirty="0">
                <a:solidFill>
                  <a:srgbClr val="000000"/>
                </a:solidFill>
                <a:latin typeface="微软雅黑" panose="020B0503020204020204" pitchFamily="34" charset="-122"/>
                <a:ea typeface="微软雅黑" panose="020B0503020204020204" pitchFamily="34" charset="-122"/>
              </a:rPr>
              <a:t> </a:t>
            </a:r>
            <a:r>
              <a:rPr lang="en-US" altLang="zh-CN" sz="2200" b="1" i="0" dirty="0">
                <a:solidFill>
                  <a:srgbClr val="FF0000"/>
                </a:solidFill>
                <a:latin typeface="微软雅黑" panose="020B0503020204020204" pitchFamily="34" charset="-122"/>
                <a:ea typeface="微软雅黑" panose="020B0503020204020204" pitchFamily="34" charset="-122"/>
              </a:rPr>
              <a:t>0100</a:t>
            </a:r>
          </a:p>
          <a:p>
            <a:pPr algn="l" eaLnBrk="1" hangingPunct="1"/>
            <a:r>
              <a:rPr lang="en-US" altLang="zh-CN" sz="2200" b="1" i="0" dirty="0">
                <a:solidFill>
                  <a:srgbClr val="000000"/>
                </a:solidFill>
                <a:latin typeface="微软雅黑" panose="020B0503020204020204" pitchFamily="34" charset="-122"/>
                <a:ea typeface="微软雅黑" panose="020B0503020204020204" pitchFamily="34" charset="-122"/>
              </a:rPr>
              <a:t>2</a:t>
            </a:r>
            <a:r>
              <a:rPr lang="zh-CN" altLang="en-US" sz="2200" b="1" i="0" dirty="0">
                <a:solidFill>
                  <a:srgbClr val="000000"/>
                </a:solidFill>
                <a:latin typeface="微软雅黑" panose="020B0503020204020204" pitchFamily="34" charset="-122"/>
                <a:ea typeface="微软雅黑" panose="020B0503020204020204" pitchFamily="34" charset="-122"/>
              </a:rPr>
              <a:t>： </a:t>
            </a:r>
            <a:r>
              <a:rPr lang="en-US" altLang="zh-CN" sz="2200" b="1" i="0" dirty="0">
                <a:solidFill>
                  <a:srgbClr val="000000"/>
                </a:solidFill>
                <a:latin typeface="微软雅黑" panose="020B0503020204020204" pitchFamily="34" charset="-122"/>
                <a:ea typeface="微软雅黑" panose="020B0503020204020204" pitchFamily="34" charset="-122"/>
              </a:rPr>
              <a:t>……</a:t>
            </a:r>
          </a:p>
          <a:p>
            <a:pPr algn="l" eaLnBrk="1" hangingPunct="1"/>
            <a:r>
              <a:rPr lang="en-US" altLang="zh-CN" sz="2200" b="1" i="0" dirty="0">
                <a:solidFill>
                  <a:srgbClr val="000000"/>
                </a:solidFill>
                <a:latin typeface="微软雅黑" panose="020B0503020204020204" pitchFamily="34" charset="-122"/>
                <a:ea typeface="微软雅黑" panose="020B0503020204020204" pitchFamily="34" charset="-122"/>
              </a:rPr>
              <a:t>3</a:t>
            </a:r>
            <a:r>
              <a:rPr lang="zh-CN" altLang="en-US" sz="2200" b="1" i="0" dirty="0">
                <a:solidFill>
                  <a:srgbClr val="000000"/>
                </a:solidFill>
                <a:latin typeface="微软雅黑" panose="020B0503020204020204" pitchFamily="34" charset="-122"/>
                <a:ea typeface="微软雅黑" panose="020B0503020204020204" pitchFamily="34" charset="-122"/>
              </a:rPr>
              <a:t>： </a:t>
            </a:r>
            <a:r>
              <a:rPr lang="en-US" altLang="zh-CN" sz="2200" b="1" i="0" dirty="0">
                <a:solidFill>
                  <a:srgbClr val="000000"/>
                </a:solidFill>
                <a:latin typeface="微软雅黑" panose="020B0503020204020204" pitchFamily="34" charset="-122"/>
                <a:ea typeface="微软雅黑" panose="020B0503020204020204" pitchFamily="34" charset="-122"/>
              </a:rPr>
              <a:t>……</a:t>
            </a:r>
          </a:p>
          <a:p>
            <a:pPr algn="l" eaLnBrk="1" hangingPunct="1"/>
            <a:r>
              <a:rPr lang="en-US" altLang="zh-CN" sz="2200" b="1" i="0" dirty="0">
                <a:solidFill>
                  <a:srgbClr val="000000"/>
                </a:solidFill>
                <a:latin typeface="微软雅黑" panose="020B0503020204020204" pitchFamily="34" charset="-122"/>
                <a:ea typeface="微软雅黑" panose="020B0503020204020204" pitchFamily="34" charset="-122"/>
              </a:rPr>
              <a:t>4</a:t>
            </a:r>
            <a:r>
              <a:rPr lang="zh-CN" altLang="en-US" sz="2200" b="1" i="0" dirty="0">
                <a:solidFill>
                  <a:srgbClr val="000000"/>
                </a:solidFill>
                <a:latin typeface="微软雅黑" panose="020B0503020204020204" pitchFamily="34" charset="-122"/>
                <a:ea typeface="微软雅黑" panose="020B0503020204020204" pitchFamily="34" charset="-122"/>
              </a:rPr>
              <a:t>： </a:t>
            </a:r>
            <a:r>
              <a:rPr lang="en-US" altLang="zh-CN" sz="2200" b="1" i="0" dirty="0">
                <a:solidFill>
                  <a:srgbClr val="000000"/>
                </a:solidFill>
                <a:latin typeface="微软雅黑" panose="020B0503020204020204" pitchFamily="34" charset="-122"/>
                <a:ea typeface="微软雅黑" panose="020B0503020204020204" pitchFamily="34" charset="-122"/>
              </a:rPr>
              <a:t>0110 </a:t>
            </a:r>
            <a:r>
              <a:rPr lang="en-US" altLang="zh-CN" sz="2200" b="1" i="0" dirty="0">
                <a:solidFill>
                  <a:srgbClr val="FF0000"/>
                </a:solidFill>
                <a:latin typeface="微软雅黑" panose="020B0503020204020204" pitchFamily="34" charset="-122"/>
                <a:ea typeface="微软雅黑" panose="020B0503020204020204" pitchFamily="34" charset="-122"/>
              </a:rPr>
              <a:t>0111</a:t>
            </a:r>
            <a:endParaRPr lang="en-US" altLang="zh-CN" sz="2200" b="1" i="0" dirty="0">
              <a:solidFill>
                <a:srgbClr val="000000"/>
              </a:solidFill>
              <a:latin typeface="微软雅黑" panose="020B0503020204020204" pitchFamily="34" charset="-122"/>
              <a:ea typeface="微软雅黑" panose="020B0503020204020204" pitchFamily="34" charset="-122"/>
            </a:endParaRPr>
          </a:p>
          <a:p>
            <a:pPr algn="l" eaLnBrk="1" hangingPunct="1"/>
            <a:r>
              <a:rPr lang="en-US" altLang="zh-CN" sz="2200" b="1" i="0" dirty="0">
                <a:solidFill>
                  <a:srgbClr val="000000"/>
                </a:solidFill>
                <a:latin typeface="微软雅黑" panose="020B0503020204020204" pitchFamily="34" charset="-122"/>
                <a:ea typeface="微软雅黑" panose="020B0503020204020204" pitchFamily="34" charset="-122"/>
              </a:rPr>
              <a:t>5</a:t>
            </a:r>
            <a:r>
              <a:rPr lang="zh-CN" altLang="en-US" sz="2200" b="1" i="0" dirty="0">
                <a:solidFill>
                  <a:srgbClr val="000000"/>
                </a:solidFill>
                <a:latin typeface="微软雅黑" panose="020B0503020204020204" pitchFamily="34" charset="-122"/>
                <a:ea typeface="微软雅黑" panose="020B0503020204020204" pitchFamily="34" charset="-122"/>
              </a:rPr>
              <a:t>： </a:t>
            </a:r>
            <a:r>
              <a:rPr lang="en-US" altLang="zh-CN" sz="2200" b="1" i="0" dirty="0">
                <a:solidFill>
                  <a:srgbClr val="000000"/>
                </a:solidFill>
                <a:latin typeface="微软雅黑" panose="020B0503020204020204" pitchFamily="34" charset="-122"/>
                <a:ea typeface="微软雅黑" panose="020B0503020204020204" pitchFamily="34" charset="-122"/>
              </a:rPr>
              <a:t>……</a:t>
            </a:r>
            <a:endParaRPr lang="en-US" altLang="zh-CN" sz="2200" b="1" i="0" dirty="0">
              <a:solidFill>
                <a:srgbClr val="FF0000"/>
              </a:solidFill>
              <a:latin typeface="微软雅黑" panose="020B0503020204020204" pitchFamily="34" charset="-122"/>
              <a:ea typeface="微软雅黑" panose="020B0503020204020204" pitchFamily="34" charset="-122"/>
            </a:endParaRPr>
          </a:p>
          <a:p>
            <a:pPr algn="l" eaLnBrk="1" hangingPunct="1"/>
            <a:r>
              <a:rPr lang="en-US" altLang="zh-CN" sz="2200" b="1" i="0" dirty="0">
                <a:solidFill>
                  <a:srgbClr val="000000"/>
                </a:solidFill>
                <a:latin typeface="微软雅黑" panose="020B0503020204020204" pitchFamily="34" charset="-122"/>
                <a:ea typeface="微软雅黑" panose="020B0503020204020204" pitchFamily="34" charset="-122"/>
              </a:rPr>
              <a:t>6</a:t>
            </a:r>
            <a:r>
              <a:rPr lang="zh-CN" altLang="en-US" sz="2200" b="1" i="0" dirty="0">
                <a:solidFill>
                  <a:srgbClr val="000000"/>
                </a:solidFill>
                <a:latin typeface="微软雅黑" panose="020B0503020204020204" pitchFamily="34" charset="-122"/>
                <a:ea typeface="微软雅黑" panose="020B0503020204020204" pitchFamily="34" charset="-122"/>
              </a:rPr>
              <a:t>： </a:t>
            </a:r>
            <a:r>
              <a:rPr lang="en-US" altLang="zh-CN" sz="2200" b="1" i="0" dirty="0">
                <a:solidFill>
                  <a:srgbClr val="000000"/>
                </a:solidFill>
                <a:latin typeface="微软雅黑" panose="020B0503020204020204" pitchFamily="34" charset="-122"/>
                <a:ea typeface="微软雅黑" panose="020B0503020204020204" pitchFamily="34" charset="-122"/>
              </a:rPr>
              <a:t>……</a:t>
            </a:r>
          </a:p>
          <a:p>
            <a:pPr algn="l" eaLnBrk="1" hangingPunct="1"/>
            <a:endParaRPr lang="en-US" altLang="zh-CN" sz="2200" b="1" i="0" dirty="0">
              <a:solidFill>
                <a:srgbClr val="000000"/>
              </a:solidFill>
              <a:latin typeface="微软雅黑" panose="020B0503020204020204" pitchFamily="34" charset="-122"/>
              <a:ea typeface="微软雅黑" panose="020B0503020204020204" pitchFamily="34" charset="-122"/>
            </a:endParaRPr>
          </a:p>
          <a:p>
            <a:pPr algn="l" eaLnBrk="1" hangingPunct="1"/>
            <a:endParaRPr lang="en-US" altLang="zh-CN" sz="2200" b="1" i="0" dirty="0">
              <a:solidFill>
                <a:srgbClr val="000000"/>
              </a:solidFill>
              <a:latin typeface="微软雅黑" panose="020B0503020204020204" pitchFamily="34" charset="-122"/>
              <a:ea typeface="微软雅黑" panose="020B0503020204020204" pitchFamily="34" charset="-122"/>
            </a:endParaRPr>
          </a:p>
          <a:p>
            <a:pPr algn="l" eaLnBrk="1" hangingPunct="1"/>
            <a:endParaRPr lang="en-US" altLang="zh-CN" sz="2200" b="1" i="0" dirty="0">
              <a:solidFill>
                <a:srgbClr val="000000"/>
              </a:solidFill>
              <a:latin typeface="微软雅黑" panose="020B0503020204020204" pitchFamily="34" charset="-122"/>
              <a:ea typeface="微软雅黑" panose="020B0503020204020204" pitchFamily="34" charset="-122"/>
            </a:endParaRPr>
          </a:p>
        </p:txBody>
      </p:sp>
      <p:sp>
        <p:nvSpPr>
          <p:cNvPr id="9" name="Text Box 9"/>
          <p:cNvSpPr txBox="1">
            <a:spLocks noChangeArrowheads="1"/>
          </p:cNvSpPr>
          <p:nvPr/>
        </p:nvSpPr>
        <p:spPr bwMode="auto">
          <a:xfrm>
            <a:off x="457200" y="2636999"/>
            <a:ext cx="243046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r>
              <a:rPr lang="zh-CN" altLang="en-US" sz="2200" b="1" i="0" dirty="0">
                <a:solidFill>
                  <a:srgbClr val="009242"/>
                </a:solidFill>
                <a:latin typeface="微软雅黑" panose="020B0503020204020204" pitchFamily="34" charset="-122"/>
                <a:ea typeface="微软雅黑" panose="020B0503020204020204" pitchFamily="34" charset="-122"/>
              </a:rPr>
              <a:t>假设：</a:t>
            </a:r>
            <a:r>
              <a:rPr lang="en-US" altLang="zh-CN" sz="2200" b="1" i="0" dirty="0" smtClean="0">
                <a:solidFill>
                  <a:srgbClr val="009242"/>
                </a:solidFill>
                <a:latin typeface="微软雅黑" panose="020B0503020204020204" pitchFamily="34" charset="-122"/>
                <a:ea typeface="微软雅黑" panose="020B0503020204020204" pitchFamily="34" charset="-122"/>
              </a:rPr>
              <a:t>0010-jmp</a:t>
            </a:r>
            <a:endParaRPr lang="en-US" altLang="zh-CN" sz="2200" b="1" i="0" dirty="0">
              <a:solidFill>
                <a:srgbClr val="009242"/>
              </a:solidFill>
              <a:latin typeface="微软雅黑" panose="020B0503020204020204" pitchFamily="34" charset="-122"/>
              <a:ea typeface="微软雅黑" panose="020B0503020204020204" pitchFamily="34" charset="-122"/>
            </a:endParaRPr>
          </a:p>
        </p:txBody>
      </p:sp>
      <p:grpSp>
        <p:nvGrpSpPr>
          <p:cNvPr id="10" name="Group 10"/>
          <p:cNvGrpSpPr>
            <a:grpSpLocks/>
          </p:cNvGrpSpPr>
          <p:nvPr/>
        </p:nvGrpSpPr>
        <p:grpSpPr bwMode="auto">
          <a:xfrm>
            <a:off x="3119437" y="3626235"/>
            <a:ext cx="392113" cy="990600"/>
            <a:chOff x="5331" y="2259"/>
            <a:chExt cx="237" cy="641"/>
          </a:xfrm>
        </p:grpSpPr>
        <p:sp>
          <p:nvSpPr>
            <p:cNvPr id="11" name="Line 11"/>
            <p:cNvSpPr>
              <a:spLocks noChangeShapeType="1"/>
            </p:cNvSpPr>
            <p:nvPr/>
          </p:nvSpPr>
          <p:spPr bwMode="auto">
            <a:xfrm>
              <a:off x="5331" y="2267"/>
              <a:ext cx="237" cy="0"/>
            </a:xfrm>
            <a:prstGeom prst="line">
              <a:avLst/>
            </a:prstGeom>
            <a:noFill/>
            <a:ln w="57150">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2"/>
            <p:cNvSpPr>
              <a:spLocks noChangeShapeType="1"/>
            </p:cNvSpPr>
            <p:nvPr/>
          </p:nvSpPr>
          <p:spPr bwMode="auto">
            <a:xfrm>
              <a:off x="5550" y="2259"/>
              <a:ext cx="0" cy="641"/>
            </a:xfrm>
            <a:prstGeom prst="line">
              <a:avLst/>
            </a:prstGeom>
            <a:noFill/>
            <a:ln w="57150">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3"/>
            <p:cNvSpPr>
              <a:spLocks noChangeShapeType="1"/>
            </p:cNvSpPr>
            <p:nvPr/>
          </p:nvSpPr>
          <p:spPr bwMode="auto">
            <a:xfrm flipH="1">
              <a:off x="5367" y="2889"/>
              <a:ext cx="164" cy="9"/>
            </a:xfrm>
            <a:prstGeom prst="line">
              <a:avLst/>
            </a:prstGeom>
            <a:noFill/>
            <a:ln w="57150">
              <a:solidFill>
                <a:srgbClr val="CC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 name="Text Box 14"/>
          <p:cNvSpPr txBox="1">
            <a:spLocks noChangeArrowheads="1"/>
          </p:cNvSpPr>
          <p:nvPr/>
        </p:nvSpPr>
        <p:spPr bwMode="auto">
          <a:xfrm>
            <a:off x="472332" y="5650623"/>
            <a:ext cx="828092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spcBef>
                <a:spcPct val="50000"/>
              </a:spcBef>
            </a:pPr>
            <a:r>
              <a:rPr lang="zh-CN" altLang="en-US" sz="2000" b="1" i="0" dirty="0">
                <a:solidFill>
                  <a:srgbClr val="0066CC"/>
                </a:solidFill>
                <a:latin typeface="微软雅黑" panose="020B0503020204020204" pitchFamily="34" charset="-122"/>
                <a:ea typeface="微软雅黑" panose="020B0503020204020204" pitchFamily="34" charset="-122"/>
              </a:rPr>
              <a:t>若在第</a:t>
            </a:r>
            <a:r>
              <a:rPr lang="en-US" altLang="zh-CN" sz="2000" b="1" i="0" dirty="0">
                <a:solidFill>
                  <a:srgbClr val="0066CC"/>
                </a:solidFill>
                <a:latin typeface="微软雅黑" panose="020B0503020204020204" pitchFamily="34" charset="-122"/>
                <a:ea typeface="微软雅黑" panose="020B0503020204020204" pitchFamily="34" charset="-122"/>
              </a:rPr>
              <a:t>4</a:t>
            </a:r>
            <a:r>
              <a:rPr lang="zh-CN" altLang="en-US" sz="2000" b="1" i="0" dirty="0">
                <a:solidFill>
                  <a:srgbClr val="0066CC"/>
                </a:solidFill>
                <a:latin typeface="微软雅黑" panose="020B0503020204020204" pitchFamily="34" charset="-122"/>
                <a:ea typeface="微软雅黑" panose="020B0503020204020204" pitchFamily="34" charset="-122"/>
              </a:rPr>
              <a:t>条指令前加入指令</a:t>
            </a:r>
            <a:r>
              <a:rPr lang="zh-CN" altLang="en-US" sz="2000" b="1" i="0" dirty="0" smtClean="0">
                <a:solidFill>
                  <a:srgbClr val="0066CC"/>
                </a:solidFill>
                <a:latin typeface="微软雅黑" panose="020B0503020204020204" pitchFamily="34" charset="-122"/>
                <a:ea typeface="微软雅黑" panose="020B0503020204020204" pitchFamily="34" charset="-122"/>
              </a:rPr>
              <a:t>，需</a:t>
            </a:r>
            <a:r>
              <a:rPr lang="zh-CN" altLang="en-US" sz="2000" b="1" i="0" dirty="0">
                <a:solidFill>
                  <a:srgbClr val="CC3300"/>
                </a:solidFill>
                <a:latin typeface="微软雅黑" panose="020B0503020204020204" pitchFamily="34" charset="-122"/>
                <a:ea typeface="微软雅黑" panose="020B0503020204020204" pitchFamily="34" charset="-122"/>
              </a:rPr>
              <a:t>重新</a:t>
            </a:r>
            <a:r>
              <a:rPr lang="zh-CN" altLang="en-US" sz="2000" b="1" i="0" dirty="0" smtClean="0">
                <a:solidFill>
                  <a:srgbClr val="CC3300"/>
                </a:solidFill>
                <a:latin typeface="微软雅黑" panose="020B0503020204020204" pitchFamily="34" charset="-122"/>
                <a:ea typeface="微软雅黑" panose="020B0503020204020204" pitchFamily="34" charset="-122"/>
              </a:rPr>
              <a:t>计算跳转地址</a:t>
            </a:r>
            <a:r>
              <a:rPr lang="en-US" altLang="zh-CN" sz="2000" b="1" i="0" dirty="0" smtClean="0">
                <a:solidFill>
                  <a:srgbClr val="CC3300"/>
                </a:solidFill>
                <a:latin typeface="微软雅黑" panose="020B0503020204020204" pitchFamily="34" charset="-122"/>
                <a:ea typeface="微软雅黑" panose="020B0503020204020204" pitchFamily="34" charset="-122"/>
              </a:rPr>
              <a:t>,</a:t>
            </a:r>
            <a:r>
              <a:rPr lang="zh-CN" altLang="en-US" sz="2000" b="1" i="0" dirty="0" smtClean="0">
                <a:solidFill>
                  <a:srgbClr val="0066CC"/>
                </a:solidFill>
                <a:latin typeface="微软雅黑" panose="020B0503020204020204" pitchFamily="34" charset="-122"/>
                <a:ea typeface="微软雅黑" panose="020B0503020204020204" pitchFamily="34" charset="-122"/>
              </a:rPr>
              <a:t>重新</a:t>
            </a:r>
            <a:r>
              <a:rPr lang="zh-CN" altLang="en-US" sz="2000" b="1" i="0" dirty="0">
                <a:solidFill>
                  <a:srgbClr val="0066CC"/>
                </a:solidFill>
                <a:latin typeface="微软雅黑" panose="020B0503020204020204" pitchFamily="34" charset="-122"/>
                <a:ea typeface="微软雅黑" panose="020B0503020204020204" pitchFamily="34" charset="-122"/>
              </a:rPr>
              <a:t>打孔</a:t>
            </a:r>
            <a:r>
              <a:rPr lang="zh-CN" altLang="en-US" sz="2000" b="1" i="0" dirty="0" smtClean="0">
                <a:solidFill>
                  <a:srgbClr val="0066CC"/>
                </a:solidFill>
                <a:latin typeface="微软雅黑" panose="020B0503020204020204" pitchFamily="34" charset="-122"/>
                <a:ea typeface="微软雅黑" panose="020B0503020204020204" pitchFamily="34" charset="-122"/>
              </a:rPr>
              <a:t>。</a:t>
            </a:r>
            <a:endParaRPr lang="en-US" altLang="zh-CN" sz="2000" b="1" i="0" dirty="0" smtClean="0">
              <a:solidFill>
                <a:srgbClr val="0066CC"/>
              </a:solidFill>
              <a:latin typeface="微软雅黑" panose="020B0503020204020204" pitchFamily="34" charset="-122"/>
              <a:ea typeface="微软雅黑" panose="020B0503020204020204" pitchFamily="34" charset="-122"/>
            </a:endParaRPr>
          </a:p>
          <a:p>
            <a:pPr algn="l" eaLnBrk="1" hangingPunct="1">
              <a:spcBef>
                <a:spcPct val="50000"/>
              </a:spcBef>
            </a:pPr>
            <a:r>
              <a:rPr lang="zh-CN" altLang="en-US" sz="2000" b="1" i="0" dirty="0" smtClean="0">
                <a:solidFill>
                  <a:srgbClr val="FF0000"/>
                </a:solidFill>
                <a:latin typeface="微软雅黑" panose="020B0503020204020204" pitchFamily="34" charset="-122"/>
                <a:ea typeface="微软雅黑" panose="020B0503020204020204" pitchFamily="34" charset="-122"/>
              </a:rPr>
              <a:t>不</a:t>
            </a:r>
            <a:r>
              <a:rPr lang="zh-CN" altLang="en-US" sz="2000" b="1" i="0" dirty="0">
                <a:solidFill>
                  <a:srgbClr val="FF0000"/>
                </a:solidFill>
                <a:latin typeface="微软雅黑" panose="020B0503020204020204" pitchFamily="34" charset="-122"/>
                <a:ea typeface="微软雅黑" panose="020B0503020204020204" pitchFamily="34" charset="-122"/>
              </a:rPr>
              <a:t>灵活</a:t>
            </a:r>
            <a:r>
              <a:rPr lang="zh-CN" altLang="en-US" sz="2000" b="1" i="0" dirty="0" smtClean="0">
                <a:solidFill>
                  <a:srgbClr val="FF0000"/>
                </a:solidFill>
                <a:latin typeface="微软雅黑" panose="020B0503020204020204" pitchFamily="34" charset="-122"/>
                <a:ea typeface="微软雅黑" panose="020B0503020204020204" pitchFamily="34" charset="-122"/>
              </a:rPr>
              <a:t>！ 书写</a:t>
            </a:r>
            <a:r>
              <a:rPr lang="zh-CN" altLang="en-US" sz="2000" b="1" i="0" dirty="0">
                <a:solidFill>
                  <a:srgbClr val="FF0000"/>
                </a:solidFill>
                <a:latin typeface="微软雅黑" panose="020B0503020204020204" pitchFamily="34" charset="-122"/>
                <a:ea typeface="微软雅黑" panose="020B0503020204020204" pitchFamily="34" charset="-122"/>
              </a:rPr>
              <a:t>、阅读困难！</a:t>
            </a:r>
          </a:p>
        </p:txBody>
      </p:sp>
      <p:pic>
        <p:nvPicPr>
          <p:cNvPr id="1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761" y="73413"/>
            <a:ext cx="5853113" cy="337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18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ppt_x"/>
                                          </p:val>
                                        </p:tav>
                                        <p:tav tm="100000">
                                          <p:val>
                                            <p:strVal val="#ppt_x"/>
                                          </p:val>
                                        </p:tav>
                                      </p:tavLst>
                                    </p:anim>
                                    <p:anim calcmode="lin" valueType="num">
                                      <p:cBhvr additive="base">
                                        <p:cTn id="4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用汇编语言</a:t>
            </a:r>
            <a:r>
              <a:rPr lang="zh-CN" altLang="en-US" dirty="0" smtClean="0">
                <a:solidFill>
                  <a:srgbClr val="FF0000"/>
                </a:solidFill>
              </a:rPr>
              <a:t>开发程序</a:t>
            </a:r>
            <a:endParaRPr lang="zh-CN" altLang="en-US" dirty="0">
              <a:solidFill>
                <a:srgbClr val="FF0000"/>
              </a:solidFill>
            </a:endParaRPr>
          </a:p>
        </p:txBody>
      </p:sp>
      <p:sp>
        <p:nvSpPr>
          <p:cNvPr id="3" name="内容占位符 2"/>
          <p:cNvSpPr>
            <a:spLocks noGrp="1"/>
          </p:cNvSpPr>
          <p:nvPr>
            <p:ph idx="1"/>
          </p:nvPr>
        </p:nvSpPr>
        <p:spPr/>
        <p:txBody>
          <a:bodyPr/>
          <a:lstStyle/>
          <a:p>
            <a:r>
              <a:rPr lang="zh-CN" altLang="en-US" dirty="0" smtClean="0">
                <a:ea typeface="微软雅黑" panose="020B0503020204020204" pitchFamily="34" charset="-122"/>
              </a:rPr>
              <a:t>用</a:t>
            </a:r>
            <a:r>
              <a:rPr lang="zh-CN" altLang="en-US" dirty="0">
                <a:solidFill>
                  <a:srgbClr val="FF0000"/>
                </a:solidFill>
                <a:ea typeface="微软雅黑" panose="020B0503020204020204" pitchFamily="34" charset="-122"/>
              </a:rPr>
              <a:t>符号</a:t>
            </a:r>
            <a:r>
              <a:rPr lang="zh-CN" altLang="en-US" dirty="0">
                <a:ea typeface="微软雅黑" panose="020B0503020204020204" pitchFamily="34" charset="-122"/>
              </a:rPr>
              <a:t>表示跳转位置和变量位置</a:t>
            </a:r>
            <a:r>
              <a:rPr lang="zh-CN" altLang="en-US" dirty="0" smtClean="0">
                <a:ea typeface="微软雅黑" panose="020B0503020204020204" pitchFamily="34" charset="-122"/>
              </a:rPr>
              <a:t>，汇编语言</a:t>
            </a:r>
            <a:r>
              <a:rPr lang="zh-CN" altLang="en-US" dirty="0">
                <a:ea typeface="微软雅黑" panose="020B0503020204020204" pitchFamily="34" charset="-122"/>
              </a:rPr>
              <a:t>出现</a:t>
            </a:r>
          </a:p>
          <a:p>
            <a:pPr lvl="1" eaLnBrk="1" hangingPunct="1"/>
            <a:r>
              <a:rPr lang="zh-CN" altLang="en-US" dirty="0">
                <a:ea typeface="微软雅黑" panose="020B0503020204020204" pitchFamily="34" charset="-122"/>
              </a:rPr>
              <a:t>用</a:t>
            </a:r>
            <a:r>
              <a:rPr lang="zh-CN" altLang="en-US" dirty="0">
                <a:solidFill>
                  <a:srgbClr val="FF0000"/>
                </a:solidFill>
                <a:ea typeface="微软雅黑" panose="020B0503020204020204" pitchFamily="34" charset="-122"/>
              </a:rPr>
              <a:t>助记符</a:t>
            </a:r>
            <a:r>
              <a:rPr lang="zh-CN" altLang="en-US" dirty="0">
                <a:ea typeface="微软雅黑" panose="020B0503020204020204" pitchFamily="34" charset="-122"/>
              </a:rPr>
              <a:t>表示操作码</a:t>
            </a:r>
          </a:p>
          <a:p>
            <a:pPr lvl="1" eaLnBrk="1" hangingPunct="1"/>
            <a:r>
              <a:rPr lang="zh-CN" altLang="en-US" dirty="0">
                <a:ea typeface="微软雅黑" panose="020B0503020204020204" pitchFamily="34" charset="-122"/>
              </a:rPr>
              <a:t>用</a:t>
            </a:r>
            <a:r>
              <a:rPr lang="zh-CN" altLang="en-US" dirty="0">
                <a:solidFill>
                  <a:srgbClr val="FF0000"/>
                </a:solidFill>
                <a:ea typeface="微软雅黑" panose="020B0503020204020204" pitchFamily="34" charset="-122"/>
              </a:rPr>
              <a:t>标号</a:t>
            </a:r>
            <a:r>
              <a:rPr lang="zh-CN" altLang="en-US" dirty="0">
                <a:ea typeface="微软雅黑" panose="020B0503020204020204" pitchFamily="34" charset="-122"/>
              </a:rPr>
              <a:t>表示位置</a:t>
            </a:r>
          </a:p>
          <a:p>
            <a:pPr lvl="1" eaLnBrk="1" hangingPunct="1"/>
            <a:r>
              <a:rPr lang="zh-CN" altLang="en-US" dirty="0">
                <a:ea typeface="微软雅黑" panose="020B0503020204020204" pitchFamily="34" charset="-122"/>
              </a:rPr>
              <a:t>用</a:t>
            </a:r>
            <a:r>
              <a:rPr lang="zh-CN" altLang="en-US" dirty="0">
                <a:solidFill>
                  <a:srgbClr val="FF0000"/>
                </a:solidFill>
                <a:ea typeface="微软雅黑" panose="020B0503020204020204" pitchFamily="34" charset="-122"/>
              </a:rPr>
              <a:t>助记符</a:t>
            </a:r>
            <a:r>
              <a:rPr lang="zh-CN" altLang="en-US" dirty="0">
                <a:ea typeface="微软雅黑" panose="020B0503020204020204" pitchFamily="34" charset="-122"/>
              </a:rPr>
              <a:t>表示</a:t>
            </a:r>
            <a:r>
              <a:rPr lang="zh-CN" altLang="en-US" dirty="0" smtClean="0">
                <a:ea typeface="微软雅黑" panose="020B0503020204020204" pitchFamily="34" charset="-122"/>
              </a:rPr>
              <a:t>寄存器</a:t>
            </a:r>
            <a:endParaRPr lang="en-US" altLang="zh-CN" dirty="0" smtClean="0">
              <a:ea typeface="微软雅黑" panose="020B0503020204020204" pitchFamily="34" charset="-122"/>
            </a:endParaRPr>
          </a:p>
          <a:p>
            <a:pPr lvl="1" eaLnBrk="1" hangingPunct="1"/>
            <a:endParaRPr lang="en-US" altLang="zh-CN" dirty="0">
              <a:ea typeface="微软雅黑" panose="020B0503020204020204" pitchFamily="34" charset="-122"/>
            </a:endParaRPr>
          </a:p>
          <a:p>
            <a:pPr lvl="1" eaLnBrk="1" hangingPunct="1"/>
            <a:endParaRPr lang="en-US" altLang="zh-CN" dirty="0" smtClean="0">
              <a:ea typeface="微软雅黑" panose="020B0503020204020204" pitchFamily="34" charset="-122"/>
            </a:endParaRPr>
          </a:p>
          <a:p>
            <a:pPr lvl="1" eaLnBrk="1" hangingPunct="1"/>
            <a:endParaRPr lang="zh-CN" altLang="en-US" dirty="0">
              <a:ea typeface="微软雅黑" panose="020B0503020204020204" pitchFamily="34" charset="-122"/>
            </a:endParaRPr>
          </a:p>
          <a:p>
            <a:pPr eaLnBrk="1" hangingPunct="1"/>
            <a:r>
              <a:rPr lang="zh-CN" altLang="en-US" dirty="0" smtClean="0">
                <a:ea typeface="微软雅黑" panose="020B0503020204020204" pitchFamily="34" charset="-122"/>
              </a:rPr>
              <a:t>汇编语言优点</a:t>
            </a:r>
            <a:endParaRPr lang="zh-CN" altLang="en-US" dirty="0">
              <a:ea typeface="微软雅黑" panose="020B0503020204020204" pitchFamily="34" charset="-122"/>
            </a:endParaRPr>
          </a:p>
          <a:p>
            <a:pPr lvl="1" eaLnBrk="1" hangingPunct="1"/>
            <a:r>
              <a:rPr lang="zh-CN" altLang="en-US" dirty="0">
                <a:ea typeface="微软雅黑" panose="020B0503020204020204" pitchFamily="34" charset="-122"/>
              </a:rPr>
              <a:t>不会因为增减指令而需要修改其他指令</a:t>
            </a:r>
          </a:p>
          <a:p>
            <a:pPr lvl="1" eaLnBrk="1" hangingPunct="1"/>
            <a:r>
              <a:rPr lang="zh-CN" altLang="en-US" dirty="0">
                <a:ea typeface="微软雅黑" panose="020B0503020204020204" pitchFamily="34" charset="-122"/>
              </a:rPr>
              <a:t>不需记忆指令码，编写方便</a:t>
            </a:r>
          </a:p>
          <a:p>
            <a:pPr lvl="1" eaLnBrk="1" hangingPunct="1"/>
            <a:r>
              <a:rPr lang="zh-CN" altLang="en-US" dirty="0">
                <a:ea typeface="微软雅黑" panose="020B0503020204020204" pitchFamily="34" charset="-122"/>
              </a:rPr>
              <a:t>可读性比机器语言</a:t>
            </a:r>
            <a:r>
              <a:rPr lang="zh-CN" altLang="en-US" dirty="0" smtClean="0">
                <a:ea typeface="微软雅黑" panose="020B0503020204020204" pitchFamily="34" charset="-122"/>
              </a:rPr>
              <a:t>强</a:t>
            </a:r>
            <a:endParaRPr lang="zh-CN" altLang="en-US" dirty="0">
              <a:ea typeface="微软雅黑" panose="020B0503020204020204" pitchFamily="34" charset="-122"/>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62</a:t>
            </a:fld>
            <a:r>
              <a:rPr lang="en-US" altLang="zh-CN" sz="1400" smtClean="0">
                <a:solidFill>
                  <a:srgbClr val="0D7157"/>
                </a:solidFill>
              </a:rPr>
              <a:t>- </a:t>
            </a:r>
            <a:endParaRPr lang="en-US" altLang="zh-CN" sz="1400" dirty="0">
              <a:solidFill>
                <a:srgbClr val="0D7157"/>
              </a:solidFill>
            </a:endParaRPr>
          </a:p>
        </p:txBody>
      </p:sp>
      <p:grpSp>
        <p:nvGrpSpPr>
          <p:cNvPr id="5" name="Group 5"/>
          <p:cNvGrpSpPr>
            <a:grpSpLocks/>
          </p:cNvGrpSpPr>
          <p:nvPr/>
        </p:nvGrpSpPr>
        <p:grpSpPr bwMode="auto">
          <a:xfrm>
            <a:off x="4408488" y="1557012"/>
            <a:ext cx="2462212" cy="2800350"/>
            <a:chOff x="2795" y="884"/>
            <a:chExt cx="1551" cy="1764"/>
          </a:xfrm>
        </p:grpSpPr>
        <p:sp>
          <p:nvSpPr>
            <p:cNvPr id="6" name="Text Box 6"/>
            <p:cNvSpPr txBox="1">
              <a:spLocks noChangeArrowheads="1"/>
            </p:cNvSpPr>
            <p:nvPr/>
          </p:nvSpPr>
          <p:spPr bwMode="auto">
            <a:xfrm>
              <a:off x="2795" y="884"/>
              <a:ext cx="1527" cy="1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200" b="1" dirty="0">
                  <a:latin typeface="微软雅黑" pitchFamily="34" charset="-122"/>
                  <a:ea typeface="微软雅黑" pitchFamily="34" charset="-122"/>
                </a:rPr>
                <a:t>0</a:t>
              </a:r>
              <a:r>
                <a:rPr lang="zh-CN" altLang="en-US" sz="2200" b="1" dirty="0">
                  <a:latin typeface="微软雅黑" pitchFamily="34" charset="-122"/>
                  <a:ea typeface="微软雅黑" pitchFamily="34" charset="-122"/>
                </a:rPr>
                <a:t>：</a:t>
              </a:r>
              <a:r>
                <a:rPr lang="en-US" altLang="zh-CN" sz="2200" b="1" dirty="0">
                  <a:latin typeface="微软雅黑" pitchFamily="34" charset="-122"/>
                  <a:ea typeface="微软雅黑" pitchFamily="34" charset="-122"/>
                </a:rPr>
                <a:t>0101 </a:t>
              </a:r>
              <a:r>
                <a:rPr lang="en-US" altLang="zh-CN" sz="2200" b="1" dirty="0">
                  <a:solidFill>
                    <a:srgbClr val="993300"/>
                  </a:solidFill>
                  <a:latin typeface="微软雅黑" pitchFamily="34" charset="-122"/>
                  <a:ea typeface="微软雅黑" pitchFamily="34" charset="-122"/>
                </a:rPr>
                <a:t>0110</a:t>
              </a:r>
            </a:p>
            <a:p>
              <a:pPr algn="l"/>
              <a:r>
                <a:rPr lang="en-US" altLang="zh-CN" sz="2200" b="1" dirty="0">
                  <a:latin typeface="微软雅黑" pitchFamily="34" charset="-122"/>
                  <a:ea typeface="微软雅黑" pitchFamily="34" charset="-122"/>
                </a:rPr>
                <a:t>1</a:t>
              </a:r>
              <a:r>
                <a:rPr lang="zh-CN" altLang="en-US" sz="2200" b="1" dirty="0">
                  <a:latin typeface="微软雅黑" pitchFamily="34" charset="-122"/>
                  <a:ea typeface="微软雅黑" pitchFamily="34" charset="-122"/>
                </a:rPr>
                <a:t>：</a:t>
              </a:r>
              <a:r>
                <a:rPr lang="en-US" altLang="zh-CN" sz="2200" b="1" dirty="0">
                  <a:solidFill>
                    <a:srgbClr val="009242"/>
                  </a:solidFill>
                  <a:latin typeface="微软雅黑" pitchFamily="34" charset="-122"/>
                  <a:ea typeface="微软雅黑" pitchFamily="34" charset="-122"/>
                </a:rPr>
                <a:t>0010</a:t>
              </a:r>
              <a:r>
                <a:rPr lang="en-US" altLang="zh-CN" sz="2200" b="1" dirty="0">
                  <a:latin typeface="微软雅黑" pitchFamily="34" charset="-122"/>
                  <a:ea typeface="微软雅黑" pitchFamily="34" charset="-122"/>
                </a:rPr>
                <a:t> </a:t>
              </a:r>
              <a:r>
                <a:rPr lang="en-US" altLang="zh-CN" sz="2200" b="1" dirty="0">
                  <a:solidFill>
                    <a:srgbClr val="FF0000"/>
                  </a:solidFill>
                  <a:latin typeface="微软雅黑" pitchFamily="34" charset="-122"/>
                  <a:ea typeface="微软雅黑" pitchFamily="34" charset="-122"/>
                </a:rPr>
                <a:t>0100</a:t>
              </a:r>
            </a:p>
            <a:p>
              <a:pPr algn="l"/>
              <a:r>
                <a:rPr lang="en-US" altLang="zh-CN" sz="2200" b="1" dirty="0">
                  <a:latin typeface="微软雅黑" pitchFamily="34" charset="-122"/>
                  <a:ea typeface="微软雅黑" pitchFamily="34" charset="-122"/>
                </a:rPr>
                <a:t>2</a:t>
              </a:r>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a:p>
              <a:pPr algn="l"/>
              <a:r>
                <a:rPr lang="en-US" altLang="zh-CN" sz="2200" b="1" dirty="0">
                  <a:latin typeface="微软雅黑" pitchFamily="34" charset="-122"/>
                  <a:ea typeface="微软雅黑" pitchFamily="34" charset="-122"/>
                </a:rPr>
                <a:t>3</a:t>
              </a:r>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a:p>
              <a:pPr algn="l"/>
              <a:r>
                <a:rPr lang="en-US" altLang="zh-CN" sz="2200" b="1" dirty="0">
                  <a:solidFill>
                    <a:srgbClr val="FF0000"/>
                  </a:solidFill>
                  <a:latin typeface="微软雅黑" pitchFamily="34" charset="-122"/>
                  <a:ea typeface="微软雅黑" pitchFamily="34" charset="-122"/>
                </a:rPr>
                <a:t>4</a:t>
              </a:r>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0110 </a:t>
              </a:r>
              <a:r>
                <a:rPr lang="en-US" altLang="zh-CN" sz="2200" b="1" dirty="0">
                  <a:solidFill>
                    <a:srgbClr val="0066CC"/>
                  </a:solidFill>
                  <a:latin typeface="微软雅黑" pitchFamily="34" charset="-122"/>
                  <a:ea typeface="微软雅黑" pitchFamily="34" charset="-122"/>
                </a:rPr>
                <a:t>0111</a:t>
              </a:r>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5</a:t>
              </a:r>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endParaRPr lang="en-US" altLang="zh-CN" sz="2200" b="1" dirty="0">
                <a:solidFill>
                  <a:srgbClr val="0066CC"/>
                </a:solidFill>
                <a:latin typeface="微软雅黑" pitchFamily="34" charset="-122"/>
                <a:ea typeface="微软雅黑" pitchFamily="34" charset="-122"/>
              </a:endParaRPr>
            </a:p>
            <a:p>
              <a:pPr algn="l"/>
              <a:r>
                <a:rPr lang="en-US" altLang="zh-CN" sz="2200" b="1" dirty="0">
                  <a:solidFill>
                    <a:srgbClr val="993300"/>
                  </a:solidFill>
                  <a:latin typeface="微软雅黑" pitchFamily="34" charset="-122"/>
                  <a:ea typeface="微软雅黑" pitchFamily="34" charset="-122"/>
                </a:rPr>
                <a:t>6</a:t>
              </a:r>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a:p>
              <a:pPr algn="l"/>
              <a:r>
                <a:rPr lang="en-US" altLang="zh-CN" sz="2200" b="1" dirty="0">
                  <a:solidFill>
                    <a:srgbClr val="0066CC"/>
                  </a:solidFill>
                  <a:latin typeface="微软雅黑" pitchFamily="34" charset="-122"/>
                  <a:ea typeface="微软雅黑" pitchFamily="34" charset="-122"/>
                </a:rPr>
                <a:t>7</a:t>
              </a:r>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p:txBody>
        </p:sp>
        <p:grpSp>
          <p:nvGrpSpPr>
            <p:cNvPr id="7" name="Group 7"/>
            <p:cNvGrpSpPr>
              <a:grpSpLocks/>
            </p:cNvGrpSpPr>
            <p:nvPr/>
          </p:nvGrpSpPr>
          <p:grpSpPr bwMode="auto">
            <a:xfrm>
              <a:off x="4099" y="1221"/>
              <a:ext cx="247" cy="653"/>
              <a:chOff x="5331" y="2259"/>
              <a:chExt cx="237" cy="641"/>
            </a:xfrm>
          </p:grpSpPr>
          <p:sp>
            <p:nvSpPr>
              <p:cNvPr id="8" name="Line 8"/>
              <p:cNvSpPr>
                <a:spLocks noChangeShapeType="1"/>
              </p:cNvSpPr>
              <p:nvPr/>
            </p:nvSpPr>
            <p:spPr bwMode="auto">
              <a:xfrm>
                <a:off x="5331" y="2267"/>
                <a:ext cx="237" cy="0"/>
              </a:xfrm>
              <a:prstGeom prst="line">
                <a:avLst/>
              </a:prstGeom>
              <a:noFill/>
              <a:ln w="57150">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9" name="Line 9"/>
              <p:cNvSpPr>
                <a:spLocks noChangeShapeType="1"/>
              </p:cNvSpPr>
              <p:nvPr/>
            </p:nvSpPr>
            <p:spPr bwMode="auto">
              <a:xfrm>
                <a:off x="5550" y="2259"/>
                <a:ext cx="0" cy="641"/>
              </a:xfrm>
              <a:prstGeom prst="line">
                <a:avLst/>
              </a:prstGeom>
              <a:noFill/>
              <a:ln w="57150">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10" name="Line 10"/>
              <p:cNvSpPr>
                <a:spLocks noChangeShapeType="1"/>
              </p:cNvSpPr>
              <p:nvPr/>
            </p:nvSpPr>
            <p:spPr bwMode="auto">
              <a:xfrm flipH="1">
                <a:off x="5367" y="2889"/>
                <a:ext cx="164" cy="9"/>
              </a:xfrm>
              <a:prstGeom prst="line">
                <a:avLst/>
              </a:prstGeom>
              <a:noFill/>
              <a:ln w="57150">
                <a:solidFill>
                  <a:srgbClr val="CC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pSp>
      </p:grpSp>
      <p:grpSp>
        <p:nvGrpSpPr>
          <p:cNvPr id="11" name="Group 11"/>
          <p:cNvGrpSpPr>
            <a:grpSpLocks/>
          </p:cNvGrpSpPr>
          <p:nvPr/>
        </p:nvGrpSpPr>
        <p:grpSpPr bwMode="auto">
          <a:xfrm>
            <a:off x="7018338" y="1557012"/>
            <a:ext cx="1901825" cy="2800350"/>
            <a:chOff x="4439" y="884"/>
            <a:chExt cx="1198" cy="1764"/>
          </a:xfrm>
        </p:grpSpPr>
        <p:sp>
          <p:nvSpPr>
            <p:cNvPr id="12" name="Text Box 12"/>
            <p:cNvSpPr txBox="1">
              <a:spLocks noChangeArrowheads="1"/>
            </p:cNvSpPr>
            <p:nvPr/>
          </p:nvSpPr>
          <p:spPr bwMode="auto">
            <a:xfrm>
              <a:off x="4439" y="884"/>
              <a:ext cx="1180" cy="1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200" b="1" dirty="0">
                  <a:latin typeface="微软雅黑" pitchFamily="34" charset="-122"/>
                  <a:ea typeface="微软雅黑" pitchFamily="34" charset="-122"/>
                </a:rPr>
                <a:t>      add </a:t>
              </a:r>
              <a:r>
                <a:rPr lang="en-US" altLang="zh-CN" sz="2200" b="1" dirty="0">
                  <a:solidFill>
                    <a:srgbClr val="993300"/>
                  </a:solidFill>
                  <a:latin typeface="微软雅黑" pitchFamily="34" charset="-122"/>
                  <a:ea typeface="微软雅黑" pitchFamily="34" charset="-122"/>
                </a:rPr>
                <a:t>B</a:t>
              </a:r>
            </a:p>
            <a:p>
              <a:pPr algn="l"/>
              <a:r>
                <a:rPr lang="en-US" altLang="zh-CN" sz="2200" b="1" dirty="0">
                  <a:solidFill>
                    <a:srgbClr val="009242"/>
                  </a:solidFill>
                  <a:latin typeface="微软雅黑" pitchFamily="34" charset="-122"/>
                  <a:ea typeface="微软雅黑" pitchFamily="34" charset="-122"/>
                </a:rPr>
                <a:t>      </a:t>
              </a:r>
              <a:r>
                <a:rPr lang="en-US" altLang="zh-CN" sz="2200" b="1" dirty="0" err="1">
                  <a:solidFill>
                    <a:srgbClr val="009242"/>
                  </a:solidFill>
                  <a:latin typeface="微软雅黑" pitchFamily="34" charset="-122"/>
                  <a:ea typeface="微软雅黑" pitchFamily="34" charset="-122"/>
                </a:rPr>
                <a:t>jxx</a:t>
              </a:r>
              <a:r>
                <a:rPr lang="en-US" altLang="zh-CN" sz="2200" b="1" dirty="0">
                  <a:solidFill>
                    <a:srgbClr val="009242"/>
                  </a:solidFill>
                  <a:latin typeface="微软雅黑" pitchFamily="34" charset="-122"/>
                  <a:ea typeface="微软雅黑" pitchFamily="34" charset="-122"/>
                </a:rPr>
                <a:t> </a:t>
              </a:r>
              <a:r>
                <a:rPr lang="en-US" altLang="zh-CN" sz="2200" b="1" dirty="0" err="1">
                  <a:solidFill>
                    <a:srgbClr val="FF0000"/>
                  </a:solidFill>
                  <a:latin typeface="微软雅黑" pitchFamily="34" charset="-122"/>
                  <a:ea typeface="微软雅黑" pitchFamily="34" charset="-122"/>
                </a:rPr>
                <a:t>L0</a:t>
              </a:r>
              <a:endParaRPr lang="en-US" altLang="zh-CN" sz="2200" b="1" dirty="0">
                <a:solidFill>
                  <a:srgbClr val="FF0000"/>
                </a:solidFill>
                <a:latin typeface="微软雅黑" pitchFamily="34" charset="-122"/>
                <a:ea typeface="微软雅黑" pitchFamily="34" charset="-122"/>
              </a:endParaRPr>
            </a:p>
            <a:p>
              <a:pPr algn="l"/>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a:p>
              <a:pPr algn="l"/>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a:p>
              <a:pPr algn="l"/>
              <a:r>
                <a:rPr lang="en-US" altLang="zh-CN" sz="2200" b="1" dirty="0">
                  <a:latin typeface="微软雅黑" pitchFamily="34" charset="-122"/>
                  <a:ea typeface="微软雅黑" pitchFamily="34" charset="-122"/>
                </a:rPr>
                <a:t> </a:t>
              </a:r>
              <a:r>
                <a:rPr lang="en-US" altLang="zh-CN" sz="2200" b="1" dirty="0" err="1">
                  <a:solidFill>
                    <a:srgbClr val="FF0000"/>
                  </a:solidFill>
                  <a:latin typeface="微软雅黑" pitchFamily="34" charset="-122"/>
                  <a:ea typeface="微软雅黑" pitchFamily="34" charset="-122"/>
                </a:rPr>
                <a:t>L0</a:t>
              </a:r>
              <a:r>
                <a:rPr lang="zh-CN" altLang="en-US" sz="2200" b="1" dirty="0">
                  <a:latin typeface="微软雅黑" pitchFamily="34" charset="-122"/>
                  <a:ea typeface="微软雅黑" pitchFamily="34" charset="-122"/>
                </a:rPr>
                <a:t>：</a:t>
              </a:r>
              <a:r>
                <a:rPr lang="en-US" altLang="zh-CN" sz="2200" b="1" dirty="0">
                  <a:latin typeface="微软雅黑" pitchFamily="34" charset="-122"/>
                  <a:ea typeface="微软雅黑" pitchFamily="34" charset="-122"/>
                </a:rPr>
                <a:t>sub </a:t>
              </a:r>
              <a:r>
                <a:rPr lang="en-US" altLang="zh-CN" sz="2200" b="1" dirty="0">
                  <a:solidFill>
                    <a:srgbClr val="0066FF"/>
                  </a:solidFill>
                  <a:latin typeface="微软雅黑" pitchFamily="34" charset="-122"/>
                  <a:ea typeface="微软雅黑" pitchFamily="34" charset="-122"/>
                </a:rPr>
                <a:t>C</a:t>
              </a:r>
              <a:endParaRPr lang="en-US" altLang="zh-CN" sz="2200" b="1" dirty="0">
                <a:latin typeface="微软雅黑" pitchFamily="34" charset="-122"/>
                <a:ea typeface="微软雅黑" pitchFamily="34" charset="-122"/>
              </a:endParaRPr>
            </a:p>
            <a:p>
              <a:pPr algn="l"/>
              <a:r>
                <a:rPr lang="en-US" altLang="zh-CN" sz="2200" b="1" dirty="0">
                  <a:latin typeface="微软雅黑" pitchFamily="34" charset="-122"/>
                  <a:ea typeface="微软雅黑" pitchFamily="34" charset="-122"/>
                </a:rPr>
                <a:t>       ……</a:t>
              </a:r>
            </a:p>
            <a:p>
              <a:pPr algn="l"/>
              <a:r>
                <a:rPr lang="en-US" altLang="zh-CN" sz="2200" b="1" dirty="0">
                  <a:solidFill>
                    <a:srgbClr val="993300"/>
                  </a:solidFill>
                  <a:latin typeface="微软雅黑" pitchFamily="34" charset="-122"/>
                  <a:ea typeface="微软雅黑" pitchFamily="34" charset="-122"/>
                </a:rPr>
                <a:t>B</a:t>
              </a:r>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a:p>
              <a:pPr algn="l"/>
              <a:r>
                <a:rPr lang="en-US" altLang="zh-CN" sz="2200" b="1" dirty="0">
                  <a:solidFill>
                    <a:srgbClr val="0066FF"/>
                  </a:solidFill>
                  <a:latin typeface="微软雅黑" pitchFamily="34" charset="-122"/>
                  <a:ea typeface="微软雅黑" pitchFamily="34" charset="-122"/>
                </a:rPr>
                <a:t>C</a:t>
              </a:r>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p:txBody>
        </p:sp>
        <p:grpSp>
          <p:nvGrpSpPr>
            <p:cNvPr id="13" name="Group 13"/>
            <p:cNvGrpSpPr>
              <a:grpSpLocks/>
            </p:cNvGrpSpPr>
            <p:nvPr/>
          </p:nvGrpSpPr>
          <p:grpSpPr bwMode="auto">
            <a:xfrm>
              <a:off x="5439" y="1196"/>
              <a:ext cx="198" cy="681"/>
              <a:chOff x="5331" y="2259"/>
              <a:chExt cx="237" cy="641"/>
            </a:xfrm>
          </p:grpSpPr>
          <p:sp>
            <p:nvSpPr>
              <p:cNvPr id="14" name="Line 14"/>
              <p:cNvSpPr>
                <a:spLocks noChangeShapeType="1"/>
              </p:cNvSpPr>
              <p:nvPr/>
            </p:nvSpPr>
            <p:spPr bwMode="auto">
              <a:xfrm>
                <a:off x="5331" y="2267"/>
                <a:ext cx="237" cy="0"/>
              </a:xfrm>
              <a:prstGeom prst="line">
                <a:avLst/>
              </a:prstGeom>
              <a:noFill/>
              <a:ln w="57150">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15" name="Line 15"/>
              <p:cNvSpPr>
                <a:spLocks noChangeShapeType="1"/>
              </p:cNvSpPr>
              <p:nvPr/>
            </p:nvSpPr>
            <p:spPr bwMode="auto">
              <a:xfrm>
                <a:off x="5550" y="2259"/>
                <a:ext cx="0" cy="641"/>
              </a:xfrm>
              <a:prstGeom prst="line">
                <a:avLst/>
              </a:prstGeom>
              <a:noFill/>
              <a:ln w="57150">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16" name="Line 16"/>
              <p:cNvSpPr>
                <a:spLocks noChangeShapeType="1"/>
              </p:cNvSpPr>
              <p:nvPr/>
            </p:nvSpPr>
            <p:spPr bwMode="auto">
              <a:xfrm flipH="1">
                <a:off x="5367" y="2889"/>
                <a:ext cx="164" cy="9"/>
              </a:xfrm>
              <a:prstGeom prst="line">
                <a:avLst/>
              </a:prstGeom>
              <a:noFill/>
              <a:ln w="57150">
                <a:solidFill>
                  <a:srgbClr val="CC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grpSp>
      </p:grpSp>
      <p:sp>
        <p:nvSpPr>
          <p:cNvPr id="17" name="矩形 16"/>
          <p:cNvSpPr/>
          <p:nvPr/>
        </p:nvSpPr>
        <p:spPr>
          <a:xfrm>
            <a:off x="4081584" y="5157192"/>
            <a:ext cx="4572000" cy="923330"/>
          </a:xfrm>
          <a:prstGeom prst="rect">
            <a:avLst/>
          </a:prstGeom>
        </p:spPr>
        <p:txBody>
          <a:bodyPr>
            <a:spAutoFit/>
          </a:bodyPr>
          <a:lstStyle/>
          <a:p>
            <a:r>
              <a:rPr lang="zh-CN" altLang="en-US" dirty="0">
                <a:ea typeface="微软雅黑" panose="020B0503020204020204" pitchFamily="34" charset="-122"/>
              </a:rPr>
              <a:t>机器不认识助记符！</a:t>
            </a:r>
            <a:endParaRPr lang="en-US" altLang="zh-CN" dirty="0">
              <a:ea typeface="微软雅黑" panose="020B0503020204020204" pitchFamily="34" charset="-122"/>
            </a:endParaRPr>
          </a:p>
          <a:p>
            <a:pPr lvl="1"/>
            <a:r>
              <a:rPr lang="zh-CN" altLang="en-US" dirty="0">
                <a:ea typeface="微软雅黑" panose="020B0503020204020204" pitchFamily="34" charset="-122"/>
              </a:rPr>
              <a:t>需将汇编语言转换为机器语言！</a:t>
            </a:r>
          </a:p>
          <a:p>
            <a:pPr lvl="1"/>
            <a:r>
              <a:rPr lang="zh-CN" altLang="en-US" dirty="0">
                <a:ea typeface="微软雅黑" panose="020B0503020204020204" pitchFamily="34" charset="-122"/>
              </a:rPr>
              <a:t>用汇编程序转换</a:t>
            </a:r>
          </a:p>
        </p:txBody>
      </p:sp>
    </p:spTree>
    <p:extLst>
      <p:ext uri="{BB962C8B-B14F-4D97-AF65-F5344CB8AC3E}">
        <p14:creationId xmlns:p14="http://schemas.microsoft.com/office/powerpoint/2010/main" val="85664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进一步认识机器级</a:t>
            </a:r>
            <a:r>
              <a:rPr lang="zh-CN" altLang="en-US" dirty="0" smtClean="0">
                <a:solidFill>
                  <a:srgbClr val="FF0000"/>
                </a:solidFill>
              </a:rPr>
              <a:t>语言</a:t>
            </a:r>
            <a:endParaRPr lang="zh-CN" altLang="en-US" dirty="0">
              <a:solidFill>
                <a:srgbClr val="FF0000"/>
              </a:solidFill>
            </a:endParaRPr>
          </a:p>
        </p:txBody>
      </p:sp>
      <p:sp>
        <p:nvSpPr>
          <p:cNvPr id="3" name="内容占位符 2"/>
          <p:cNvSpPr>
            <a:spLocks noGrp="1"/>
          </p:cNvSpPr>
          <p:nvPr>
            <p:ph idx="1"/>
          </p:nvPr>
        </p:nvSpPr>
        <p:spPr/>
        <p:txBody>
          <a:bodyPr/>
          <a:lstStyle/>
          <a:p>
            <a:pPr>
              <a:lnSpc>
                <a:spcPct val="110000"/>
              </a:lnSpc>
            </a:pPr>
            <a:r>
              <a:rPr lang="zh-CN" altLang="en-US" sz="2200" dirty="0">
                <a:ea typeface="微软雅黑" panose="020B0503020204020204" pitchFamily="34" charset="-122"/>
              </a:rPr>
              <a:t>汇编语言源程序由</a:t>
            </a:r>
            <a:r>
              <a:rPr lang="zh-CN" altLang="en-US" sz="2200" dirty="0">
                <a:solidFill>
                  <a:srgbClr val="FF0000"/>
                </a:solidFill>
                <a:ea typeface="微软雅黑" panose="020B0503020204020204" pitchFamily="34" charset="-122"/>
              </a:rPr>
              <a:t>汇编指令</a:t>
            </a:r>
            <a:r>
              <a:rPr lang="zh-CN" altLang="en-US" sz="2200" dirty="0" smtClean="0">
                <a:ea typeface="微软雅黑" panose="020B0503020204020204" pitchFamily="34" charset="-122"/>
              </a:rPr>
              <a:t>构成</a:t>
            </a:r>
            <a:endParaRPr lang="en-US" altLang="zh-CN" sz="2200" dirty="0" smtClean="0">
              <a:ea typeface="微软雅黑" panose="020B0503020204020204" pitchFamily="34" charset="-122"/>
            </a:endParaRPr>
          </a:p>
          <a:p>
            <a:pPr>
              <a:lnSpc>
                <a:spcPct val="110000"/>
              </a:lnSpc>
              <a:buClr>
                <a:schemeClr val="tx1"/>
              </a:buClr>
            </a:pPr>
            <a:r>
              <a:rPr lang="zh-CN" altLang="en-US" sz="2200" dirty="0" smtClean="0">
                <a:ea typeface="微软雅黑" panose="020B0503020204020204" pitchFamily="34" charset="-122"/>
                <a:hlinkClick r:id="" action="ppaction://hlinkshowjump?jump=nextslide"/>
              </a:rPr>
              <a:t>指令</a:t>
            </a:r>
            <a:r>
              <a:rPr lang="zh-CN" altLang="en-US" sz="2200" dirty="0">
                <a:ea typeface="微软雅黑" panose="020B0503020204020204" pitchFamily="34" charset="-122"/>
              </a:rPr>
              <a:t>又是什么呢？</a:t>
            </a:r>
          </a:p>
          <a:p>
            <a:pPr lvl="1">
              <a:lnSpc>
                <a:spcPct val="110000"/>
              </a:lnSpc>
            </a:pPr>
            <a:r>
              <a:rPr lang="zh-CN" altLang="en-US" dirty="0">
                <a:ea typeface="微软雅黑" panose="020B0503020204020204" pitchFamily="34" charset="-122"/>
              </a:rPr>
              <a:t>包含操作码和操作数或其地址码</a:t>
            </a:r>
          </a:p>
          <a:p>
            <a:pPr lvl="1">
              <a:lnSpc>
                <a:spcPct val="110000"/>
              </a:lnSpc>
            </a:pPr>
            <a:r>
              <a:rPr lang="zh-CN" altLang="en-US" dirty="0" smtClean="0">
                <a:ea typeface="微软雅黑" panose="020B0503020204020204" pitchFamily="34" charset="-122"/>
              </a:rPr>
              <a:t>机器指令</a:t>
            </a:r>
            <a:r>
              <a:rPr lang="zh-CN" altLang="en-US" dirty="0">
                <a:ea typeface="微软雅黑" panose="020B0503020204020204" pitchFamily="34" charset="-122"/>
              </a:rPr>
              <a:t>用二进制表示，汇编指令用符号</a:t>
            </a:r>
            <a:r>
              <a:rPr lang="zh-CN" altLang="en-US" dirty="0" smtClean="0">
                <a:ea typeface="微软雅黑" panose="020B0503020204020204" pitchFamily="34" charset="-122"/>
              </a:rPr>
              <a:t>表示</a:t>
            </a:r>
            <a:endParaRPr lang="zh-CN" altLang="en-US" dirty="0">
              <a:ea typeface="微软雅黑" panose="020B0503020204020204" pitchFamily="34" charset="-122"/>
            </a:endParaRPr>
          </a:p>
          <a:p>
            <a:pPr>
              <a:lnSpc>
                <a:spcPct val="110000"/>
              </a:lnSpc>
            </a:pPr>
            <a:r>
              <a:rPr lang="zh-CN" altLang="en-US" sz="2200" dirty="0" smtClean="0">
                <a:ea typeface="微软雅黑" panose="020B0503020204020204" pitchFamily="34" charset="-122"/>
              </a:rPr>
              <a:t>想象</a:t>
            </a:r>
            <a:r>
              <a:rPr lang="zh-CN" altLang="en-US" sz="2200" dirty="0">
                <a:ea typeface="微软雅黑" panose="020B0503020204020204" pitchFamily="34" charset="-122"/>
              </a:rPr>
              <a:t>用</a:t>
            </a:r>
            <a:r>
              <a:rPr lang="zh-CN" altLang="en-US" sz="2200" dirty="0">
                <a:solidFill>
                  <a:srgbClr val="FF0000"/>
                </a:solidFill>
                <a:ea typeface="微软雅黑" panose="020B0503020204020204" pitchFamily="34" charset="-122"/>
              </a:rPr>
              <a:t>汇编语言</a:t>
            </a:r>
            <a:r>
              <a:rPr lang="zh-CN" altLang="en-US" sz="2200" dirty="0">
                <a:ea typeface="微软雅黑" panose="020B0503020204020204" pitchFamily="34" charset="-122"/>
              </a:rPr>
              <a:t>编写复杂程序是怎样的情形？</a:t>
            </a:r>
          </a:p>
          <a:p>
            <a:pPr lvl="1">
              <a:lnSpc>
                <a:spcPct val="110000"/>
              </a:lnSpc>
              <a:buFontTx/>
              <a:buNone/>
            </a:pPr>
            <a:r>
              <a:rPr lang="zh-CN" altLang="en-US" dirty="0">
                <a:solidFill>
                  <a:srgbClr val="008000"/>
                </a:solidFill>
                <a:ea typeface="微软雅黑" panose="020B0503020204020204" pitchFamily="34" charset="-122"/>
              </a:rPr>
              <a:t>（例如，用汇编语言实现排序（</a:t>
            </a:r>
            <a:r>
              <a:rPr lang="en-US" altLang="zh-CN" dirty="0">
                <a:solidFill>
                  <a:srgbClr val="008000"/>
                </a:solidFill>
                <a:ea typeface="微软雅黑" panose="020B0503020204020204" pitchFamily="34" charset="-122"/>
              </a:rPr>
              <a:t>sort</a:t>
            </a:r>
            <a:r>
              <a:rPr lang="zh-CN" altLang="en-US" dirty="0">
                <a:solidFill>
                  <a:srgbClr val="008000"/>
                </a:solidFill>
                <a:ea typeface="微软雅黑" panose="020B0503020204020204" pitchFamily="34" charset="-122"/>
              </a:rPr>
              <a:t>）、矩阵相乘）</a:t>
            </a:r>
          </a:p>
          <a:p>
            <a:pPr lvl="1">
              <a:lnSpc>
                <a:spcPct val="110000"/>
              </a:lnSpc>
            </a:pPr>
            <a:r>
              <a:rPr lang="zh-CN" altLang="en-US" dirty="0" smtClean="0">
                <a:ea typeface="微软雅黑" panose="020B0503020204020204" pitchFamily="34" charset="-122"/>
              </a:rPr>
              <a:t>汇编语言必须了解机器硬件结构</a:t>
            </a:r>
            <a:endParaRPr lang="en-US" altLang="zh-CN" dirty="0" smtClean="0">
              <a:ea typeface="微软雅黑" panose="020B0503020204020204" pitchFamily="34" charset="-122"/>
            </a:endParaRPr>
          </a:p>
          <a:p>
            <a:pPr lvl="1">
              <a:lnSpc>
                <a:spcPct val="110000"/>
              </a:lnSpc>
            </a:pPr>
            <a:r>
              <a:rPr lang="zh-CN" altLang="en-US" dirty="0" smtClean="0">
                <a:ea typeface="微软雅黑" panose="020B0503020204020204" pitchFamily="34" charset="-122"/>
              </a:rPr>
              <a:t>需要</a:t>
            </a:r>
            <a:r>
              <a:rPr lang="zh-CN" altLang="en-US" dirty="0">
                <a:ea typeface="微软雅黑" panose="020B0503020204020204" pitchFamily="34" charset="-122"/>
              </a:rPr>
              <a:t>描述的细节太多了</a:t>
            </a:r>
            <a:r>
              <a:rPr lang="zh-CN" altLang="en-US" dirty="0" smtClean="0">
                <a:ea typeface="微软雅黑" panose="020B0503020204020204" pitchFamily="34" charset="-122"/>
              </a:rPr>
              <a:t>！</a:t>
            </a:r>
            <a:endParaRPr lang="en-US" altLang="zh-CN" dirty="0" smtClean="0">
              <a:ea typeface="微软雅黑" panose="020B0503020204020204" pitchFamily="34" charset="-122"/>
            </a:endParaRPr>
          </a:p>
          <a:p>
            <a:pPr lvl="1">
              <a:lnSpc>
                <a:spcPct val="110000"/>
              </a:lnSpc>
            </a:pPr>
            <a:r>
              <a:rPr lang="zh-CN" altLang="en-US" dirty="0" smtClean="0">
                <a:ea typeface="微软雅黑" panose="020B0503020204020204" pitchFamily="34" charset="-122"/>
              </a:rPr>
              <a:t>程序</a:t>
            </a:r>
            <a:r>
              <a:rPr lang="zh-CN" altLang="en-US" dirty="0">
                <a:ea typeface="微软雅黑" panose="020B0503020204020204" pitchFamily="34" charset="-122"/>
              </a:rPr>
              <a:t>会很长很长</a:t>
            </a:r>
            <a:r>
              <a:rPr lang="zh-CN" altLang="en-US" dirty="0" smtClean="0">
                <a:ea typeface="微软雅黑" panose="020B0503020204020204" pitchFamily="34" charset="-122"/>
              </a:rPr>
              <a:t>！</a:t>
            </a:r>
            <a:endParaRPr lang="en-US" altLang="zh-CN" dirty="0" smtClean="0">
              <a:ea typeface="微软雅黑" panose="020B0503020204020204" pitchFamily="34" charset="-122"/>
            </a:endParaRPr>
          </a:p>
          <a:p>
            <a:pPr lvl="1">
              <a:lnSpc>
                <a:spcPct val="110000"/>
              </a:lnSpc>
            </a:pPr>
            <a:r>
              <a:rPr lang="zh-CN" altLang="en-US" dirty="0" smtClean="0">
                <a:ea typeface="微软雅黑" panose="020B0503020204020204" pitchFamily="34" charset="-122"/>
              </a:rPr>
              <a:t>在</a:t>
            </a:r>
            <a:r>
              <a:rPr lang="zh-CN" altLang="en-US" dirty="0">
                <a:ea typeface="微软雅黑" panose="020B0503020204020204" pitchFamily="34" charset="-122"/>
              </a:rPr>
              <a:t>不同结构的机器</a:t>
            </a:r>
            <a:r>
              <a:rPr lang="zh-CN" altLang="en-US" dirty="0" smtClean="0">
                <a:ea typeface="微软雅黑" panose="020B0503020204020204" pitchFamily="34" charset="-122"/>
              </a:rPr>
              <a:t>上不能</a:t>
            </a:r>
            <a:r>
              <a:rPr lang="zh-CN" altLang="en-US" dirty="0">
                <a:ea typeface="微软雅黑" panose="020B0503020204020204" pitchFamily="34" charset="-122"/>
              </a:rPr>
              <a:t>运行</a:t>
            </a:r>
            <a:r>
              <a:rPr lang="zh-CN" altLang="en-US" dirty="0" smtClean="0">
                <a:ea typeface="微软雅黑" panose="020B0503020204020204" pitchFamily="34" charset="-122"/>
              </a:rPr>
              <a:t>！</a:t>
            </a:r>
            <a:endParaRPr lang="en-US" altLang="zh-CN" dirty="0" smtClean="0">
              <a:ea typeface="微软雅黑" panose="020B0503020204020204" pitchFamily="34" charset="-122"/>
            </a:endParaRPr>
          </a:p>
          <a:p>
            <a:pPr>
              <a:lnSpc>
                <a:spcPct val="110000"/>
              </a:lnSpc>
            </a:pPr>
            <a:r>
              <a:rPr lang="zh-CN" altLang="en-US" b="1" dirty="0">
                <a:solidFill>
                  <a:srgbClr val="000000"/>
                </a:solidFill>
                <a:ea typeface="微软雅黑" panose="020B0503020204020204" pitchFamily="34" charset="-122"/>
              </a:rPr>
              <a:t>用汇编语言比机器语言好，但是，还是很麻烦！</a:t>
            </a:r>
          </a:p>
          <a:p>
            <a:pPr lvl="1">
              <a:lnSpc>
                <a:spcPct val="110000"/>
              </a:lnSpc>
            </a:pPr>
            <a:endParaRPr lang="zh-CN" altLang="en-US" dirty="0">
              <a:ea typeface="微软雅黑" panose="020B0503020204020204" pitchFamily="34" charset="-122"/>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63</a:t>
            </a:fld>
            <a:r>
              <a:rPr lang="en-US" altLang="zh-CN" sz="1400" smtClean="0">
                <a:solidFill>
                  <a:srgbClr val="0D7157"/>
                </a:solidFill>
              </a:rPr>
              <a:t>- </a:t>
            </a:r>
            <a:endParaRPr lang="en-US" altLang="zh-CN" sz="1400" dirty="0">
              <a:solidFill>
                <a:srgbClr val="0D7157"/>
              </a:solidFill>
            </a:endParaRPr>
          </a:p>
        </p:txBody>
      </p:sp>
      <p:sp>
        <p:nvSpPr>
          <p:cNvPr id="17" name="Text Box 6"/>
          <p:cNvSpPr txBox="1">
            <a:spLocks noChangeArrowheads="1"/>
          </p:cNvSpPr>
          <p:nvPr/>
        </p:nvSpPr>
        <p:spPr bwMode="auto">
          <a:xfrm>
            <a:off x="7046913" y="747713"/>
            <a:ext cx="1873250"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200" b="1" dirty="0">
                <a:latin typeface="微软雅黑" pitchFamily="34" charset="-122"/>
                <a:ea typeface="微软雅黑" pitchFamily="34" charset="-122"/>
              </a:rPr>
              <a:t>      add </a:t>
            </a:r>
            <a:r>
              <a:rPr lang="en-US" altLang="zh-CN" sz="2200" b="1" dirty="0">
                <a:solidFill>
                  <a:srgbClr val="993300"/>
                </a:solidFill>
                <a:latin typeface="微软雅黑" pitchFamily="34" charset="-122"/>
                <a:ea typeface="微软雅黑" pitchFamily="34" charset="-122"/>
              </a:rPr>
              <a:t>B</a:t>
            </a:r>
          </a:p>
          <a:p>
            <a:pPr algn="l"/>
            <a:r>
              <a:rPr lang="en-US" altLang="zh-CN" sz="2200" b="1" dirty="0">
                <a:solidFill>
                  <a:srgbClr val="009242"/>
                </a:solidFill>
                <a:latin typeface="微软雅黑" pitchFamily="34" charset="-122"/>
                <a:ea typeface="微软雅黑" pitchFamily="34" charset="-122"/>
              </a:rPr>
              <a:t>      </a:t>
            </a:r>
            <a:r>
              <a:rPr lang="en-US" altLang="zh-CN" sz="2200" b="1" dirty="0" err="1">
                <a:solidFill>
                  <a:srgbClr val="009242"/>
                </a:solidFill>
                <a:latin typeface="微软雅黑" pitchFamily="34" charset="-122"/>
                <a:ea typeface="微软雅黑" pitchFamily="34" charset="-122"/>
              </a:rPr>
              <a:t>jxx</a:t>
            </a:r>
            <a:r>
              <a:rPr lang="en-US" altLang="zh-CN" sz="2200" b="1" dirty="0">
                <a:solidFill>
                  <a:srgbClr val="009242"/>
                </a:solidFill>
                <a:latin typeface="微软雅黑" pitchFamily="34" charset="-122"/>
                <a:ea typeface="微软雅黑" pitchFamily="34" charset="-122"/>
              </a:rPr>
              <a:t> </a:t>
            </a:r>
            <a:r>
              <a:rPr lang="en-US" altLang="zh-CN" sz="2200" b="1" dirty="0" err="1">
                <a:solidFill>
                  <a:srgbClr val="FF0000"/>
                </a:solidFill>
                <a:latin typeface="微软雅黑" pitchFamily="34" charset="-122"/>
                <a:ea typeface="微软雅黑" pitchFamily="34" charset="-122"/>
              </a:rPr>
              <a:t>L0</a:t>
            </a:r>
            <a:endParaRPr lang="en-US" altLang="zh-CN" sz="2200" b="1" dirty="0">
              <a:solidFill>
                <a:srgbClr val="FF0000"/>
              </a:solidFill>
              <a:latin typeface="微软雅黑" pitchFamily="34" charset="-122"/>
              <a:ea typeface="微软雅黑" pitchFamily="34" charset="-122"/>
            </a:endParaRPr>
          </a:p>
          <a:p>
            <a:pPr algn="l"/>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a:p>
            <a:pPr algn="l"/>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a:p>
            <a:pPr algn="l"/>
            <a:r>
              <a:rPr lang="en-US" altLang="zh-CN" sz="2200" b="1" dirty="0">
                <a:latin typeface="微软雅黑" pitchFamily="34" charset="-122"/>
                <a:ea typeface="微软雅黑" pitchFamily="34" charset="-122"/>
              </a:rPr>
              <a:t> </a:t>
            </a:r>
            <a:r>
              <a:rPr lang="en-US" altLang="zh-CN" sz="2200" b="1" dirty="0" err="1">
                <a:solidFill>
                  <a:srgbClr val="FF0000"/>
                </a:solidFill>
                <a:latin typeface="微软雅黑" pitchFamily="34" charset="-122"/>
                <a:ea typeface="微软雅黑" pitchFamily="34" charset="-122"/>
              </a:rPr>
              <a:t>L0</a:t>
            </a:r>
            <a:r>
              <a:rPr lang="zh-CN" altLang="en-US" sz="2200" b="1" dirty="0">
                <a:latin typeface="微软雅黑" pitchFamily="34" charset="-122"/>
                <a:ea typeface="微软雅黑" pitchFamily="34" charset="-122"/>
              </a:rPr>
              <a:t>：</a:t>
            </a:r>
            <a:r>
              <a:rPr lang="en-US" altLang="zh-CN" sz="2200" b="1" dirty="0">
                <a:latin typeface="微软雅黑" pitchFamily="34" charset="-122"/>
                <a:ea typeface="微软雅黑" pitchFamily="34" charset="-122"/>
              </a:rPr>
              <a:t>sub </a:t>
            </a:r>
            <a:r>
              <a:rPr lang="en-US" altLang="zh-CN" sz="2200" b="1" dirty="0">
                <a:solidFill>
                  <a:srgbClr val="0066FF"/>
                </a:solidFill>
                <a:latin typeface="微软雅黑" pitchFamily="34" charset="-122"/>
                <a:ea typeface="微软雅黑" pitchFamily="34" charset="-122"/>
              </a:rPr>
              <a:t>C</a:t>
            </a:r>
            <a:endParaRPr lang="en-US" altLang="zh-CN" sz="2200" b="1" dirty="0">
              <a:latin typeface="微软雅黑" pitchFamily="34" charset="-122"/>
              <a:ea typeface="微软雅黑" pitchFamily="34" charset="-122"/>
            </a:endParaRPr>
          </a:p>
          <a:p>
            <a:pPr algn="l"/>
            <a:r>
              <a:rPr lang="en-US" altLang="zh-CN" sz="2200" b="1" dirty="0">
                <a:latin typeface="微软雅黑" pitchFamily="34" charset="-122"/>
                <a:ea typeface="微软雅黑" pitchFamily="34" charset="-122"/>
              </a:rPr>
              <a:t>       ……</a:t>
            </a:r>
          </a:p>
          <a:p>
            <a:pPr algn="l"/>
            <a:r>
              <a:rPr lang="en-US" altLang="zh-CN" sz="2200" b="1" dirty="0">
                <a:solidFill>
                  <a:srgbClr val="993300"/>
                </a:solidFill>
                <a:latin typeface="微软雅黑" pitchFamily="34" charset="-122"/>
                <a:ea typeface="微软雅黑" pitchFamily="34" charset="-122"/>
              </a:rPr>
              <a:t>B</a:t>
            </a:r>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a:p>
            <a:pPr algn="l"/>
            <a:r>
              <a:rPr lang="en-US" altLang="zh-CN" sz="2200" b="1" dirty="0">
                <a:solidFill>
                  <a:srgbClr val="0066FF"/>
                </a:solidFill>
                <a:latin typeface="微软雅黑" pitchFamily="34" charset="-122"/>
                <a:ea typeface="微软雅黑" pitchFamily="34" charset="-122"/>
              </a:rPr>
              <a:t>C</a:t>
            </a:r>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p:txBody>
      </p:sp>
    </p:spTree>
    <p:extLst>
      <p:ext uri="{BB962C8B-B14F-4D97-AF65-F5344CB8AC3E}">
        <p14:creationId xmlns:p14="http://schemas.microsoft.com/office/powerpoint/2010/main" val="25196578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a:xfrm>
            <a:off x="457200" y="98425"/>
            <a:ext cx="8229600" cy="561975"/>
          </a:xfrm>
        </p:spPr>
        <p:txBody>
          <a:bodyPr/>
          <a:lstStyle/>
          <a:p>
            <a:r>
              <a:rPr lang="zh-CN" altLang="en-US" sz="3600" smtClean="0"/>
              <a:t>指令所能描述的功能</a:t>
            </a:r>
          </a:p>
        </p:txBody>
      </p:sp>
      <p:sp>
        <p:nvSpPr>
          <p:cNvPr id="563203" name="Text Box 3"/>
          <p:cNvSpPr txBox="1">
            <a:spLocks noChangeArrowheads="1"/>
          </p:cNvSpPr>
          <p:nvPr/>
        </p:nvSpPr>
        <p:spPr bwMode="auto">
          <a:xfrm>
            <a:off x="115888" y="728663"/>
            <a:ext cx="8893175" cy="4270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20000"/>
              </a:spcBef>
            </a:pPr>
            <a:r>
              <a:rPr lang="zh-CN" altLang="en-US" sz="2200" b="1" i="0" smtClean="0">
                <a:solidFill>
                  <a:srgbClr val="3333CC"/>
                </a:solidFill>
                <a:latin typeface="微软雅黑" pitchFamily="34" charset="-122"/>
                <a:ea typeface="微软雅黑" pitchFamily="34" charset="-122"/>
              </a:rPr>
              <a:t>对于以下结构的机器，你能设计出几条指令吗？</a:t>
            </a:r>
          </a:p>
        </p:txBody>
      </p:sp>
      <p:sp>
        <p:nvSpPr>
          <p:cNvPr id="563204" name="Text Box 4"/>
          <p:cNvSpPr txBox="1">
            <a:spLocks noChangeArrowheads="1"/>
          </p:cNvSpPr>
          <p:nvPr/>
        </p:nvSpPr>
        <p:spPr bwMode="auto">
          <a:xfrm>
            <a:off x="206375" y="1122363"/>
            <a:ext cx="8551863" cy="15859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r>
              <a:rPr lang="en-US" altLang="zh-CN" sz="2000" b="1" i="0" smtClean="0">
                <a:solidFill>
                  <a:srgbClr val="008000"/>
                </a:solidFill>
                <a:latin typeface="微软雅黑" pitchFamily="34" charset="-122"/>
                <a:ea typeface="微软雅黑" pitchFamily="34" charset="-122"/>
              </a:rPr>
              <a:t>Ld M#</a:t>
            </a:r>
            <a:r>
              <a:rPr lang="zh-CN" altLang="en-US" sz="2000" b="1" i="0" smtClean="0">
                <a:solidFill>
                  <a:srgbClr val="008000"/>
                </a:solidFill>
                <a:latin typeface="微软雅黑" pitchFamily="34" charset="-122"/>
                <a:ea typeface="微软雅黑" pitchFamily="34" charset="-122"/>
              </a:rPr>
              <a:t>，</a:t>
            </a:r>
            <a:r>
              <a:rPr lang="en-US" altLang="zh-CN" sz="2000" b="1" i="0" smtClean="0">
                <a:solidFill>
                  <a:srgbClr val="008000"/>
                </a:solidFill>
                <a:latin typeface="微软雅黑" pitchFamily="34" charset="-122"/>
                <a:ea typeface="微软雅黑" pitchFamily="34" charset="-122"/>
              </a:rPr>
              <a:t>R#     </a:t>
            </a:r>
            <a:r>
              <a:rPr lang="zh-CN" altLang="en-US" sz="2000" b="1" i="0" smtClean="0">
                <a:solidFill>
                  <a:srgbClr val="008000"/>
                </a:solidFill>
                <a:latin typeface="微软雅黑" pitchFamily="34" charset="-122"/>
                <a:ea typeface="微软雅黑" pitchFamily="34" charset="-122"/>
              </a:rPr>
              <a:t>（将存储单元内容装入寄存器）</a:t>
            </a:r>
          </a:p>
          <a:p>
            <a:pPr algn="l"/>
            <a:r>
              <a:rPr lang="en-US" altLang="zh-CN" sz="2000" b="1" i="0" smtClean="0">
                <a:solidFill>
                  <a:srgbClr val="008000"/>
                </a:solidFill>
                <a:latin typeface="微软雅黑" pitchFamily="34" charset="-122"/>
                <a:ea typeface="微软雅黑" pitchFamily="34" charset="-122"/>
              </a:rPr>
              <a:t>St R#</a:t>
            </a:r>
            <a:r>
              <a:rPr lang="zh-CN" altLang="en-US" sz="2000" b="1" i="0" smtClean="0">
                <a:solidFill>
                  <a:srgbClr val="008000"/>
                </a:solidFill>
                <a:latin typeface="微软雅黑" pitchFamily="34" charset="-122"/>
                <a:ea typeface="微软雅黑" pitchFamily="34" charset="-122"/>
              </a:rPr>
              <a:t>，</a:t>
            </a:r>
            <a:r>
              <a:rPr lang="en-US" altLang="zh-CN" sz="2000" b="1" i="0" smtClean="0">
                <a:solidFill>
                  <a:srgbClr val="008000"/>
                </a:solidFill>
                <a:latin typeface="微软雅黑" pitchFamily="34" charset="-122"/>
                <a:ea typeface="微软雅黑" pitchFamily="34" charset="-122"/>
              </a:rPr>
              <a:t>M#      </a:t>
            </a:r>
            <a:r>
              <a:rPr lang="zh-CN" altLang="en-US" sz="2000" b="1" i="0" smtClean="0">
                <a:solidFill>
                  <a:srgbClr val="008000"/>
                </a:solidFill>
                <a:latin typeface="微软雅黑" pitchFamily="34" charset="-122"/>
                <a:ea typeface="微软雅黑" pitchFamily="34" charset="-122"/>
              </a:rPr>
              <a:t>（将寄存器内容装入存储单元）</a:t>
            </a:r>
            <a:endParaRPr lang="en-US" altLang="zh-CN" sz="2000" b="1" i="0" smtClean="0">
              <a:solidFill>
                <a:srgbClr val="008000"/>
              </a:solidFill>
              <a:latin typeface="微软雅黑" pitchFamily="34" charset="-122"/>
              <a:ea typeface="微软雅黑" pitchFamily="34" charset="-122"/>
            </a:endParaRPr>
          </a:p>
          <a:p>
            <a:pPr algn="l"/>
            <a:r>
              <a:rPr lang="en-US" altLang="zh-CN" sz="2000" b="1" i="0" smtClean="0">
                <a:solidFill>
                  <a:srgbClr val="008000"/>
                </a:solidFill>
                <a:latin typeface="微软雅黑" pitchFamily="34" charset="-122"/>
                <a:ea typeface="微软雅黑" pitchFamily="34" charset="-122"/>
              </a:rPr>
              <a:t>Add R#</a:t>
            </a:r>
            <a:r>
              <a:rPr lang="zh-CN" altLang="en-US" sz="2000" b="1" i="0" smtClean="0">
                <a:solidFill>
                  <a:srgbClr val="008000"/>
                </a:solidFill>
                <a:latin typeface="微软雅黑" pitchFamily="34" charset="-122"/>
                <a:ea typeface="微软雅黑" pitchFamily="34" charset="-122"/>
              </a:rPr>
              <a:t>，</a:t>
            </a:r>
            <a:r>
              <a:rPr lang="en-US" altLang="zh-CN" sz="2000" b="1" i="0" smtClean="0">
                <a:solidFill>
                  <a:srgbClr val="008000"/>
                </a:solidFill>
                <a:latin typeface="微软雅黑" pitchFamily="34" charset="-122"/>
                <a:ea typeface="微软雅黑" pitchFamily="34" charset="-122"/>
              </a:rPr>
              <a:t>M# </a:t>
            </a:r>
            <a:r>
              <a:rPr lang="zh-CN" altLang="en-US" sz="2000" b="1" i="0" smtClean="0">
                <a:solidFill>
                  <a:srgbClr val="008000"/>
                </a:solidFill>
                <a:latin typeface="微软雅黑" pitchFamily="34" charset="-122"/>
                <a:ea typeface="微软雅黑" pitchFamily="34" charset="-122"/>
              </a:rPr>
              <a:t>（类似的还有</a:t>
            </a:r>
            <a:r>
              <a:rPr lang="en-US" altLang="zh-CN" sz="2000" b="1" i="0" smtClean="0">
                <a:solidFill>
                  <a:srgbClr val="008000"/>
                </a:solidFill>
                <a:latin typeface="微软雅黑" pitchFamily="34" charset="-122"/>
                <a:ea typeface="微软雅黑" pitchFamily="34" charset="-122"/>
              </a:rPr>
              <a:t>Sub</a:t>
            </a:r>
            <a:r>
              <a:rPr lang="zh-CN" altLang="en-US" sz="2000" b="1" i="0" smtClean="0">
                <a:solidFill>
                  <a:srgbClr val="008000"/>
                </a:solidFill>
                <a:latin typeface="微软雅黑" pitchFamily="34" charset="-122"/>
                <a:ea typeface="微软雅黑" pitchFamily="34" charset="-122"/>
              </a:rPr>
              <a:t>，</a:t>
            </a:r>
            <a:r>
              <a:rPr lang="en-US" altLang="zh-CN" sz="2000" b="1" i="0" smtClean="0">
                <a:solidFill>
                  <a:srgbClr val="008000"/>
                </a:solidFill>
                <a:latin typeface="微软雅黑" pitchFamily="34" charset="-122"/>
                <a:ea typeface="微软雅黑" pitchFamily="34" charset="-122"/>
              </a:rPr>
              <a:t>Mul</a:t>
            </a:r>
            <a:r>
              <a:rPr lang="zh-CN" altLang="en-US" sz="2000" b="1" i="0" smtClean="0">
                <a:solidFill>
                  <a:srgbClr val="008000"/>
                </a:solidFill>
                <a:latin typeface="微软雅黑" pitchFamily="34" charset="-122"/>
                <a:ea typeface="微软雅黑" pitchFamily="34" charset="-122"/>
              </a:rPr>
              <a:t>等；操作数还可“</a:t>
            </a:r>
            <a:r>
              <a:rPr lang="en-US" altLang="zh-CN" sz="2000" b="1" i="0" smtClean="0">
                <a:solidFill>
                  <a:srgbClr val="008000"/>
                </a:solidFill>
                <a:latin typeface="微软雅黑" pitchFamily="34" charset="-122"/>
                <a:ea typeface="微软雅黑" pitchFamily="34" charset="-122"/>
              </a:rPr>
              <a:t>R#</a:t>
            </a:r>
            <a:r>
              <a:rPr lang="zh-CN" altLang="en-US" sz="2000" b="1" i="0" smtClean="0">
                <a:solidFill>
                  <a:srgbClr val="008000"/>
                </a:solidFill>
                <a:latin typeface="微软雅黑" pitchFamily="34" charset="-122"/>
                <a:ea typeface="微软雅黑" pitchFamily="34" charset="-122"/>
              </a:rPr>
              <a:t>，</a:t>
            </a:r>
            <a:r>
              <a:rPr lang="en-US" altLang="zh-CN" sz="2000" b="1" i="0" smtClean="0">
                <a:solidFill>
                  <a:srgbClr val="008000"/>
                </a:solidFill>
                <a:latin typeface="微软雅黑" pitchFamily="34" charset="-122"/>
                <a:ea typeface="微软雅黑" pitchFamily="34" charset="-122"/>
              </a:rPr>
              <a:t>R#”</a:t>
            </a:r>
            <a:r>
              <a:rPr lang="zh-CN" altLang="en-US" sz="2000" b="1" i="0" smtClean="0">
                <a:solidFill>
                  <a:srgbClr val="008000"/>
                </a:solidFill>
                <a:latin typeface="微软雅黑" pitchFamily="34" charset="-122"/>
                <a:ea typeface="微软雅黑" pitchFamily="34" charset="-122"/>
              </a:rPr>
              <a:t>等）</a:t>
            </a:r>
          </a:p>
          <a:p>
            <a:pPr algn="l"/>
            <a:r>
              <a:rPr lang="en-US" altLang="zh-CN" sz="2000" b="1" i="0" smtClean="0">
                <a:solidFill>
                  <a:srgbClr val="008000"/>
                </a:solidFill>
                <a:latin typeface="微软雅黑" pitchFamily="34" charset="-122"/>
                <a:ea typeface="微软雅黑" pitchFamily="34" charset="-122"/>
              </a:rPr>
              <a:t>Jxx M#           </a:t>
            </a:r>
            <a:r>
              <a:rPr lang="zh-CN" altLang="en-US" sz="2000" b="1" i="0" smtClean="0">
                <a:solidFill>
                  <a:srgbClr val="008000"/>
                </a:solidFill>
                <a:latin typeface="微软雅黑" pitchFamily="34" charset="-122"/>
                <a:ea typeface="微软雅黑" pitchFamily="34" charset="-122"/>
              </a:rPr>
              <a:t>（若满足条件，则转移到另一处执行）</a:t>
            </a:r>
          </a:p>
          <a:p>
            <a:pPr algn="l">
              <a:lnSpc>
                <a:spcPct val="75000"/>
              </a:lnSpc>
            </a:pPr>
            <a:r>
              <a:rPr lang="en-US" altLang="zh-CN" sz="2400" b="1" i="0" smtClean="0">
                <a:solidFill>
                  <a:srgbClr val="008000"/>
                </a:solidFill>
                <a:latin typeface="微软雅黑" pitchFamily="34" charset="-122"/>
                <a:ea typeface="微软雅黑" pitchFamily="34" charset="-122"/>
              </a:rPr>
              <a:t>……</a:t>
            </a:r>
          </a:p>
        </p:txBody>
      </p:sp>
      <p:grpSp>
        <p:nvGrpSpPr>
          <p:cNvPr id="563205" name="Group 5"/>
          <p:cNvGrpSpPr>
            <a:grpSpLocks/>
          </p:cNvGrpSpPr>
          <p:nvPr/>
        </p:nvGrpSpPr>
        <p:grpSpPr bwMode="auto">
          <a:xfrm>
            <a:off x="117475" y="2843213"/>
            <a:ext cx="8864600" cy="3960812"/>
            <a:chOff x="74" y="1706"/>
            <a:chExt cx="5584" cy="2495"/>
          </a:xfrm>
        </p:grpSpPr>
        <p:sp>
          <p:nvSpPr>
            <p:cNvPr id="563206" name="Text Box 6"/>
            <p:cNvSpPr txBox="1">
              <a:spLocks noChangeArrowheads="1"/>
            </p:cNvSpPr>
            <p:nvPr/>
          </p:nvSpPr>
          <p:spPr bwMode="auto">
            <a:xfrm>
              <a:off x="357" y="2029"/>
              <a:ext cx="935" cy="294"/>
            </a:xfrm>
            <a:prstGeom prst="rect">
              <a:avLst/>
            </a:prstGeom>
            <a:solidFill>
              <a:srgbClr val="0000FF">
                <a:alpha val="25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r>
                <a:rPr lang="zh-CN" altLang="en-US" sz="2400" b="1" i="0" smtClean="0">
                  <a:solidFill>
                    <a:srgbClr val="000000"/>
                  </a:solidFill>
                  <a:latin typeface="微软雅黑" pitchFamily="34" charset="-122"/>
                  <a:ea typeface="微软雅黑" pitchFamily="34" charset="-122"/>
                </a:rPr>
                <a:t>  控制器</a:t>
              </a:r>
            </a:p>
          </p:txBody>
        </p:sp>
        <p:sp>
          <p:nvSpPr>
            <p:cNvPr id="563207" name="Rectangle 7"/>
            <p:cNvSpPr>
              <a:spLocks noChangeArrowheads="1"/>
            </p:cNvSpPr>
            <p:nvPr/>
          </p:nvSpPr>
          <p:spPr bwMode="auto">
            <a:xfrm>
              <a:off x="158" y="1780"/>
              <a:ext cx="3118" cy="2348"/>
            </a:xfrm>
            <a:prstGeom prst="rect">
              <a:avLst/>
            </a:prstGeom>
            <a:noFill/>
            <a:ln w="38100" cap="rnd" algn="ctr">
              <a:solidFill>
                <a:srgbClr val="FF0000"/>
              </a:solidFill>
              <a:prstDash val="sysDot"/>
              <a:miter lim="800000"/>
              <a:headEnd/>
              <a:tailEnd/>
            </a:ln>
            <a:effectLst/>
            <a:extLst>
              <a:ext uri="{909E8E84-426E-40DD-AFC4-6F175D3DCCD1}">
                <a14:hiddenFill xmlns:a14="http://schemas.microsoft.com/office/drawing/2010/main">
                  <a:solidFill>
                    <a:srgbClr val="800000">
                      <a:alpha val="19000"/>
                    </a:srgbClr>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a:endParaRPr lang="zh-CN" altLang="en-US" i="0" smtClean="0">
                <a:solidFill>
                  <a:srgbClr val="000000"/>
                </a:solidFill>
                <a:ea typeface="宋体" pitchFamily="2" charset="-122"/>
              </a:endParaRPr>
            </a:p>
          </p:txBody>
        </p:sp>
        <p:sp>
          <p:nvSpPr>
            <p:cNvPr id="563208" name="Text Box 8"/>
            <p:cNvSpPr txBox="1">
              <a:spLocks noChangeArrowheads="1"/>
            </p:cNvSpPr>
            <p:nvPr/>
          </p:nvSpPr>
          <p:spPr bwMode="auto">
            <a:xfrm>
              <a:off x="300" y="1779"/>
              <a:ext cx="538" cy="288"/>
            </a:xfrm>
            <a:prstGeom prst="rect">
              <a:avLst/>
            </a:prstGeom>
            <a:noFill/>
            <a:ln>
              <a:noFill/>
            </a:ln>
            <a:effectLst/>
            <a:extLst>
              <a:ext uri="{909E8E84-426E-40DD-AFC4-6F175D3DCCD1}">
                <a14:hiddenFill xmlns:a14="http://schemas.microsoft.com/office/drawing/2010/main">
                  <a:solidFill>
                    <a:srgbClr val="0000FF">
                      <a:alpha val="25999"/>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50000"/>
                </a:spcBef>
              </a:pPr>
              <a:r>
                <a:rPr lang="en-US" altLang="zh-CN" sz="2400" b="1" i="0" smtClean="0">
                  <a:solidFill>
                    <a:srgbClr val="FF0000"/>
                  </a:solidFill>
                  <a:latin typeface="微软雅黑" pitchFamily="34" charset="-122"/>
                  <a:ea typeface="微软雅黑" pitchFamily="34" charset="-122"/>
                </a:rPr>
                <a:t>CPU</a:t>
              </a:r>
            </a:p>
          </p:txBody>
        </p:sp>
        <p:sp>
          <p:nvSpPr>
            <p:cNvPr id="563209" name="Text Box 9"/>
            <p:cNvSpPr txBox="1">
              <a:spLocks noChangeArrowheads="1"/>
            </p:cNvSpPr>
            <p:nvPr/>
          </p:nvSpPr>
          <p:spPr bwMode="auto">
            <a:xfrm>
              <a:off x="1632" y="2080"/>
              <a:ext cx="652" cy="237"/>
            </a:xfrm>
            <a:prstGeom prst="rect">
              <a:avLst/>
            </a:prstGeom>
            <a:solidFill>
              <a:srgbClr val="FF0000">
                <a:alpha val="17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50000"/>
                </a:spcBef>
              </a:pPr>
              <a:r>
                <a:rPr lang="en-US" altLang="zh-CN" b="1" i="0" smtClean="0">
                  <a:solidFill>
                    <a:srgbClr val="008000"/>
                  </a:solidFill>
                  <a:latin typeface="微软雅黑" pitchFamily="34" charset="-122"/>
                  <a:ea typeface="微软雅黑" pitchFamily="34" charset="-122"/>
                </a:rPr>
                <a:t>    PC</a:t>
              </a:r>
            </a:p>
          </p:txBody>
        </p:sp>
        <p:sp>
          <p:nvSpPr>
            <p:cNvPr id="563210" name="Text Box 10"/>
            <p:cNvSpPr txBox="1">
              <a:spLocks noChangeArrowheads="1"/>
            </p:cNvSpPr>
            <p:nvPr/>
          </p:nvSpPr>
          <p:spPr bwMode="auto">
            <a:xfrm>
              <a:off x="5220" y="2280"/>
              <a:ext cx="438" cy="524"/>
            </a:xfrm>
            <a:prstGeom prst="rect">
              <a:avLst/>
            </a:prstGeom>
            <a:solidFill>
              <a:srgbClr val="0000FF">
                <a:alpha val="25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r>
                <a:rPr lang="zh-CN" altLang="en-US" sz="2400" b="1" i="0" smtClean="0">
                  <a:solidFill>
                    <a:srgbClr val="CC3300"/>
                  </a:solidFill>
                  <a:latin typeface="微软雅黑" pitchFamily="34" charset="-122"/>
                  <a:ea typeface="微软雅黑" pitchFamily="34" charset="-122"/>
                </a:rPr>
                <a:t>输入</a:t>
              </a:r>
            </a:p>
            <a:p>
              <a:pPr algn="l"/>
              <a:r>
                <a:rPr lang="zh-CN" altLang="en-US" sz="2400" b="1" i="0" smtClean="0">
                  <a:solidFill>
                    <a:srgbClr val="CC3300"/>
                  </a:solidFill>
                  <a:latin typeface="微软雅黑" pitchFamily="34" charset="-122"/>
                  <a:ea typeface="微软雅黑" pitchFamily="34" charset="-122"/>
                </a:rPr>
                <a:t>设备</a:t>
              </a:r>
            </a:p>
          </p:txBody>
        </p:sp>
        <p:sp>
          <p:nvSpPr>
            <p:cNvPr id="563211" name="AutoShape 11"/>
            <p:cNvSpPr>
              <a:spLocks noChangeArrowheads="1"/>
            </p:cNvSpPr>
            <p:nvPr/>
          </p:nvSpPr>
          <p:spPr bwMode="auto">
            <a:xfrm>
              <a:off x="4961" y="2480"/>
              <a:ext cx="227" cy="124"/>
            </a:xfrm>
            <a:prstGeom prst="leftRightArrow">
              <a:avLst>
                <a:gd name="adj1" fmla="val 50000"/>
                <a:gd name="adj2" fmla="val 36613"/>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ctr"/>
              <a:endParaRPr lang="zh-CN" altLang="en-US" b="1" i="0" smtClean="0">
                <a:solidFill>
                  <a:srgbClr val="CC3300"/>
                </a:solidFill>
                <a:latin typeface="微软雅黑" pitchFamily="34" charset="-122"/>
                <a:ea typeface="微软雅黑" pitchFamily="34" charset="-122"/>
              </a:endParaRPr>
            </a:p>
          </p:txBody>
        </p:sp>
        <p:sp>
          <p:nvSpPr>
            <p:cNvPr id="563212" name="Text Box 12"/>
            <p:cNvSpPr txBox="1">
              <a:spLocks noChangeArrowheads="1"/>
            </p:cNvSpPr>
            <p:nvPr/>
          </p:nvSpPr>
          <p:spPr bwMode="auto">
            <a:xfrm>
              <a:off x="5220" y="3053"/>
              <a:ext cx="438" cy="524"/>
            </a:xfrm>
            <a:prstGeom prst="rect">
              <a:avLst/>
            </a:prstGeom>
            <a:solidFill>
              <a:srgbClr val="0000FF">
                <a:alpha val="25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r>
                <a:rPr lang="zh-CN" altLang="en-US" sz="2400" b="1" i="0" smtClean="0">
                  <a:solidFill>
                    <a:srgbClr val="CC3300"/>
                  </a:solidFill>
                  <a:latin typeface="微软雅黑" pitchFamily="34" charset="-122"/>
                  <a:ea typeface="微软雅黑" pitchFamily="34" charset="-122"/>
                </a:rPr>
                <a:t>输出</a:t>
              </a:r>
              <a:endParaRPr lang="en-US" altLang="zh-CN" sz="2400" b="1" i="0" smtClean="0">
                <a:solidFill>
                  <a:srgbClr val="CC3300"/>
                </a:solidFill>
                <a:latin typeface="微软雅黑" pitchFamily="34" charset="-122"/>
                <a:ea typeface="微软雅黑" pitchFamily="34" charset="-122"/>
              </a:endParaRPr>
            </a:p>
            <a:p>
              <a:pPr algn="l"/>
              <a:r>
                <a:rPr lang="zh-CN" altLang="en-US" sz="2400" b="1" i="0" smtClean="0">
                  <a:solidFill>
                    <a:srgbClr val="CC3300"/>
                  </a:solidFill>
                  <a:latin typeface="微软雅黑" pitchFamily="34" charset="-122"/>
                  <a:ea typeface="微软雅黑" pitchFamily="34" charset="-122"/>
                </a:rPr>
                <a:t>设备</a:t>
              </a:r>
            </a:p>
          </p:txBody>
        </p:sp>
        <p:sp>
          <p:nvSpPr>
            <p:cNvPr id="563213" name="AutoShape 13"/>
            <p:cNvSpPr>
              <a:spLocks noChangeArrowheads="1"/>
            </p:cNvSpPr>
            <p:nvPr/>
          </p:nvSpPr>
          <p:spPr bwMode="auto">
            <a:xfrm>
              <a:off x="4933" y="3204"/>
              <a:ext cx="255" cy="125"/>
            </a:xfrm>
            <a:prstGeom prst="leftRightArrow">
              <a:avLst>
                <a:gd name="adj1" fmla="val 50000"/>
                <a:gd name="adj2" fmla="val 40800"/>
              </a:avLst>
            </a:prstGeom>
            <a:solidFill>
              <a:schemeClr val="bg1"/>
            </a:solidFill>
            <a:ln w="2857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a:endParaRPr lang="zh-CN" altLang="en-US" i="0" smtClean="0">
                <a:solidFill>
                  <a:srgbClr val="000000"/>
                </a:solidFill>
                <a:ea typeface="宋体" pitchFamily="2" charset="-122"/>
              </a:endParaRPr>
            </a:p>
          </p:txBody>
        </p:sp>
        <p:sp>
          <p:nvSpPr>
            <p:cNvPr id="563214" name="Text Box 14"/>
            <p:cNvSpPr txBox="1">
              <a:spLocks noChangeArrowheads="1"/>
            </p:cNvSpPr>
            <p:nvPr/>
          </p:nvSpPr>
          <p:spPr bwMode="auto">
            <a:xfrm>
              <a:off x="2454" y="2080"/>
              <a:ext cx="680" cy="237"/>
            </a:xfrm>
            <a:prstGeom prst="rect">
              <a:avLst/>
            </a:prstGeom>
            <a:solidFill>
              <a:srgbClr val="FF0000">
                <a:alpha val="17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50000"/>
                </a:spcBef>
              </a:pPr>
              <a:r>
                <a:rPr lang="en-US" altLang="zh-CN" b="1" i="0" smtClean="0">
                  <a:solidFill>
                    <a:srgbClr val="008000"/>
                  </a:solidFill>
                  <a:latin typeface="微软雅黑" pitchFamily="34" charset="-122"/>
                  <a:ea typeface="微软雅黑" pitchFamily="34" charset="-122"/>
                </a:rPr>
                <a:t>  MAR</a:t>
              </a:r>
            </a:p>
          </p:txBody>
        </p:sp>
        <p:sp>
          <p:nvSpPr>
            <p:cNvPr id="563215" name="Text Box 15"/>
            <p:cNvSpPr txBox="1">
              <a:spLocks noChangeArrowheads="1"/>
            </p:cNvSpPr>
            <p:nvPr/>
          </p:nvSpPr>
          <p:spPr bwMode="auto">
            <a:xfrm>
              <a:off x="2483" y="3753"/>
              <a:ext cx="680" cy="237"/>
            </a:xfrm>
            <a:prstGeom prst="rect">
              <a:avLst/>
            </a:prstGeom>
            <a:solidFill>
              <a:srgbClr val="FF0000">
                <a:alpha val="17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50000"/>
                </a:spcBef>
              </a:pPr>
              <a:r>
                <a:rPr lang="en-US" altLang="zh-CN" b="1" i="0" smtClean="0">
                  <a:solidFill>
                    <a:srgbClr val="333399"/>
                  </a:solidFill>
                  <a:latin typeface="微软雅黑" pitchFamily="34" charset="-122"/>
                  <a:ea typeface="微软雅黑" pitchFamily="34" charset="-122"/>
                </a:rPr>
                <a:t>  MDR</a:t>
              </a:r>
            </a:p>
          </p:txBody>
        </p:sp>
        <p:sp>
          <p:nvSpPr>
            <p:cNvPr id="563216" name="Line 16"/>
            <p:cNvSpPr>
              <a:spLocks noChangeShapeType="1"/>
            </p:cNvSpPr>
            <p:nvPr/>
          </p:nvSpPr>
          <p:spPr bwMode="auto">
            <a:xfrm>
              <a:off x="1292" y="2179"/>
              <a:ext cx="340" cy="0"/>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sp>
          <p:nvSpPr>
            <p:cNvPr id="563217" name="Line 17"/>
            <p:cNvSpPr>
              <a:spLocks noChangeShapeType="1"/>
            </p:cNvSpPr>
            <p:nvPr/>
          </p:nvSpPr>
          <p:spPr bwMode="auto">
            <a:xfrm>
              <a:off x="2284" y="2179"/>
              <a:ext cx="171" cy="0"/>
            </a:xfrm>
            <a:prstGeom prst="line">
              <a:avLst/>
            </a:prstGeom>
            <a:noFill/>
            <a:ln w="38100">
              <a:solidFill>
                <a:srgbClr val="00763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sp>
          <p:nvSpPr>
            <p:cNvPr id="563218" name="Line 18"/>
            <p:cNvSpPr>
              <a:spLocks noChangeShapeType="1"/>
            </p:cNvSpPr>
            <p:nvPr/>
          </p:nvSpPr>
          <p:spPr bwMode="auto">
            <a:xfrm>
              <a:off x="2710" y="3478"/>
              <a:ext cx="0" cy="275"/>
            </a:xfrm>
            <a:prstGeom prst="line">
              <a:avLst/>
            </a:prstGeom>
            <a:noFill/>
            <a:ln w="38100">
              <a:solidFill>
                <a:srgbClr val="33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grpSp>
          <p:nvGrpSpPr>
            <p:cNvPr id="563219" name="Group 19"/>
            <p:cNvGrpSpPr>
              <a:grpSpLocks/>
            </p:cNvGrpSpPr>
            <p:nvPr/>
          </p:nvGrpSpPr>
          <p:grpSpPr bwMode="auto">
            <a:xfrm>
              <a:off x="1689" y="2504"/>
              <a:ext cx="482" cy="824"/>
              <a:chOff x="3135" y="2472"/>
              <a:chExt cx="454" cy="935"/>
            </a:xfrm>
          </p:grpSpPr>
          <p:grpSp>
            <p:nvGrpSpPr>
              <p:cNvPr id="563220" name="Group 20"/>
              <p:cNvGrpSpPr>
                <a:grpSpLocks/>
              </p:cNvGrpSpPr>
              <p:nvPr/>
            </p:nvGrpSpPr>
            <p:grpSpPr bwMode="auto">
              <a:xfrm flipH="1">
                <a:off x="3135" y="2472"/>
                <a:ext cx="454" cy="935"/>
                <a:chOff x="3078" y="2330"/>
                <a:chExt cx="625" cy="1580"/>
              </a:xfrm>
            </p:grpSpPr>
            <p:sp>
              <p:nvSpPr>
                <p:cNvPr id="563221" name="Line 12"/>
                <p:cNvSpPr>
                  <a:spLocks noChangeShapeType="1"/>
                </p:cNvSpPr>
                <p:nvPr/>
              </p:nvSpPr>
              <p:spPr bwMode="auto">
                <a:xfrm flipH="1">
                  <a:off x="3078" y="2330"/>
                  <a:ext cx="9" cy="69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i="0" smtClean="0">
                    <a:solidFill>
                      <a:srgbClr val="000000"/>
                    </a:solidFill>
                    <a:ea typeface="宋体" pitchFamily="2" charset="-122"/>
                  </a:endParaRPr>
                </a:p>
              </p:txBody>
            </p:sp>
            <p:sp>
              <p:nvSpPr>
                <p:cNvPr id="563222" name="Line 13"/>
                <p:cNvSpPr>
                  <a:spLocks noChangeShapeType="1"/>
                </p:cNvSpPr>
                <p:nvPr/>
              </p:nvSpPr>
              <p:spPr bwMode="auto">
                <a:xfrm>
                  <a:off x="3107" y="2330"/>
                  <a:ext cx="592" cy="3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i="0" smtClean="0">
                    <a:solidFill>
                      <a:srgbClr val="000000"/>
                    </a:solidFill>
                    <a:ea typeface="宋体" pitchFamily="2" charset="-122"/>
                  </a:endParaRPr>
                </a:p>
              </p:txBody>
            </p:sp>
            <p:sp>
              <p:nvSpPr>
                <p:cNvPr id="563223" name="Line 14"/>
                <p:cNvSpPr>
                  <a:spLocks noChangeShapeType="1"/>
                </p:cNvSpPr>
                <p:nvPr/>
              </p:nvSpPr>
              <p:spPr bwMode="auto">
                <a:xfrm>
                  <a:off x="3087" y="3018"/>
                  <a:ext cx="213" cy="11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i="0" smtClean="0">
                    <a:solidFill>
                      <a:srgbClr val="000000"/>
                    </a:solidFill>
                    <a:ea typeface="宋体" pitchFamily="2" charset="-122"/>
                  </a:endParaRPr>
                </a:p>
              </p:txBody>
            </p:sp>
            <p:sp>
              <p:nvSpPr>
                <p:cNvPr id="563224" name="Line 16"/>
                <p:cNvSpPr>
                  <a:spLocks noChangeShapeType="1"/>
                </p:cNvSpPr>
                <p:nvPr/>
              </p:nvSpPr>
              <p:spPr bwMode="auto">
                <a:xfrm>
                  <a:off x="3693" y="2644"/>
                  <a:ext cx="10" cy="45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i="0" smtClean="0">
                    <a:solidFill>
                      <a:srgbClr val="000000"/>
                    </a:solidFill>
                    <a:ea typeface="宋体" pitchFamily="2" charset="-122"/>
                  </a:endParaRPr>
                </a:p>
              </p:txBody>
            </p:sp>
            <p:sp>
              <p:nvSpPr>
                <p:cNvPr id="563225" name="Line 18"/>
                <p:cNvSpPr>
                  <a:spLocks noChangeShapeType="1"/>
                </p:cNvSpPr>
                <p:nvPr/>
              </p:nvSpPr>
              <p:spPr bwMode="auto">
                <a:xfrm flipV="1">
                  <a:off x="3120" y="3256"/>
                  <a:ext cx="0" cy="65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i="0" smtClean="0">
                    <a:solidFill>
                      <a:srgbClr val="000000"/>
                    </a:solidFill>
                    <a:ea typeface="宋体" pitchFamily="2" charset="-122"/>
                  </a:endParaRPr>
                </a:p>
              </p:txBody>
            </p:sp>
            <p:sp>
              <p:nvSpPr>
                <p:cNvPr id="563226" name="Line 19"/>
                <p:cNvSpPr>
                  <a:spLocks noChangeShapeType="1"/>
                </p:cNvSpPr>
                <p:nvPr/>
              </p:nvSpPr>
              <p:spPr bwMode="auto">
                <a:xfrm flipV="1">
                  <a:off x="3135" y="3549"/>
                  <a:ext cx="564"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i="0" smtClean="0">
                    <a:solidFill>
                      <a:srgbClr val="000000"/>
                    </a:solidFill>
                    <a:ea typeface="宋体" pitchFamily="2" charset="-122"/>
                  </a:endParaRPr>
                </a:p>
              </p:txBody>
            </p:sp>
            <p:sp>
              <p:nvSpPr>
                <p:cNvPr id="563227" name="Line 20"/>
                <p:cNvSpPr>
                  <a:spLocks noChangeShapeType="1"/>
                </p:cNvSpPr>
                <p:nvPr/>
              </p:nvSpPr>
              <p:spPr bwMode="auto">
                <a:xfrm flipV="1">
                  <a:off x="3121" y="3125"/>
                  <a:ext cx="171" cy="1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i="0" smtClean="0">
                    <a:solidFill>
                      <a:srgbClr val="000000"/>
                    </a:solidFill>
                    <a:ea typeface="宋体" pitchFamily="2" charset="-122"/>
                  </a:endParaRPr>
                </a:p>
              </p:txBody>
            </p:sp>
            <p:sp>
              <p:nvSpPr>
                <p:cNvPr id="563228" name="Line 22"/>
                <p:cNvSpPr>
                  <a:spLocks noChangeShapeType="1"/>
                </p:cNvSpPr>
                <p:nvPr/>
              </p:nvSpPr>
              <p:spPr bwMode="auto">
                <a:xfrm flipV="1">
                  <a:off x="3702" y="3067"/>
                  <a:ext cx="0" cy="4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i="0" smtClean="0">
                    <a:solidFill>
                      <a:srgbClr val="000000"/>
                    </a:solidFill>
                    <a:ea typeface="宋体" pitchFamily="2" charset="-122"/>
                  </a:endParaRPr>
                </a:p>
              </p:txBody>
            </p:sp>
          </p:grpSp>
          <p:sp>
            <p:nvSpPr>
              <p:cNvPr id="563229" name="Rectangle 25"/>
              <p:cNvSpPr>
                <a:spLocks noChangeArrowheads="1"/>
              </p:cNvSpPr>
              <p:nvPr/>
            </p:nvSpPr>
            <p:spPr bwMode="auto">
              <a:xfrm rot="16200000" flipH="1">
                <a:off x="3017" y="2847"/>
                <a:ext cx="511"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l">
                  <a:lnSpc>
                    <a:spcPct val="90000"/>
                  </a:lnSpc>
                </a:pPr>
                <a:r>
                  <a:rPr lang="en-US" altLang="zh-CN" sz="2000" b="1" i="0" smtClean="0">
                    <a:solidFill>
                      <a:srgbClr val="000000"/>
                    </a:solidFill>
                    <a:cs typeface="Arial" pitchFamily="34" charset="0"/>
                  </a:rPr>
                  <a:t>ALU</a:t>
                </a:r>
              </a:p>
            </p:txBody>
          </p:sp>
        </p:grpSp>
        <p:grpSp>
          <p:nvGrpSpPr>
            <p:cNvPr id="563230" name="Group 30"/>
            <p:cNvGrpSpPr>
              <a:grpSpLocks/>
            </p:cNvGrpSpPr>
            <p:nvPr/>
          </p:nvGrpSpPr>
          <p:grpSpPr bwMode="auto">
            <a:xfrm>
              <a:off x="2143" y="2729"/>
              <a:ext cx="255" cy="449"/>
              <a:chOff x="2030" y="2415"/>
              <a:chExt cx="341" cy="510"/>
            </a:xfrm>
          </p:grpSpPr>
          <p:sp>
            <p:nvSpPr>
              <p:cNvPr id="563231" name="Line 31"/>
              <p:cNvSpPr>
                <a:spLocks noChangeShapeType="1"/>
              </p:cNvSpPr>
              <p:nvPr/>
            </p:nvSpPr>
            <p:spPr bwMode="auto">
              <a:xfrm flipH="1">
                <a:off x="2031" y="241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sp>
            <p:nvSpPr>
              <p:cNvPr id="563232" name="Line 32"/>
              <p:cNvSpPr>
                <a:spLocks noChangeShapeType="1"/>
              </p:cNvSpPr>
              <p:nvPr/>
            </p:nvSpPr>
            <p:spPr bwMode="auto">
              <a:xfrm flipH="1">
                <a:off x="2030" y="2925"/>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grpSp>
        <p:sp>
          <p:nvSpPr>
            <p:cNvPr id="563233" name="Text Box 33"/>
            <p:cNvSpPr txBox="1">
              <a:spLocks noChangeArrowheads="1"/>
            </p:cNvSpPr>
            <p:nvPr/>
          </p:nvSpPr>
          <p:spPr bwMode="auto">
            <a:xfrm>
              <a:off x="1065" y="2454"/>
              <a:ext cx="284" cy="1024"/>
            </a:xfrm>
            <a:prstGeom prst="rect">
              <a:avLst/>
            </a:prstGeom>
            <a:solidFill>
              <a:srgbClr val="FF0000">
                <a:alpha val="17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r>
                <a:rPr lang="zh-CN" altLang="en-US" sz="2000" b="1" i="0" smtClean="0">
                  <a:solidFill>
                    <a:srgbClr val="000000"/>
                  </a:solidFill>
                  <a:latin typeface="微软雅黑" pitchFamily="34" charset="-122"/>
                  <a:ea typeface="微软雅黑" pitchFamily="34" charset="-122"/>
                </a:rPr>
                <a:t>标</a:t>
              </a:r>
            </a:p>
            <a:p>
              <a:pPr algn="l"/>
              <a:r>
                <a:rPr lang="zh-CN" altLang="en-US" sz="2000" b="1" i="0" smtClean="0">
                  <a:solidFill>
                    <a:srgbClr val="000000"/>
                  </a:solidFill>
                  <a:latin typeface="微软雅黑" pitchFamily="34" charset="-122"/>
                  <a:ea typeface="微软雅黑" pitchFamily="34" charset="-122"/>
                </a:rPr>
                <a:t>志</a:t>
              </a:r>
            </a:p>
            <a:p>
              <a:pPr algn="l"/>
              <a:r>
                <a:rPr lang="zh-CN" altLang="en-US" sz="2000" b="1" i="0" smtClean="0">
                  <a:solidFill>
                    <a:srgbClr val="000000"/>
                  </a:solidFill>
                  <a:latin typeface="微软雅黑" pitchFamily="34" charset="-122"/>
                  <a:ea typeface="微软雅黑" pitchFamily="34" charset="-122"/>
                </a:rPr>
                <a:t>寄</a:t>
              </a:r>
            </a:p>
            <a:p>
              <a:pPr algn="l"/>
              <a:r>
                <a:rPr lang="zh-CN" altLang="en-US" sz="2000" b="1" i="0" smtClean="0">
                  <a:solidFill>
                    <a:srgbClr val="000000"/>
                  </a:solidFill>
                  <a:latin typeface="微软雅黑" pitchFamily="34" charset="-122"/>
                  <a:ea typeface="微软雅黑" pitchFamily="34" charset="-122"/>
                </a:rPr>
                <a:t>存</a:t>
              </a:r>
            </a:p>
            <a:p>
              <a:pPr algn="l"/>
              <a:r>
                <a:rPr lang="zh-CN" altLang="en-US" sz="2000" b="1" i="0" smtClean="0">
                  <a:solidFill>
                    <a:srgbClr val="000000"/>
                  </a:solidFill>
                  <a:latin typeface="微软雅黑" pitchFamily="34" charset="-122"/>
                  <a:ea typeface="微软雅黑" pitchFamily="34" charset="-122"/>
                </a:rPr>
                <a:t>器</a:t>
              </a:r>
              <a:endParaRPr lang="en-US" altLang="zh-CN" sz="2000" b="1" i="0" smtClean="0">
                <a:solidFill>
                  <a:srgbClr val="000000"/>
                </a:solidFill>
                <a:latin typeface="微软雅黑" pitchFamily="34" charset="-122"/>
                <a:ea typeface="微软雅黑" pitchFamily="34" charset="-122"/>
              </a:endParaRPr>
            </a:p>
          </p:txBody>
        </p:sp>
        <p:sp>
          <p:nvSpPr>
            <p:cNvPr id="563234" name="Line 34"/>
            <p:cNvSpPr>
              <a:spLocks noChangeShapeType="1"/>
            </p:cNvSpPr>
            <p:nvPr/>
          </p:nvSpPr>
          <p:spPr bwMode="auto">
            <a:xfrm flipH="1">
              <a:off x="1349" y="2779"/>
              <a:ext cx="340"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grpSp>
          <p:nvGrpSpPr>
            <p:cNvPr id="563235" name="Group 35"/>
            <p:cNvGrpSpPr>
              <a:grpSpLocks/>
            </p:cNvGrpSpPr>
            <p:nvPr/>
          </p:nvGrpSpPr>
          <p:grpSpPr bwMode="auto">
            <a:xfrm>
              <a:off x="895" y="2280"/>
              <a:ext cx="143" cy="475"/>
              <a:chOff x="895" y="1905"/>
              <a:chExt cx="143" cy="539"/>
            </a:xfrm>
          </p:grpSpPr>
          <p:sp>
            <p:nvSpPr>
              <p:cNvPr id="563236" name="Line 36"/>
              <p:cNvSpPr>
                <a:spLocks noChangeShapeType="1"/>
              </p:cNvSpPr>
              <p:nvPr/>
            </p:nvSpPr>
            <p:spPr bwMode="auto">
              <a:xfrm flipH="1">
                <a:off x="896" y="2443"/>
                <a:ext cx="142"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sp>
            <p:nvSpPr>
              <p:cNvPr id="563237" name="Line 37"/>
              <p:cNvSpPr>
                <a:spLocks noChangeShapeType="1"/>
              </p:cNvSpPr>
              <p:nvPr/>
            </p:nvSpPr>
            <p:spPr bwMode="auto">
              <a:xfrm flipV="1">
                <a:off x="895" y="1905"/>
                <a:ext cx="0" cy="539"/>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grpSp>
        <p:sp>
          <p:nvSpPr>
            <p:cNvPr id="563238" name="Line 38"/>
            <p:cNvSpPr>
              <a:spLocks noChangeShapeType="1"/>
            </p:cNvSpPr>
            <p:nvPr/>
          </p:nvSpPr>
          <p:spPr bwMode="auto">
            <a:xfrm flipV="1">
              <a:off x="2795" y="2304"/>
              <a:ext cx="0" cy="30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grpSp>
          <p:nvGrpSpPr>
            <p:cNvPr id="563239" name="Group 39"/>
            <p:cNvGrpSpPr>
              <a:grpSpLocks/>
            </p:cNvGrpSpPr>
            <p:nvPr/>
          </p:nvGrpSpPr>
          <p:grpSpPr bwMode="auto">
            <a:xfrm>
              <a:off x="1519" y="2978"/>
              <a:ext cx="964" cy="825"/>
              <a:chOff x="1576" y="2924"/>
              <a:chExt cx="964" cy="937"/>
            </a:xfrm>
          </p:grpSpPr>
          <p:sp>
            <p:nvSpPr>
              <p:cNvPr id="563240" name="Line 40"/>
              <p:cNvSpPr>
                <a:spLocks noChangeShapeType="1"/>
              </p:cNvSpPr>
              <p:nvPr/>
            </p:nvSpPr>
            <p:spPr bwMode="auto">
              <a:xfrm>
                <a:off x="1576" y="2924"/>
                <a:ext cx="0" cy="935"/>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sp>
            <p:nvSpPr>
              <p:cNvPr id="563241" name="Line 41"/>
              <p:cNvSpPr>
                <a:spLocks noChangeShapeType="1"/>
              </p:cNvSpPr>
              <p:nvPr/>
            </p:nvSpPr>
            <p:spPr bwMode="auto">
              <a:xfrm>
                <a:off x="1576" y="3861"/>
                <a:ext cx="964"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sp>
            <p:nvSpPr>
              <p:cNvPr id="563242" name="Line 42"/>
              <p:cNvSpPr>
                <a:spLocks noChangeShapeType="1"/>
              </p:cNvSpPr>
              <p:nvPr/>
            </p:nvSpPr>
            <p:spPr bwMode="auto">
              <a:xfrm flipH="1">
                <a:off x="1576" y="2924"/>
                <a:ext cx="171" cy="0"/>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grpSp>
        <p:grpSp>
          <p:nvGrpSpPr>
            <p:cNvPr id="563243" name="Group 43"/>
            <p:cNvGrpSpPr>
              <a:grpSpLocks/>
            </p:cNvGrpSpPr>
            <p:nvPr/>
          </p:nvGrpSpPr>
          <p:grpSpPr bwMode="auto">
            <a:xfrm>
              <a:off x="2058" y="3403"/>
              <a:ext cx="311" cy="399"/>
              <a:chOff x="2115" y="3405"/>
              <a:chExt cx="311" cy="453"/>
            </a:xfrm>
          </p:grpSpPr>
          <p:sp>
            <p:nvSpPr>
              <p:cNvPr id="563244" name="Line 44"/>
              <p:cNvSpPr>
                <a:spLocks noChangeShapeType="1"/>
              </p:cNvSpPr>
              <p:nvPr/>
            </p:nvSpPr>
            <p:spPr bwMode="auto">
              <a:xfrm flipV="1">
                <a:off x="2115" y="3405"/>
                <a:ext cx="0" cy="453"/>
              </a:xfrm>
              <a:prstGeom prst="line">
                <a:avLst/>
              </a:prstGeom>
              <a:noFill/>
              <a:ln w="38100">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sp>
            <p:nvSpPr>
              <p:cNvPr id="563245" name="Line 45"/>
              <p:cNvSpPr>
                <a:spLocks noChangeShapeType="1"/>
              </p:cNvSpPr>
              <p:nvPr/>
            </p:nvSpPr>
            <p:spPr bwMode="auto">
              <a:xfrm>
                <a:off x="2115" y="3407"/>
                <a:ext cx="311" cy="0"/>
              </a:xfrm>
              <a:prstGeom prst="line">
                <a:avLst/>
              </a:prstGeom>
              <a:noFill/>
              <a:ln w="38100">
                <a:solidFill>
                  <a:srgbClr val="33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grpSp>
        <p:grpSp>
          <p:nvGrpSpPr>
            <p:cNvPr id="563246" name="Group 46"/>
            <p:cNvGrpSpPr>
              <a:grpSpLocks/>
            </p:cNvGrpSpPr>
            <p:nvPr/>
          </p:nvGrpSpPr>
          <p:grpSpPr bwMode="auto">
            <a:xfrm>
              <a:off x="668" y="2303"/>
              <a:ext cx="2977" cy="1276"/>
              <a:chOff x="725" y="2158"/>
              <a:chExt cx="2977" cy="1448"/>
            </a:xfrm>
          </p:grpSpPr>
          <p:sp>
            <p:nvSpPr>
              <p:cNvPr id="563247" name="Line 47"/>
              <p:cNvSpPr>
                <a:spLocks noChangeShapeType="1"/>
              </p:cNvSpPr>
              <p:nvPr/>
            </p:nvSpPr>
            <p:spPr bwMode="auto">
              <a:xfrm flipV="1">
                <a:off x="725" y="3606"/>
                <a:ext cx="2977" cy="0"/>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sp>
            <p:nvSpPr>
              <p:cNvPr id="563248" name="Line 48"/>
              <p:cNvSpPr>
                <a:spLocks noChangeShapeType="1"/>
              </p:cNvSpPr>
              <p:nvPr/>
            </p:nvSpPr>
            <p:spPr bwMode="auto">
              <a:xfrm>
                <a:off x="754" y="2158"/>
                <a:ext cx="0" cy="1389"/>
              </a:xfrm>
              <a:prstGeom prst="line">
                <a:avLst/>
              </a:prstGeom>
              <a:noFill/>
              <a:ln w="38100">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sp>
            <p:nvSpPr>
              <p:cNvPr id="563249" name="Line 49"/>
              <p:cNvSpPr>
                <a:spLocks noChangeShapeType="1"/>
              </p:cNvSpPr>
              <p:nvPr/>
            </p:nvSpPr>
            <p:spPr bwMode="auto">
              <a:xfrm flipV="1">
                <a:off x="1916" y="3209"/>
                <a:ext cx="0" cy="369"/>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grpSp>
        <p:sp>
          <p:nvSpPr>
            <p:cNvPr id="563250" name="Text Box 50"/>
            <p:cNvSpPr txBox="1">
              <a:spLocks noChangeArrowheads="1"/>
            </p:cNvSpPr>
            <p:nvPr/>
          </p:nvSpPr>
          <p:spPr bwMode="auto">
            <a:xfrm>
              <a:off x="357" y="3779"/>
              <a:ext cx="652" cy="237"/>
            </a:xfrm>
            <a:prstGeom prst="rect">
              <a:avLst/>
            </a:prstGeom>
            <a:solidFill>
              <a:srgbClr val="FF0000">
                <a:alpha val="17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50000"/>
                </a:spcBef>
              </a:pPr>
              <a:r>
                <a:rPr lang="en-US" altLang="zh-CN" b="1" i="0" smtClean="0">
                  <a:solidFill>
                    <a:srgbClr val="FF3300"/>
                  </a:solidFill>
                  <a:latin typeface="微软雅黑" pitchFamily="34" charset="-122"/>
                  <a:ea typeface="微软雅黑" pitchFamily="34" charset="-122"/>
                </a:rPr>
                <a:t>    </a:t>
              </a:r>
              <a:r>
                <a:rPr lang="en-US" altLang="zh-CN" b="1" i="0" smtClean="0">
                  <a:solidFill>
                    <a:srgbClr val="009999"/>
                  </a:solidFill>
                  <a:latin typeface="微软雅黑" pitchFamily="34" charset="-122"/>
                  <a:ea typeface="微软雅黑" pitchFamily="34" charset="-122"/>
                </a:rPr>
                <a:t>IR</a:t>
              </a:r>
            </a:p>
          </p:txBody>
        </p:sp>
        <p:sp>
          <p:nvSpPr>
            <p:cNvPr id="563251" name="Line 51"/>
            <p:cNvSpPr>
              <a:spLocks noChangeShapeType="1"/>
            </p:cNvSpPr>
            <p:nvPr/>
          </p:nvSpPr>
          <p:spPr bwMode="auto">
            <a:xfrm flipH="1">
              <a:off x="1009" y="3903"/>
              <a:ext cx="1475"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sp>
          <p:nvSpPr>
            <p:cNvPr id="563252" name="Line 52"/>
            <p:cNvSpPr>
              <a:spLocks noChangeShapeType="1"/>
            </p:cNvSpPr>
            <p:nvPr/>
          </p:nvSpPr>
          <p:spPr bwMode="auto">
            <a:xfrm flipV="1">
              <a:off x="470" y="2280"/>
              <a:ext cx="0" cy="1499"/>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grpSp>
          <p:nvGrpSpPr>
            <p:cNvPr id="563253" name="Group 53"/>
            <p:cNvGrpSpPr>
              <a:grpSpLocks/>
            </p:cNvGrpSpPr>
            <p:nvPr/>
          </p:nvGrpSpPr>
          <p:grpSpPr bwMode="auto">
            <a:xfrm>
              <a:off x="3277" y="1855"/>
              <a:ext cx="795" cy="2148"/>
              <a:chOff x="3333" y="1650"/>
              <a:chExt cx="795" cy="2438"/>
            </a:xfrm>
          </p:grpSpPr>
          <p:sp>
            <p:nvSpPr>
              <p:cNvPr id="563254" name="Text Box 54"/>
              <p:cNvSpPr txBox="1">
                <a:spLocks noChangeArrowheads="1"/>
              </p:cNvSpPr>
              <p:nvPr/>
            </p:nvSpPr>
            <p:spPr bwMode="auto">
              <a:xfrm>
                <a:off x="3447" y="1650"/>
                <a:ext cx="539" cy="2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50000"/>
                  </a:spcBef>
                </a:pPr>
                <a:r>
                  <a:rPr lang="zh-CN" altLang="en-US" sz="2000" b="1" i="0" smtClean="0">
                    <a:solidFill>
                      <a:srgbClr val="008000"/>
                    </a:solidFill>
                    <a:latin typeface="微软雅黑" pitchFamily="34" charset="-122"/>
                    <a:ea typeface="微软雅黑" pitchFamily="34" charset="-122"/>
                  </a:rPr>
                  <a:t>地址</a:t>
                </a:r>
              </a:p>
            </p:txBody>
          </p:sp>
          <p:sp>
            <p:nvSpPr>
              <p:cNvPr id="563255" name="AutoShape 55"/>
              <p:cNvSpPr>
                <a:spLocks noChangeArrowheads="1"/>
              </p:cNvSpPr>
              <p:nvPr/>
            </p:nvSpPr>
            <p:spPr bwMode="auto">
              <a:xfrm>
                <a:off x="3362" y="2756"/>
                <a:ext cx="765" cy="284"/>
              </a:xfrm>
              <a:prstGeom prst="leftRightArrow">
                <a:avLst>
                  <a:gd name="adj1" fmla="val 50000"/>
                  <a:gd name="adj2" fmla="val 53873"/>
                </a:avLst>
              </a:prstGeom>
              <a:solidFill>
                <a:schemeClr val="bg1"/>
              </a:solidFill>
              <a:ln w="2857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a:endParaRPr lang="zh-CN" altLang="en-US" i="0" smtClean="0">
                  <a:solidFill>
                    <a:srgbClr val="000000"/>
                  </a:solidFill>
                  <a:ea typeface="宋体" pitchFamily="2" charset="-122"/>
                </a:endParaRPr>
              </a:p>
            </p:txBody>
          </p:sp>
          <p:sp>
            <p:nvSpPr>
              <p:cNvPr id="563256" name="Text Box 56"/>
              <p:cNvSpPr txBox="1">
                <a:spLocks noChangeArrowheads="1"/>
              </p:cNvSpPr>
              <p:nvPr/>
            </p:nvSpPr>
            <p:spPr bwMode="auto">
              <a:xfrm>
                <a:off x="3532" y="3633"/>
                <a:ext cx="482" cy="2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50000"/>
                  </a:spcBef>
                </a:pPr>
                <a:r>
                  <a:rPr lang="zh-CN" altLang="en-US" sz="2000" b="1" i="0" smtClean="0">
                    <a:solidFill>
                      <a:srgbClr val="3333CC"/>
                    </a:solidFill>
                    <a:latin typeface="微软雅黑" pitchFamily="34" charset="-122"/>
                    <a:ea typeface="微软雅黑" pitchFamily="34" charset="-122"/>
                  </a:rPr>
                  <a:t>数据</a:t>
                </a:r>
              </a:p>
            </p:txBody>
          </p:sp>
          <p:sp>
            <p:nvSpPr>
              <p:cNvPr id="563257" name="AutoShape 57"/>
              <p:cNvSpPr>
                <a:spLocks noChangeArrowheads="1"/>
              </p:cNvSpPr>
              <p:nvPr/>
            </p:nvSpPr>
            <p:spPr bwMode="auto">
              <a:xfrm>
                <a:off x="3334" y="3804"/>
                <a:ext cx="794" cy="284"/>
              </a:xfrm>
              <a:prstGeom prst="leftRightArrow">
                <a:avLst>
                  <a:gd name="adj1" fmla="val 50000"/>
                  <a:gd name="adj2" fmla="val 55915"/>
                </a:avLst>
              </a:prstGeom>
              <a:solidFill>
                <a:schemeClr val="bg1"/>
              </a:solidFill>
              <a:ln w="28575" algn="ctr">
                <a:solidFill>
                  <a:srgbClr val="3333C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a:endParaRPr lang="zh-CN" altLang="en-US" i="0" smtClean="0">
                  <a:solidFill>
                    <a:srgbClr val="000000"/>
                  </a:solidFill>
                  <a:ea typeface="宋体" pitchFamily="2" charset="-122"/>
                </a:endParaRPr>
              </a:p>
            </p:txBody>
          </p:sp>
          <p:sp>
            <p:nvSpPr>
              <p:cNvPr id="563258" name="Text Box 58"/>
              <p:cNvSpPr txBox="1">
                <a:spLocks noChangeArrowheads="1"/>
              </p:cNvSpPr>
              <p:nvPr/>
            </p:nvSpPr>
            <p:spPr bwMode="auto">
              <a:xfrm>
                <a:off x="3504" y="2534"/>
                <a:ext cx="539" cy="2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50000"/>
                  </a:spcBef>
                </a:pPr>
                <a:r>
                  <a:rPr lang="zh-CN" altLang="en-US" sz="2000" b="1" i="0" smtClean="0">
                    <a:solidFill>
                      <a:srgbClr val="FF3300"/>
                    </a:solidFill>
                    <a:latin typeface="微软雅黑" pitchFamily="34" charset="-122"/>
                    <a:ea typeface="微软雅黑" pitchFamily="34" charset="-122"/>
                  </a:rPr>
                  <a:t>控制</a:t>
                </a:r>
              </a:p>
            </p:txBody>
          </p:sp>
          <p:sp>
            <p:nvSpPr>
              <p:cNvPr id="563259" name="AutoShape 59"/>
              <p:cNvSpPr>
                <a:spLocks noChangeArrowheads="1"/>
              </p:cNvSpPr>
              <p:nvPr/>
            </p:nvSpPr>
            <p:spPr bwMode="auto">
              <a:xfrm>
                <a:off x="3333" y="1843"/>
                <a:ext cx="794" cy="341"/>
              </a:xfrm>
              <a:prstGeom prst="rightArrow">
                <a:avLst>
                  <a:gd name="adj1" fmla="val 50000"/>
                  <a:gd name="adj2" fmla="val 58211"/>
                </a:avLst>
              </a:prstGeom>
              <a:solidFill>
                <a:schemeClr val="bg1"/>
              </a:solidFill>
              <a:ln w="28575" algn="ctr">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a:endParaRPr lang="zh-CN" altLang="en-US" i="0" smtClean="0">
                  <a:solidFill>
                    <a:srgbClr val="000000"/>
                  </a:solidFill>
                  <a:ea typeface="宋体" pitchFamily="2" charset="-122"/>
                </a:endParaRPr>
              </a:p>
            </p:txBody>
          </p:sp>
          <p:sp>
            <p:nvSpPr>
              <p:cNvPr id="563260" name="Line 60"/>
              <p:cNvSpPr>
                <a:spLocks noChangeShapeType="1"/>
              </p:cNvSpPr>
              <p:nvPr/>
            </p:nvSpPr>
            <p:spPr bwMode="auto">
              <a:xfrm flipV="1">
                <a:off x="3731" y="2982"/>
                <a:ext cx="0" cy="624"/>
              </a:xfrm>
              <a:prstGeom prst="line">
                <a:avLst/>
              </a:prstGeom>
              <a:noFill/>
              <a:ln w="38100">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grpSp>
        <p:grpSp>
          <p:nvGrpSpPr>
            <p:cNvPr id="563261" name="Group 61"/>
            <p:cNvGrpSpPr>
              <a:grpSpLocks/>
            </p:cNvGrpSpPr>
            <p:nvPr/>
          </p:nvGrpSpPr>
          <p:grpSpPr bwMode="auto">
            <a:xfrm>
              <a:off x="2142" y="2326"/>
              <a:ext cx="1106" cy="1209"/>
              <a:chOff x="2199" y="2185"/>
              <a:chExt cx="1106" cy="1372"/>
            </a:xfrm>
          </p:grpSpPr>
          <p:sp>
            <p:nvSpPr>
              <p:cNvPr id="563262" name="Text Box 62"/>
              <p:cNvSpPr txBox="1">
                <a:spLocks noChangeArrowheads="1"/>
              </p:cNvSpPr>
              <p:nvPr/>
            </p:nvSpPr>
            <p:spPr bwMode="auto">
              <a:xfrm>
                <a:off x="2199" y="2185"/>
                <a:ext cx="737" cy="327"/>
              </a:xfrm>
              <a:prstGeom prst="rect">
                <a:avLst/>
              </a:prstGeom>
              <a:noFill/>
              <a:ln>
                <a:noFill/>
              </a:ln>
              <a:effectLst/>
              <a:extLst>
                <a:ext uri="{909E8E84-426E-40DD-AFC4-6F175D3DCCD1}">
                  <a14:hiddenFill xmlns:a14="http://schemas.microsoft.com/office/drawing/2010/main">
                    <a:solidFill>
                      <a:srgbClr val="0000FF">
                        <a:alpha val="25999"/>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50000"/>
                  </a:spcBef>
                </a:pPr>
                <a:r>
                  <a:rPr lang="en-US" altLang="zh-CN" sz="2400" b="1" i="0" smtClean="0">
                    <a:solidFill>
                      <a:srgbClr val="000000"/>
                    </a:solidFill>
                    <a:latin typeface="微软雅黑" pitchFamily="34" charset="-122"/>
                    <a:ea typeface="微软雅黑" pitchFamily="34" charset="-122"/>
                  </a:rPr>
                  <a:t>GPRs</a:t>
                </a:r>
              </a:p>
            </p:txBody>
          </p:sp>
          <p:grpSp>
            <p:nvGrpSpPr>
              <p:cNvPr id="563263" name="Group 63"/>
              <p:cNvGrpSpPr>
                <a:grpSpLocks/>
              </p:cNvGrpSpPr>
              <p:nvPr/>
            </p:nvGrpSpPr>
            <p:grpSpPr bwMode="auto">
              <a:xfrm>
                <a:off x="2452" y="2500"/>
                <a:ext cx="853" cy="1057"/>
                <a:chOff x="2398" y="2273"/>
                <a:chExt cx="853" cy="1057"/>
              </a:xfrm>
            </p:grpSpPr>
            <p:grpSp>
              <p:nvGrpSpPr>
                <p:cNvPr id="563264" name="Group 64"/>
                <p:cNvGrpSpPr>
                  <a:grpSpLocks/>
                </p:cNvGrpSpPr>
                <p:nvPr/>
              </p:nvGrpSpPr>
              <p:grpSpPr bwMode="auto">
                <a:xfrm>
                  <a:off x="2398" y="2273"/>
                  <a:ext cx="652" cy="992"/>
                  <a:chOff x="2228" y="1678"/>
                  <a:chExt cx="737" cy="992"/>
                </a:xfrm>
              </p:grpSpPr>
              <p:sp>
                <p:nvSpPr>
                  <p:cNvPr id="563265" name="Rectangle 65"/>
                  <p:cNvSpPr>
                    <a:spLocks noChangeArrowheads="1"/>
                  </p:cNvSpPr>
                  <p:nvPr/>
                </p:nvSpPr>
                <p:spPr bwMode="auto">
                  <a:xfrm>
                    <a:off x="2228" y="1678"/>
                    <a:ext cx="737" cy="992"/>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a:endParaRPr lang="zh-CN" altLang="en-US" i="0" smtClean="0">
                      <a:solidFill>
                        <a:srgbClr val="000000"/>
                      </a:solidFill>
                      <a:ea typeface="宋体" pitchFamily="2" charset="-122"/>
                    </a:endParaRPr>
                  </a:p>
                </p:txBody>
              </p:sp>
              <p:sp>
                <p:nvSpPr>
                  <p:cNvPr id="563266" name="Line 66"/>
                  <p:cNvSpPr>
                    <a:spLocks noChangeShapeType="1"/>
                  </p:cNvSpPr>
                  <p:nvPr/>
                </p:nvSpPr>
                <p:spPr bwMode="auto">
                  <a:xfrm>
                    <a:off x="2228" y="1933"/>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sp>
                <p:nvSpPr>
                  <p:cNvPr id="563267" name="Line 67"/>
                  <p:cNvSpPr>
                    <a:spLocks noChangeShapeType="1"/>
                  </p:cNvSpPr>
                  <p:nvPr/>
                </p:nvSpPr>
                <p:spPr bwMode="auto">
                  <a:xfrm>
                    <a:off x="2228" y="2188"/>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sp>
                <p:nvSpPr>
                  <p:cNvPr id="563268" name="Line 68"/>
                  <p:cNvSpPr>
                    <a:spLocks noChangeShapeType="1"/>
                  </p:cNvSpPr>
                  <p:nvPr/>
                </p:nvSpPr>
                <p:spPr bwMode="auto">
                  <a:xfrm>
                    <a:off x="2228" y="2415"/>
                    <a:ext cx="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grpSp>
            <p:sp>
              <p:nvSpPr>
                <p:cNvPr id="563269" name="Text Box 69"/>
                <p:cNvSpPr txBox="1">
                  <a:spLocks noChangeArrowheads="1"/>
                </p:cNvSpPr>
                <p:nvPr/>
              </p:nvSpPr>
              <p:spPr bwMode="auto">
                <a:xfrm>
                  <a:off x="3051" y="2282"/>
                  <a:ext cx="199" cy="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50000"/>
                    </a:spcBef>
                  </a:pPr>
                  <a:r>
                    <a:rPr lang="en-US" altLang="zh-CN" b="1" i="0" smtClean="0">
                      <a:solidFill>
                        <a:srgbClr val="000000"/>
                      </a:solidFill>
                      <a:latin typeface="微软雅黑" pitchFamily="34" charset="-122"/>
                      <a:ea typeface="微软雅黑" pitchFamily="34" charset="-122"/>
                    </a:rPr>
                    <a:t>0</a:t>
                  </a:r>
                </a:p>
              </p:txBody>
            </p:sp>
            <p:sp>
              <p:nvSpPr>
                <p:cNvPr id="563270" name="Text Box 70"/>
                <p:cNvSpPr txBox="1">
                  <a:spLocks noChangeArrowheads="1"/>
                </p:cNvSpPr>
                <p:nvPr/>
              </p:nvSpPr>
              <p:spPr bwMode="auto">
                <a:xfrm>
                  <a:off x="3052" y="2525"/>
                  <a:ext cx="199" cy="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50000"/>
                    </a:spcBef>
                  </a:pPr>
                  <a:r>
                    <a:rPr lang="en-US" altLang="zh-CN" b="1" i="0" smtClean="0">
                      <a:solidFill>
                        <a:srgbClr val="000000"/>
                      </a:solidFill>
                      <a:latin typeface="微软雅黑" pitchFamily="34" charset="-122"/>
                      <a:ea typeface="微软雅黑" pitchFamily="34" charset="-122"/>
                    </a:rPr>
                    <a:t>1</a:t>
                  </a:r>
                </a:p>
              </p:txBody>
            </p:sp>
            <p:sp>
              <p:nvSpPr>
                <p:cNvPr id="563271" name="Text Box 71"/>
                <p:cNvSpPr txBox="1">
                  <a:spLocks noChangeArrowheads="1"/>
                </p:cNvSpPr>
                <p:nvPr/>
              </p:nvSpPr>
              <p:spPr bwMode="auto">
                <a:xfrm>
                  <a:off x="3052" y="2784"/>
                  <a:ext cx="199" cy="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50000"/>
                    </a:spcBef>
                  </a:pPr>
                  <a:r>
                    <a:rPr lang="en-US" altLang="zh-CN" b="1" i="0" smtClean="0">
                      <a:solidFill>
                        <a:srgbClr val="000000"/>
                      </a:solidFill>
                      <a:latin typeface="微软雅黑" pitchFamily="34" charset="-122"/>
                      <a:ea typeface="微软雅黑" pitchFamily="34" charset="-122"/>
                    </a:rPr>
                    <a:t>2</a:t>
                  </a:r>
                </a:p>
              </p:txBody>
            </p:sp>
            <p:sp>
              <p:nvSpPr>
                <p:cNvPr id="563272" name="Text Box 72"/>
                <p:cNvSpPr txBox="1">
                  <a:spLocks noChangeArrowheads="1"/>
                </p:cNvSpPr>
                <p:nvPr/>
              </p:nvSpPr>
              <p:spPr bwMode="auto">
                <a:xfrm>
                  <a:off x="3051" y="3067"/>
                  <a:ext cx="199" cy="2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50000"/>
                    </a:spcBef>
                  </a:pPr>
                  <a:r>
                    <a:rPr lang="en-US" altLang="zh-CN" b="1" i="0" smtClean="0">
                      <a:solidFill>
                        <a:srgbClr val="000000"/>
                      </a:solidFill>
                      <a:latin typeface="微软雅黑" pitchFamily="34" charset="-122"/>
                      <a:ea typeface="微软雅黑" pitchFamily="34" charset="-122"/>
                    </a:rPr>
                    <a:t>3</a:t>
                  </a:r>
                </a:p>
              </p:txBody>
            </p:sp>
          </p:grpSp>
          <p:sp>
            <p:nvSpPr>
              <p:cNvPr id="563273" name="Rectangle 73"/>
              <p:cNvSpPr>
                <a:spLocks noChangeArrowheads="1"/>
              </p:cNvSpPr>
              <p:nvPr/>
            </p:nvSpPr>
            <p:spPr bwMode="auto">
              <a:xfrm>
                <a:off x="2455" y="2500"/>
                <a:ext cx="652" cy="992"/>
              </a:xfrm>
              <a:prstGeom prst="rect">
                <a:avLst/>
              </a:prstGeom>
              <a:solidFill>
                <a:srgbClr val="008000">
                  <a:alpha val="17000"/>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a:endParaRPr lang="zh-CN" altLang="en-US" i="0" smtClean="0">
                  <a:solidFill>
                    <a:srgbClr val="000000"/>
                  </a:solidFill>
                  <a:ea typeface="宋体" pitchFamily="2" charset="-122"/>
                </a:endParaRPr>
              </a:p>
            </p:txBody>
          </p:sp>
        </p:grpSp>
        <p:grpSp>
          <p:nvGrpSpPr>
            <p:cNvPr id="563274" name="Group 74"/>
            <p:cNvGrpSpPr>
              <a:grpSpLocks/>
            </p:cNvGrpSpPr>
            <p:nvPr/>
          </p:nvGrpSpPr>
          <p:grpSpPr bwMode="auto">
            <a:xfrm>
              <a:off x="4070" y="1780"/>
              <a:ext cx="880" cy="2276"/>
              <a:chOff x="4127" y="1565"/>
              <a:chExt cx="880" cy="2583"/>
            </a:xfrm>
          </p:grpSpPr>
          <p:grpSp>
            <p:nvGrpSpPr>
              <p:cNvPr id="563275" name="Group 75"/>
              <p:cNvGrpSpPr>
                <a:grpSpLocks/>
              </p:cNvGrpSpPr>
              <p:nvPr/>
            </p:nvGrpSpPr>
            <p:grpSpPr bwMode="auto">
              <a:xfrm>
                <a:off x="4127" y="1565"/>
                <a:ext cx="880" cy="2583"/>
                <a:chOff x="4156" y="1565"/>
                <a:chExt cx="908" cy="2583"/>
              </a:xfrm>
            </p:grpSpPr>
            <p:sp>
              <p:nvSpPr>
                <p:cNvPr id="563276" name="Text Box 76"/>
                <p:cNvSpPr txBox="1">
                  <a:spLocks noChangeArrowheads="1"/>
                </p:cNvSpPr>
                <p:nvPr/>
              </p:nvSpPr>
              <p:spPr bwMode="auto">
                <a:xfrm>
                  <a:off x="4156" y="1565"/>
                  <a:ext cx="737" cy="327"/>
                </a:xfrm>
                <a:prstGeom prst="rect">
                  <a:avLst/>
                </a:prstGeom>
                <a:solidFill>
                  <a:srgbClr val="0000FF">
                    <a:alpha val="25999"/>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50000"/>
                    </a:spcBef>
                  </a:pPr>
                  <a:r>
                    <a:rPr lang="zh-CN" altLang="en-US" sz="2400" b="1" i="0" smtClean="0">
                      <a:solidFill>
                        <a:srgbClr val="000000"/>
                      </a:solidFill>
                      <a:latin typeface="微软雅黑" pitchFamily="34" charset="-122"/>
                      <a:ea typeface="微软雅黑" pitchFamily="34" charset="-122"/>
                    </a:rPr>
                    <a:t>存储器</a:t>
                  </a:r>
                </a:p>
              </p:txBody>
            </p:sp>
            <p:grpSp>
              <p:nvGrpSpPr>
                <p:cNvPr id="563277" name="Group 77"/>
                <p:cNvGrpSpPr>
                  <a:grpSpLocks/>
                </p:cNvGrpSpPr>
                <p:nvPr/>
              </p:nvGrpSpPr>
              <p:grpSpPr bwMode="auto">
                <a:xfrm>
                  <a:off x="4156" y="1877"/>
                  <a:ext cx="737" cy="2211"/>
                  <a:chOff x="3447" y="1423"/>
                  <a:chExt cx="879" cy="2211"/>
                </a:xfrm>
              </p:grpSpPr>
              <p:sp>
                <p:nvSpPr>
                  <p:cNvPr id="563278" name="Rectangle 78"/>
                  <p:cNvSpPr>
                    <a:spLocks noChangeArrowheads="1"/>
                  </p:cNvSpPr>
                  <p:nvPr/>
                </p:nvSpPr>
                <p:spPr bwMode="auto">
                  <a:xfrm>
                    <a:off x="3447" y="1423"/>
                    <a:ext cx="879" cy="2211"/>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a:endParaRPr lang="zh-CN" altLang="en-US" i="0" smtClean="0">
                      <a:solidFill>
                        <a:srgbClr val="000000"/>
                      </a:solidFill>
                      <a:ea typeface="宋体" pitchFamily="2" charset="-122"/>
                    </a:endParaRPr>
                  </a:p>
                </p:txBody>
              </p:sp>
              <p:sp>
                <p:nvSpPr>
                  <p:cNvPr id="563279" name="Line 79"/>
                  <p:cNvSpPr>
                    <a:spLocks noChangeShapeType="1"/>
                  </p:cNvSpPr>
                  <p:nvPr/>
                </p:nvSpPr>
                <p:spPr bwMode="auto">
                  <a:xfrm>
                    <a:off x="3447" y="1678"/>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sp>
                <p:nvSpPr>
                  <p:cNvPr id="563280" name="Line 80"/>
                  <p:cNvSpPr>
                    <a:spLocks noChangeShapeType="1"/>
                  </p:cNvSpPr>
                  <p:nvPr/>
                </p:nvSpPr>
                <p:spPr bwMode="auto">
                  <a:xfrm>
                    <a:off x="3447" y="196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sp>
                <p:nvSpPr>
                  <p:cNvPr id="563281" name="Line 81"/>
                  <p:cNvSpPr>
                    <a:spLocks noChangeShapeType="1"/>
                  </p:cNvSpPr>
                  <p:nvPr/>
                </p:nvSpPr>
                <p:spPr bwMode="auto">
                  <a:xfrm>
                    <a:off x="3447" y="2245"/>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sp>
                <p:nvSpPr>
                  <p:cNvPr id="563282" name="Line 82"/>
                  <p:cNvSpPr>
                    <a:spLocks noChangeShapeType="1"/>
                  </p:cNvSpPr>
                  <p:nvPr/>
                </p:nvSpPr>
                <p:spPr bwMode="auto">
                  <a:xfrm>
                    <a:off x="3447" y="252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sp>
                <p:nvSpPr>
                  <p:cNvPr id="563283" name="Line 83"/>
                  <p:cNvSpPr>
                    <a:spLocks noChangeShapeType="1"/>
                  </p:cNvSpPr>
                  <p:nvPr/>
                </p:nvSpPr>
                <p:spPr bwMode="auto">
                  <a:xfrm>
                    <a:off x="3447" y="2812"/>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sp>
                <p:nvSpPr>
                  <p:cNvPr id="563284" name="Line 84"/>
                  <p:cNvSpPr>
                    <a:spLocks noChangeShapeType="1"/>
                  </p:cNvSpPr>
                  <p:nvPr/>
                </p:nvSpPr>
                <p:spPr bwMode="auto">
                  <a:xfrm>
                    <a:off x="3447" y="3096"/>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sp>
                <p:nvSpPr>
                  <p:cNvPr id="563285" name="Line 85"/>
                  <p:cNvSpPr>
                    <a:spLocks noChangeShapeType="1"/>
                  </p:cNvSpPr>
                  <p:nvPr/>
                </p:nvSpPr>
                <p:spPr bwMode="auto">
                  <a:xfrm>
                    <a:off x="3447" y="3379"/>
                    <a:ext cx="8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a:endParaRPr lang="zh-CN" altLang="en-US" i="0" smtClean="0">
                      <a:solidFill>
                        <a:srgbClr val="000000"/>
                      </a:solidFill>
                      <a:ea typeface="宋体" pitchFamily="2" charset="-122"/>
                    </a:endParaRPr>
                  </a:p>
                </p:txBody>
              </p:sp>
            </p:grpSp>
            <p:sp>
              <p:nvSpPr>
                <p:cNvPr id="563286" name="Text Box 86"/>
                <p:cNvSpPr txBox="1">
                  <a:spLocks noChangeArrowheads="1"/>
                </p:cNvSpPr>
                <p:nvPr/>
              </p:nvSpPr>
              <p:spPr bwMode="auto">
                <a:xfrm>
                  <a:off x="4864" y="1941"/>
                  <a:ext cx="199" cy="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50000"/>
                    </a:spcBef>
                  </a:pPr>
                  <a:r>
                    <a:rPr lang="en-US" altLang="zh-CN" b="1" i="0" smtClean="0">
                      <a:solidFill>
                        <a:srgbClr val="008000"/>
                      </a:solidFill>
                      <a:latin typeface="微软雅黑" pitchFamily="34" charset="-122"/>
                      <a:ea typeface="微软雅黑" pitchFamily="34" charset="-122"/>
                    </a:rPr>
                    <a:t>0</a:t>
                  </a:r>
                </a:p>
              </p:txBody>
            </p:sp>
            <p:sp>
              <p:nvSpPr>
                <p:cNvPr id="563287" name="Text Box 87"/>
                <p:cNvSpPr txBox="1">
                  <a:spLocks noChangeArrowheads="1"/>
                </p:cNvSpPr>
                <p:nvPr/>
              </p:nvSpPr>
              <p:spPr bwMode="auto">
                <a:xfrm>
                  <a:off x="4865" y="2160"/>
                  <a:ext cx="199" cy="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50000"/>
                    </a:spcBef>
                  </a:pPr>
                  <a:r>
                    <a:rPr lang="en-US" altLang="zh-CN" b="1" i="0" smtClean="0">
                      <a:solidFill>
                        <a:srgbClr val="008000"/>
                      </a:solidFill>
                      <a:latin typeface="微软雅黑" pitchFamily="34" charset="-122"/>
                      <a:ea typeface="微软雅黑" pitchFamily="34" charset="-122"/>
                    </a:rPr>
                    <a:t>1</a:t>
                  </a:r>
                </a:p>
              </p:txBody>
            </p:sp>
            <p:sp>
              <p:nvSpPr>
                <p:cNvPr id="563288" name="Text Box 88"/>
                <p:cNvSpPr txBox="1">
                  <a:spLocks noChangeArrowheads="1"/>
                </p:cNvSpPr>
                <p:nvPr/>
              </p:nvSpPr>
              <p:spPr bwMode="auto">
                <a:xfrm>
                  <a:off x="4865" y="2473"/>
                  <a:ext cx="199" cy="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50000"/>
                    </a:spcBef>
                  </a:pPr>
                  <a:r>
                    <a:rPr lang="en-US" altLang="zh-CN" b="1" i="0" smtClean="0">
                      <a:solidFill>
                        <a:srgbClr val="008000"/>
                      </a:solidFill>
                      <a:latin typeface="微软雅黑" pitchFamily="34" charset="-122"/>
                      <a:ea typeface="微软雅黑" pitchFamily="34" charset="-122"/>
                    </a:rPr>
                    <a:t>2</a:t>
                  </a:r>
                </a:p>
              </p:txBody>
            </p:sp>
            <p:sp>
              <p:nvSpPr>
                <p:cNvPr id="563289" name="Text Box 89"/>
                <p:cNvSpPr txBox="1">
                  <a:spLocks noChangeArrowheads="1"/>
                </p:cNvSpPr>
                <p:nvPr/>
              </p:nvSpPr>
              <p:spPr bwMode="auto">
                <a:xfrm>
                  <a:off x="4864" y="2755"/>
                  <a:ext cx="199" cy="2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50000"/>
                    </a:spcBef>
                  </a:pPr>
                  <a:r>
                    <a:rPr lang="en-US" altLang="zh-CN" b="1" i="0" smtClean="0">
                      <a:solidFill>
                        <a:srgbClr val="008000"/>
                      </a:solidFill>
                      <a:latin typeface="微软雅黑" pitchFamily="34" charset="-122"/>
                      <a:ea typeface="微软雅黑" pitchFamily="34" charset="-122"/>
                    </a:rPr>
                    <a:t>3</a:t>
                  </a:r>
                </a:p>
              </p:txBody>
            </p:sp>
            <p:sp>
              <p:nvSpPr>
                <p:cNvPr id="563290" name="Text Box 90"/>
                <p:cNvSpPr txBox="1">
                  <a:spLocks noChangeArrowheads="1"/>
                </p:cNvSpPr>
                <p:nvPr/>
              </p:nvSpPr>
              <p:spPr bwMode="auto">
                <a:xfrm>
                  <a:off x="4865" y="2982"/>
                  <a:ext cx="199" cy="2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50000"/>
                    </a:spcBef>
                  </a:pPr>
                  <a:r>
                    <a:rPr lang="en-US" altLang="zh-CN" b="1" i="0" smtClean="0">
                      <a:solidFill>
                        <a:srgbClr val="008000"/>
                      </a:solidFill>
                      <a:latin typeface="微软雅黑" pitchFamily="34" charset="-122"/>
                      <a:ea typeface="微软雅黑" pitchFamily="34" charset="-122"/>
                    </a:rPr>
                    <a:t>4</a:t>
                  </a:r>
                </a:p>
              </p:txBody>
            </p:sp>
            <p:sp>
              <p:nvSpPr>
                <p:cNvPr id="563291" name="Text Box 91"/>
                <p:cNvSpPr txBox="1">
                  <a:spLocks noChangeArrowheads="1"/>
                </p:cNvSpPr>
                <p:nvPr/>
              </p:nvSpPr>
              <p:spPr bwMode="auto">
                <a:xfrm>
                  <a:off x="4865" y="3322"/>
                  <a:ext cx="199" cy="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50000"/>
                    </a:spcBef>
                  </a:pPr>
                  <a:r>
                    <a:rPr lang="en-US" altLang="zh-CN" b="1" i="0" smtClean="0">
                      <a:solidFill>
                        <a:srgbClr val="008000"/>
                      </a:solidFill>
                      <a:latin typeface="微软雅黑" pitchFamily="34" charset="-122"/>
                      <a:ea typeface="微软雅黑" pitchFamily="34" charset="-122"/>
                    </a:rPr>
                    <a:t>5</a:t>
                  </a:r>
                </a:p>
              </p:txBody>
            </p:sp>
            <p:sp>
              <p:nvSpPr>
                <p:cNvPr id="563292" name="Text Box 92"/>
                <p:cNvSpPr txBox="1">
                  <a:spLocks noChangeArrowheads="1"/>
                </p:cNvSpPr>
                <p:nvPr/>
              </p:nvSpPr>
              <p:spPr bwMode="auto">
                <a:xfrm>
                  <a:off x="4864" y="3578"/>
                  <a:ext cx="199" cy="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50000"/>
                    </a:spcBef>
                  </a:pPr>
                  <a:r>
                    <a:rPr lang="en-US" altLang="zh-CN" b="1" i="0" smtClean="0">
                      <a:solidFill>
                        <a:srgbClr val="008000"/>
                      </a:solidFill>
                      <a:latin typeface="微软雅黑" pitchFamily="34" charset="-122"/>
                      <a:ea typeface="微软雅黑" pitchFamily="34" charset="-122"/>
                    </a:rPr>
                    <a:t>6</a:t>
                  </a:r>
                </a:p>
              </p:txBody>
            </p:sp>
            <p:sp>
              <p:nvSpPr>
                <p:cNvPr id="563293" name="Text Box 93"/>
                <p:cNvSpPr txBox="1">
                  <a:spLocks noChangeArrowheads="1"/>
                </p:cNvSpPr>
                <p:nvPr/>
              </p:nvSpPr>
              <p:spPr bwMode="auto">
                <a:xfrm>
                  <a:off x="4864" y="3885"/>
                  <a:ext cx="199" cy="2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eaLnBrk="0" hangingPunct="0">
                    <a:defRPr>
                      <a:solidFill>
                        <a:schemeClr val="tx1"/>
                      </a:solidFill>
                      <a:latin typeface="Arial" pitchFamily="34" charset="0"/>
                      <a:ea typeface="宋体" pitchFamily="2" charset="-122"/>
                    </a:defRPr>
                  </a:lvl5pPr>
                  <a:lvl6pPr eaLnBrk="0" fontAlgn="base" hangingPunct="0">
                    <a:spcBef>
                      <a:spcPct val="0"/>
                    </a:spcBef>
                    <a:spcAft>
                      <a:spcPct val="0"/>
                    </a:spcAft>
                    <a:defRPr>
                      <a:solidFill>
                        <a:schemeClr val="tx1"/>
                      </a:solidFill>
                      <a:latin typeface="Arial" pitchFamily="34" charset="0"/>
                      <a:ea typeface="宋体" pitchFamily="2" charset="-122"/>
                    </a:defRPr>
                  </a:lvl6pPr>
                  <a:lvl7pPr eaLnBrk="0" fontAlgn="base" hangingPunct="0">
                    <a:spcBef>
                      <a:spcPct val="0"/>
                    </a:spcBef>
                    <a:spcAft>
                      <a:spcPct val="0"/>
                    </a:spcAft>
                    <a:defRPr>
                      <a:solidFill>
                        <a:schemeClr val="tx1"/>
                      </a:solidFill>
                      <a:latin typeface="Arial" pitchFamily="34" charset="0"/>
                      <a:ea typeface="宋体" pitchFamily="2" charset="-122"/>
                    </a:defRPr>
                  </a:lvl7pPr>
                  <a:lvl8pPr eaLnBrk="0" fontAlgn="base" hangingPunct="0">
                    <a:spcBef>
                      <a:spcPct val="0"/>
                    </a:spcBef>
                    <a:spcAft>
                      <a:spcPct val="0"/>
                    </a:spcAft>
                    <a:defRPr>
                      <a:solidFill>
                        <a:schemeClr val="tx1"/>
                      </a:solidFill>
                      <a:latin typeface="Arial" pitchFamily="34" charset="0"/>
                      <a:ea typeface="宋体" pitchFamily="2" charset="-122"/>
                    </a:defRPr>
                  </a:lvl8pPr>
                  <a:lvl9pPr eaLnBrk="0" fontAlgn="base" hangingPunct="0">
                    <a:spcBef>
                      <a:spcPct val="0"/>
                    </a:spcBef>
                    <a:spcAft>
                      <a:spcPct val="0"/>
                    </a:spcAft>
                    <a:defRPr>
                      <a:solidFill>
                        <a:schemeClr val="tx1"/>
                      </a:solidFill>
                      <a:latin typeface="Arial" pitchFamily="34" charset="0"/>
                      <a:ea typeface="宋体" pitchFamily="2" charset="-122"/>
                    </a:defRPr>
                  </a:lvl9pPr>
                </a:lstStyle>
                <a:p>
                  <a:pPr algn="l">
                    <a:spcBef>
                      <a:spcPct val="50000"/>
                    </a:spcBef>
                  </a:pPr>
                  <a:r>
                    <a:rPr lang="en-US" altLang="zh-CN" b="1" i="0" smtClean="0">
                      <a:solidFill>
                        <a:srgbClr val="008000"/>
                      </a:solidFill>
                      <a:latin typeface="微软雅黑" pitchFamily="34" charset="-122"/>
                      <a:ea typeface="微软雅黑" pitchFamily="34" charset="-122"/>
                    </a:rPr>
                    <a:t>7</a:t>
                  </a:r>
                </a:p>
              </p:txBody>
            </p:sp>
          </p:grpSp>
          <p:sp>
            <p:nvSpPr>
              <p:cNvPr id="563294" name="Rectangle 94"/>
              <p:cNvSpPr>
                <a:spLocks noChangeArrowheads="1"/>
              </p:cNvSpPr>
              <p:nvPr/>
            </p:nvSpPr>
            <p:spPr bwMode="auto">
              <a:xfrm>
                <a:off x="4127" y="1877"/>
                <a:ext cx="708" cy="2211"/>
              </a:xfrm>
              <a:prstGeom prst="rect">
                <a:avLst/>
              </a:prstGeom>
              <a:solidFill>
                <a:srgbClr val="008000">
                  <a:alpha val="17000"/>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l"/>
                <a:endParaRPr lang="zh-CN" altLang="en-US" i="0" smtClean="0">
                  <a:solidFill>
                    <a:srgbClr val="000000"/>
                  </a:solidFill>
                  <a:ea typeface="宋体" pitchFamily="2" charset="-122"/>
                </a:endParaRPr>
              </a:p>
            </p:txBody>
          </p:sp>
        </p:grpSp>
        <p:sp>
          <p:nvSpPr>
            <p:cNvPr id="563295" name="Rectangle 95"/>
            <p:cNvSpPr>
              <a:spLocks noChangeArrowheads="1"/>
            </p:cNvSpPr>
            <p:nvPr/>
          </p:nvSpPr>
          <p:spPr bwMode="auto">
            <a:xfrm>
              <a:off x="74" y="1706"/>
              <a:ext cx="4876" cy="2495"/>
            </a:xfrm>
            <a:prstGeom prst="rect">
              <a:avLst/>
            </a:prstGeom>
            <a:noFill/>
            <a:ln w="1905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zh-CN" altLang="en-US" i="0" smtClean="0">
                <a:solidFill>
                  <a:srgbClr val="000000"/>
                </a:solidFill>
                <a:ea typeface="宋体" pitchFamily="2" charset="-122"/>
              </a:endParaRPr>
            </a:p>
          </p:txBody>
        </p:sp>
      </p:grpSp>
    </p:spTree>
    <p:extLst>
      <p:ext uri="{BB962C8B-B14F-4D97-AF65-F5344CB8AC3E}">
        <p14:creationId xmlns:p14="http://schemas.microsoft.com/office/powerpoint/2010/main" val="9727184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3203"/>
                                        </p:tgtEl>
                                        <p:attrNameLst>
                                          <p:attrName>style.visibility</p:attrName>
                                        </p:attrNameLst>
                                      </p:cBhvr>
                                      <p:to>
                                        <p:strVal val="visible"/>
                                      </p:to>
                                    </p:set>
                                    <p:animEffect transition="in" filter="blinds(horizontal)">
                                      <p:cBhvr>
                                        <p:cTn id="7" dur="500"/>
                                        <p:tgtEl>
                                          <p:spTgt spid="5632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63204">
                                            <p:txEl>
                                              <p:pRg st="0" end="0"/>
                                            </p:txEl>
                                          </p:spTgt>
                                        </p:tgtEl>
                                        <p:attrNameLst>
                                          <p:attrName>style.visibility</p:attrName>
                                        </p:attrNameLst>
                                      </p:cBhvr>
                                      <p:to>
                                        <p:strVal val="visible"/>
                                      </p:to>
                                    </p:set>
                                    <p:animEffect transition="in" filter="blinds(horizontal)">
                                      <p:cBhvr>
                                        <p:cTn id="12" dur="500"/>
                                        <p:tgtEl>
                                          <p:spTgt spid="56320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63204">
                                            <p:txEl>
                                              <p:pRg st="1" end="1"/>
                                            </p:txEl>
                                          </p:spTgt>
                                        </p:tgtEl>
                                        <p:attrNameLst>
                                          <p:attrName>style.visibility</p:attrName>
                                        </p:attrNameLst>
                                      </p:cBhvr>
                                      <p:to>
                                        <p:strVal val="visible"/>
                                      </p:to>
                                    </p:set>
                                    <p:animEffect transition="in" filter="blinds(horizontal)">
                                      <p:cBhvr>
                                        <p:cTn id="17" dur="500"/>
                                        <p:tgtEl>
                                          <p:spTgt spid="563204">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63204">
                                            <p:txEl>
                                              <p:pRg st="2" end="2"/>
                                            </p:txEl>
                                          </p:spTgt>
                                        </p:tgtEl>
                                        <p:attrNameLst>
                                          <p:attrName>style.visibility</p:attrName>
                                        </p:attrNameLst>
                                      </p:cBhvr>
                                      <p:to>
                                        <p:strVal val="visible"/>
                                      </p:to>
                                    </p:set>
                                    <p:animEffect transition="in" filter="blinds(horizontal)">
                                      <p:cBhvr>
                                        <p:cTn id="22" dur="500"/>
                                        <p:tgtEl>
                                          <p:spTgt spid="563204">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63204">
                                            <p:txEl>
                                              <p:pRg st="3" end="3"/>
                                            </p:txEl>
                                          </p:spTgt>
                                        </p:tgtEl>
                                        <p:attrNameLst>
                                          <p:attrName>style.visibility</p:attrName>
                                        </p:attrNameLst>
                                      </p:cBhvr>
                                      <p:to>
                                        <p:strVal val="visible"/>
                                      </p:to>
                                    </p:set>
                                    <p:animEffect transition="in" filter="blinds(horizontal)">
                                      <p:cBhvr>
                                        <p:cTn id="27" dur="500"/>
                                        <p:tgtEl>
                                          <p:spTgt spid="563204">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63204">
                                            <p:txEl>
                                              <p:pRg st="4" end="4"/>
                                            </p:txEl>
                                          </p:spTgt>
                                        </p:tgtEl>
                                        <p:attrNameLst>
                                          <p:attrName>style.visibility</p:attrName>
                                        </p:attrNameLst>
                                      </p:cBhvr>
                                      <p:to>
                                        <p:strVal val="visible"/>
                                      </p:to>
                                    </p:set>
                                    <p:animEffect transition="in" filter="blinds(horizontal)">
                                      <p:cBhvr>
                                        <p:cTn id="32" dur="500"/>
                                        <p:tgtEl>
                                          <p:spTgt spid="56320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03" grpId="0"/>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用高级语言开发程序</a:t>
            </a:r>
          </a:p>
        </p:txBody>
      </p:sp>
      <p:sp>
        <p:nvSpPr>
          <p:cNvPr id="3" name="内容占位符 2"/>
          <p:cNvSpPr>
            <a:spLocks noGrp="1"/>
          </p:cNvSpPr>
          <p:nvPr>
            <p:ph idx="1"/>
          </p:nvPr>
        </p:nvSpPr>
        <p:spPr/>
        <p:txBody>
          <a:bodyPr/>
          <a:lstStyle/>
          <a:p>
            <a:r>
              <a:rPr lang="zh-CN" altLang="en-US" dirty="0" smtClean="0"/>
              <a:t>高级语言与</a:t>
            </a:r>
            <a:r>
              <a:rPr lang="zh-CN" altLang="en-US" dirty="0">
                <a:solidFill>
                  <a:srgbClr val="C00000"/>
                </a:solidFill>
              </a:rPr>
              <a:t>具体机器结构无关</a:t>
            </a:r>
          </a:p>
          <a:p>
            <a:r>
              <a:rPr lang="zh-CN" altLang="en-US" dirty="0"/>
              <a:t>面向算法描述，比机器级语言描述能力强得多</a:t>
            </a:r>
          </a:p>
          <a:p>
            <a:r>
              <a:rPr lang="zh-CN" altLang="en-US" dirty="0"/>
              <a:t>高级语言中一条语句对应几条、几十条甚至几百条指令</a:t>
            </a:r>
          </a:p>
          <a:p>
            <a:r>
              <a:rPr lang="zh-CN" altLang="en-US" dirty="0"/>
              <a:t>有“</a:t>
            </a:r>
            <a:r>
              <a:rPr lang="zh-CN" altLang="en-US" dirty="0">
                <a:solidFill>
                  <a:srgbClr val="FF0000"/>
                </a:solidFill>
              </a:rPr>
              <a:t>面向过程</a:t>
            </a:r>
            <a:r>
              <a:rPr lang="zh-CN" altLang="en-US" dirty="0"/>
              <a:t>”和“</a:t>
            </a:r>
            <a:r>
              <a:rPr lang="zh-CN" altLang="en-US" dirty="0">
                <a:solidFill>
                  <a:srgbClr val="FF0000"/>
                </a:solidFill>
              </a:rPr>
              <a:t>面向对象</a:t>
            </a:r>
            <a:r>
              <a:rPr lang="zh-CN" altLang="en-US" dirty="0"/>
              <a:t>”的语言之分</a:t>
            </a:r>
          </a:p>
          <a:p>
            <a:r>
              <a:rPr lang="zh-CN" altLang="en-US" dirty="0" smtClean="0"/>
              <a:t>两种</a:t>
            </a:r>
            <a:r>
              <a:rPr lang="zh-CN" altLang="en-US" dirty="0"/>
              <a:t>转换</a:t>
            </a:r>
            <a:r>
              <a:rPr lang="zh-CN" altLang="en-US" dirty="0" smtClean="0"/>
              <a:t>方式</a:t>
            </a:r>
            <a:endParaRPr lang="zh-CN" altLang="en-US" dirty="0"/>
          </a:p>
          <a:p>
            <a:pPr lvl="1"/>
            <a:r>
              <a:rPr lang="zh-CN" altLang="en-US" dirty="0"/>
              <a:t>编译程序</a:t>
            </a:r>
            <a:r>
              <a:rPr lang="en-US" altLang="zh-CN" dirty="0"/>
              <a:t>(Complier)</a:t>
            </a:r>
            <a:r>
              <a:rPr lang="zh-CN" altLang="en-US" dirty="0"/>
              <a:t>：将高级语言源程序转换为机器级目标程序，执行时只要启动目标程序即可</a:t>
            </a:r>
          </a:p>
          <a:p>
            <a:pPr lvl="1"/>
            <a:r>
              <a:rPr lang="zh-CN" altLang="en-US" dirty="0"/>
              <a:t>解释程序</a:t>
            </a:r>
            <a:r>
              <a:rPr lang="en-US" altLang="zh-CN" dirty="0"/>
              <a:t>(Interpreter )</a:t>
            </a:r>
            <a:r>
              <a:rPr lang="zh-CN" altLang="en-US" dirty="0"/>
              <a:t>：将高级语言语句逐条翻译成机器指令并立即执行，不生成目标文件</a:t>
            </a: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95386437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一个典型程序的转换处理过程</a:t>
            </a:r>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66</a:t>
            </a:fld>
            <a:r>
              <a:rPr lang="en-US" altLang="zh-CN" sz="1400" smtClean="0">
                <a:solidFill>
                  <a:srgbClr val="0D7157"/>
                </a:solidFill>
              </a:rPr>
              <a:t>- </a:t>
            </a:r>
            <a:endParaRPr lang="en-US" altLang="zh-CN" sz="1400" dirty="0">
              <a:solidFill>
                <a:srgbClr val="0D7157"/>
              </a:solidFill>
            </a:endParaRPr>
          </a:p>
        </p:txBody>
      </p:sp>
      <p:sp>
        <p:nvSpPr>
          <p:cNvPr id="5" name="Rectangle 3"/>
          <p:cNvSpPr txBox="1">
            <a:spLocks noChangeArrowheads="1"/>
          </p:cNvSpPr>
          <p:nvPr/>
        </p:nvSpPr>
        <p:spPr bwMode="auto">
          <a:xfrm>
            <a:off x="222251" y="1469655"/>
            <a:ext cx="2974975" cy="2001676"/>
          </a:xfrm>
          <a:prstGeom prst="rect">
            <a:avLst/>
          </a:prstGeom>
          <a:solidFill>
            <a:srgbClr val="808000">
              <a:alpha val="23921"/>
            </a:srgbClr>
          </a:solidFill>
          <a:ln w="9525">
            <a:solidFill>
              <a:schemeClr val="tx1"/>
            </a:solidFill>
            <a:miter lim="800000"/>
            <a:headEnd/>
            <a:tailEnd/>
          </a:ln>
        </p:spPr>
        <p:txBody>
          <a:bodyPr vert="horz" wrap="square" lIns="63500" tIns="25400" rIns="63500" bIns="25400" numCol="1" anchor="t" anchorCtr="0" compatLnSpc="1">
            <a:prstTxWarp prst="textNoShape">
              <a:avLst/>
            </a:prstTxWarp>
            <a:spAutoFit/>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203200" indent="-203200">
              <a:spcBef>
                <a:spcPct val="0"/>
              </a:spcBef>
              <a:buFontTx/>
              <a:buNone/>
            </a:pPr>
            <a:r>
              <a:rPr lang="en-US" altLang="zh-CN" sz="2000" i="0" kern="0" dirty="0" smtClean="0">
                <a:solidFill>
                  <a:schemeClr val="accent2"/>
                </a:solidFill>
                <a:cs typeface="Arial" panose="020B0604020202020204" pitchFamily="34" charset="0"/>
              </a:rPr>
              <a:t>#include &lt;</a:t>
            </a:r>
            <a:r>
              <a:rPr lang="en-US" altLang="zh-CN" sz="2000" i="0" kern="0" dirty="0" err="1" smtClean="0">
                <a:solidFill>
                  <a:schemeClr val="accent2"/>
                </a:solidFill>
                <a:cs typeface="Arial" panose="020B0604020202020204" pitchFamily="34" charset="0"/>
              </a:rPr>
              <a:t>stdio.h</a:t>
            </a:r>
            <a:r>
              <a:rPr lang="en-US" altLang="zh-CN" sz="2000" i="0" kern="0" dirty="0" smtClean="0">
                <a:solidFill>
                  <a:schemeClr val="accent2"/>
                </a:solidFill>
                <a:cs typeface="Arial" panose="020B0604020202020204" pitchFamily="34" charset="0"/>
              </a:rPr>
              <a:t>&gt;</a:t>
            </a:r>
          </a:p>
          <a:p>
            <a:pPr marL="203200" indent="-203200">
              <a:spcBef>
                <a:spcPct val="0"/>
              </a:spcBef>
              <a:buFontTx/>
              <a:buNone/>
            </a:pPr>
            <a:endParaRPr lang="en-US" altLang="zh-CN" sz="2000" i="0" kern="0" dirty="0" smtClean="0">
              <a:solidFill>
                <a:schemeClr val="accent2"/>
              </a:solidFill>
              <a:cs typeface="Arial" panose="020B0604020202020204" pitchFamily="34" charset="0"/>
            </a:endParaRPr>
          </a:p>
          <a:p>
            <a:pPr marL="203200" indent="-203200">
              <a:spcBef>
                <a:spcPct val="0"/>
              </a:spcBef>
              <a:buFontTx/>
              <a:buNone/>
            </a:pPr>
            <a:r>
              <a:rPr lang="en-US" altLang="zh-CN" sz="2000" i="0" kern="0" dirty="0" err="1" smtClean="0">
                <a:solidFill>
                  <a:schemeClr val="accent2"/>
                </a:solidFill>
                <a:cs typeface="Arial" panose="020B0604020202020204" pitchFamily="34" charset="0"/>
              </a:rPr>
              <a:t>int</a:t>
            </a:r>
            <a:r>
              <a:rPr lang="en-US" altLang="zh-CN" sz="2000" i="0" kern="0" dirty="0" smtClean="0">
                <a:solidFill>
                  <a:schemeClr val="accent2"/>
                </a:solidFill>
                <a:cs typeface="Arial" panose="020B0604020202020204" pitchFamily="34" charset="0"/>
              </a:rPr>
              <a:t> main()</a:t>
            </a:r>
          </a:p>
          <a:p>
            <a:pPr marL="203200" indent="-203200">
              <a:spcBef>
                <a:spcPct val="0"/>
              </a:spcBef>
              <a:buFontTx/>
              <a:buNone/>
            </a:pPr>
            <a:r>
              <a:rPr lang="en-US" altLang="zh-CN" sz="2000" i="0" kern="0" dirty="0" smtClean="0">
                <a:solidFill>
                  <a:schemeClr val="accent2"/>
                </a:solidFill>
                <a:cs typeface="Arial" panose="020B0604020202020204" pitchFamily="34" charset="0"/>
              </a:rPr>
              <a:t>{</a:t>
            </a:r>
          </a:p>
          <a:p>
            <a:pPr marL="203200" indent="-203200">
              <a:spcBef>
                <a:spcPct val="0"/>
              </a:spcBef>
              <a:buFontTx/>
              <a:buNone/>
            </a:pPr>
            <a:r>
              <a:rPr lang="en-US" altLang="zh-CN" sz="2000" i="0" kern="0" dirty="0" err="1" smtClean="0">
                <a:solidFill>
                  <a:schemeClr val="accent2"/>
                </a:solidFill>
                <a:cs typeface="Arial" panose="020B0604020202020204" pitchFamily="34" charset="0"/>
              </a:rPr>
              <a:t>printf</a:t>
            </a:r>
            <a:r>
              <a:rPr lang="en-US" altLang="zh-CN" sz="2000" i="0" kern="0" dirty="0" smtClean="0">
                <a:solidFill>
                  <a:schemeClr val="accent2"/>
                </a:solidFill>
                <a:cs typeface="Arial" panose="020B0604020202020204" pitchFamily="34" charset="0"/>
              </a:rPr>
              <a:t>("hello, world\n");</a:t>
            </a:r>
          </a:p>
          <a:p>
            <a:pPr marL="203200" indent="-203200">
              <a:spcBef>
                <a:spcPct val="0"/>
              </a:spcBef>
              <a:buFontTx/>
              <a:buNone/>
            </a:pPr>
            <a:r>
              <a:rPr lang="en-US" altLang="zh-CN" sz="2000" i="0" kern="0" dirty="0" smtClean="0">
                <a:solidFill>
                  <a:schemeClr val="accent2"/>
                </a:solidFill>
                <a:cs typeface="Arial" panose="020B0604020202020204" pitchFamily="34" charset="0"/>
              </a:rPr>
              <a:t>}</a:t>
            </a:r>
            <a:endParaRPr lang="en-US" sz="2000" i="0" kern="0" dirty="0">
              <a:solidFill>
                <a:schemeClr val="accent2"/>
              </a:solidFill>
              <a:cs typeface="Arial" panose="020B0604020202020204" pitchFamily="34" charset="0"/>
            </a:endParaRPr>
          </a:p>
        </p:txBody>
      </p:sp>
      <p:sp>
        <p:nvSpPr>
          <p:cNvPr id="6" name="Text Box 5"/>
          <p:cNvSpPr txBox="1">
            <a:spLocks noChangeArrowheads="1"/>
          </p:cNvSpPr>
          <p:nvPr/>
        </p:nvSpPr>
        <p:spPr bwMode="auto">
          <a:xfrm>
            <a:off x="0" y="997988"/>
            <a:ext cx="3587750" cy="396875"/>
          </a:xfrm>
          <a:prstGeom prst="rect">
            <a:avLst/>
          </a:prstGeom>
          <a:noFill/>
          <a:ln w="9525">
            <a:noFill/>
            <a:miter lim="800000"/>
            <a:headEnd/>
            <a:tailEnd/>
          </a:ln>
        </p:spPr>
        <p:txBody>
          <a:bodyPr>
            <a:spAutoFit/>
          </a:bodyPr>
          <a:lstStyle/>
          <a:p>
            <a:pPr algn="ctr">
              <a:spcBef>
                <a:spcPct val="50000"/>
              </a:spcBef>
              <a:defRPr/>
            </a:pPr>
            <a:r>
              <a:rPr lang="zh-CN" altLang="en-US" sz="2000" b="1" i="0" dirty="0" smtClean="0">
                <a:latin typeface="+mn-lt"/>
                <a:ea typeface="黑体" pitchFamily="49" charset="-122"/>
                <a:cs typeface="Arial" charset="0"/>
              </a:rPr>
              <a:t>“ </a:t>
            </a:r>
            <a:r>
              <a:rPr lang="en-US" altLang="zh-CN" sz="2000" b="1" i="0" dirty="0" err="1">
                <a:latin typeface="+mn-lt"/>
                <a:ea typeface="黑体" pitchFamily="49" charset="-122"/>
                <a:cs typeface="Arial" charset="0"/>
              </a:rPr>
              <a:t>hello.c</a:t>
            </a:r>
            <a:r>
              <a:rPr lang="en-US" altLang="zh-CN" sz="2000" b="1" i="0" dirty="0">
                <a:latin typeface="+mn-lt"/>
                <a:ea typeface="黑体" pitchFamily="49" charset="-122"/>
                <a:cs typeface="Arial" charset="0"/>
              </a:rPr>
              <a:t> </a:t>
            </a:r>
            <a:r>
              <a:rPr lang="en-US" altLang="zh-CN" sz="2000" b="1" i="0" dirty="0" smtClean="0">
                <a:latin typeface="+mn-lt"/>
                <a:ea typeface="黑体" pitchFamily="49" charset="-122"/>
                <a:cs typeface="Arial" charset="0"/>
              </a:rPr>
              <a:t>”</a:t>
            </a:r>
            <a:endParaRPr lang="zh-CN" altLang="en-US" sz="2000" b="1" i="0" dirty="0">
              <a:latin typeface="+mn-lt"/>
              <a:ea typeface="黑体" pitchFamily="49" charset="-122"/>
              <a:cs typeface="Arial" charset="0"/>
            </a:endParaRPr>
          </a:p>
        </p:txBody>
      </p:sp>
      <p:sp>
        <p:nvSpPr>
          <p:cNvPr id="7" name="Rectangle 6"/>
          <p:cNvSpPr>
            <a:spLocks noChangeArrowheads="1"/>
          </p:cNvSpPr>
          <p:nvPr/>
        </p:nvSpPr>
        <p:spPr bwMode="auto">
          <a:xfrm>
            <a:off x="3563938" y="1435100"/>
            <a:ext cx="5372100" cy="205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dist">
              <a:spcBef>
                <a:spcPct val="0"/>
              </a:spcBef>
              <a:buFontTx/>
              <a:buNone/>
            </a:pPr>
            <a:r>
              <a:rPr lang="en-US" altLang="zh-CN" sz="1600" b="1">
                <a:solidFill>
                  <a:srgbClr val="ED1611"/>
                </a:solidFill>
                <a:latin typeface="Times New Roman" panose="02020603050405020304" pitchFamily="18" charset="0"/>
                <a:ea typeface="宋体" panose="02010600030101010101" pitchFamily="2" charset="-122"/>
              </a:rPr>
              <a:t># i n c l u d e &lt;sp&gt; &lt; s t d i o .</a:t>
            </a:r>
          </a:p>
          <a:p>
            <a:pPr algn="dist">
              <a:spcBef>
                <a:spcPct val="0"/>
              </a:spcBef>
              <a:buFontTx/>
              <a:buNone/>
            </a:pPr>
            <a:r>
              <a:rPr lang="en-US" altLang="zh-CN" sz="1600" b="1">
                <a:latin typeface="Times New Roman" panose="02020603050405020304" pitchFamily="18" charset="0"/>
                <a:ea typeface="宋体" panose="02010600030101010101" pitchFamily="2" charset="-122"/>
              </a:rPr>
              <a:t>35 105 110 99 108 117 100 101 32 60 115 116 100 105 111 46</a:t>
            </a:r>
          </a:p>
          <a:p>
            <a:pPr algn="dist">
              <a:spcBef>
                <a:spcPct val="0"/>
              </a:spcBef>
              <a:buFontTx/>
              <a:buNone/>
            </a:pPr>
            <a:r>
              <a:rPr lang="en-US" altLang="zh-CN" sz="1600" b="1">
                <a:solidFill>
                  <a:srgbClr val="ED1611"/>
                </a:solidFill>
                <a:latin typeface="Times New Roman" panose="02020603050405020304" pitchFamily="18" charset="0"/>
                <a:ea typeface="宋体" panose="02010600030101010101" pitchFamily="2" charset="-122"/>
              </a:rPr>
              <a:t>h &gt; \n \n i n t &lt;sp&gt; m a i n ( ) \n {</a:t>
            </a:r>
          </a:p>
          <a:p>
            <a:pPr algn="dist">
              <a:spcBef>
                <a:spcPct val="0"/>
              </a:spcBef>
              <a:buFontTx/>
              <a:buNone/>
            </a:pPr>
            <a:r>
              <a:rPr lang="en-US" altLang="zh-CN" sz="1600" b="1">
                <a:latin typeface="Times New Roman" panose="02020603050405020304" pitchFamily="18" charset="0"/>
                <a:ea typeface="宋体" panose="02010600030101010101" pitchFamily="2" charset="-122"/>
              </a:rPr>
              <a:t>104 62 10 10 105 110 116 32 109 97 105 110 40 41 10 123</a:t>
            </a:r>
          </a:p>
          <a:p>
            <a:pPr algn="dist">
              <a:spcBef>
                <a:spcPct val="0"/>
              </a:spcBef>
              <a:buFontTx/>
              <a:buNone/>
            </a:pPr>
            <a:r>
              <a:rPr lang="en-US" altLang="zh-CN" sz="1600" b="1">
                <a:solidFill>
                  <a:srgbClr val="ED1611"/>
                </a:solidFill>
                <a:latin typeface="Times New Roman" panose="02020603050405020304" pitchFamily="18" charset="0"/>
                <a:ea typeface="宋体" panose="02010600030101010101" pitchFamily="2" charset="-122"/>
              </a:rPr>
              <a:t>\n &lt;sp&gt; &lt;sp&gt; &lt;sp&gt; &lt;sp&gt; p r i n t f ( " h e l</a:t>
            </a:r>
          </a:p>
          <a:p>
            <a:pPr algn="dist">
              <a:spcBef>
                <a:spcPct val="0"/>
              </a:spcBef>
              <a:buFontTx/>
              <a:buNone/>
            </a:pPr>
            <a:r>
              <a:rPr lang="en-US" altLang="zh-CN" sz="1600" b="1">
                <a:latin typeface="Times New Roman" panose="02020603050405020304" pitchFamily="18" charset="0"/>
                <a:ea typeface="宋体" panose="02010600030101010101" pitchFamily="2" charset="-122"/>
              </a:rPr>
              <a:t>10 32 32 32 32 112 114 105 110 116 102 40 34 104 101 108</a:t>
            </a:r>
          </a:p>
          <a:p>
            <a:pPr algn="dist">
              <a:spcBef>
                <a:spcPct val="0"/>
              </a:spcBef>
              <a:buFontTx/>
              <a:buNone/>
            </a:pPr>
            <a:r>
              <a:rPr lang="en-US" altLang="zh-CN" sz="1600" b="1">
                <a:solidFill>
                  <a:srgbClr val="ED1611"/>
                </a:solidFill>
                <a:latin typeface="Times New Roman" panose="02020603050405020304" pitchFamily="18" charset="0"/>
                <a:ea typeface="宋体" panose="02010600030101010101" pitchFamily="2" charset="-122"/>
              </a:rPr>
              <a:t>l o , &lt;sp&gt; w o r l d \ n " ) ; \n }</a:t>
            </a:r>
          </a:p>
          <a:p>
            <a:pPr algn="dist">
              <a:spcBef>
                <a:spcPct val="0"/>
              </a:spcBef>
              <a:buFontTx/>
              <a:buNone/>
            </a:pPr>
            <a:r>
              <a:rPr lang="en-US" altLang="zh-CN" sz="1600" b="1">
                <a:latin typeface="Times New Roman" panose="02020603050405020304" pitchFamily="18" charset="0"/>
                <a:ea typeface="宋体" panose="02010600030101010101" pitchFamily="2" charset="-122"/>
              </a:rPr>
              <a:t>108 111 44 32 119 111 114 108 100 92 110 34 41 59 10 125</a:t>
            </a:r>
          </a:p>
        </p:txBody>
      </p:sp>
      <p:sp>
        <p:nvSpPr>
          <p:cNvPr id="8" name="Text Box 7"/>
          <p:cNvSpPr txBox="1">
            <a:spLocks noChangeArrowheads="1"/>
          </p:cNvSpPr>
          <p:nvPr/>
        </p:nvSpPr>
        <p:spPr bwMode="auto">
          <a:xfrm>
            <a:off x="3570288" y="987425"/>
            <a:ext cx="4992687" cy="427038"/>
          </a:xfrm>
          <a:prstGeom prst="rect">
            <a:avLst/>
          </a:prstGeom>
          <a:noFill/>
          <a:ln w="9525">
            <a:noFill/>
            <a:miter lim="800000"/>
            <a:headEnd/>
            <a:tailEnd/>
          </a:ln>
        </p:spPr>
        <p:txBody>
          <a:bodyPr>
            <a:spAutoFit/>
          </a:bodyPr>
          <a:lstStyle/>
          <a:p>
            <a:pPr algn="ctr">
              <a:spcBef>
                <a:spcPct val="50000"/>
              </a:spcBef>
              <a:defRPr/>
            </a:pPr>
            <a:r>
              <a:rPr lang="en-US" altLang="zh-CN" sz="2200" b="1" i="0" dirty="0" err="1">
                <a:solidFill>
                  <a:schemeClr val="accent2"/>
                </a:solidFill>
                <a:latin typeface="+mn-lt"/>
                <a:ea typeface="黑体" pitchFamily="49" charset="-122"/>
                <a:cs typeface="Arial" charset="0"/>
              </a:rPr>
              <a:t>hello.c</a:t>
            </a:r>
            <a:r>
              <a:rPr lang="zh-CN" altLang="en-US" sz="2200" b="1" i="0" dirty="0">
                <a:solidFill>
                  <a:schemeClr val="accent2"/>
                </a:solidFill>
                <a:latin typeface="+mn-lt"/>
                <a:ea typeface="黑体" pitchFamily="49" charset="-122"/>
                <a:cs typeface="Arial" charset="0"/>
              </a:rPr>
              <a:t>的</a:t>
            </a:r>
            <a:r>
              <a:rPr lang="en-US" altLang="zh-CN" sz="2200" b="1" i="0" dirty="0">
                <a:solidFill>
                  <a:schemeClr val="accent2"/>
                </a:solidFill>
                <a:latin typeface="+mn-lt"/>
                <a:ea typeface="黑体" pitchFamily="49" charset="-122"/>
                <a:cs typeface="Arial" charset="0"/>
              </a:rPr>
              <a:t>ASCII</a:t>
            </a:r>
            <a:r>
              <a:rPr lang="zh-CN" altLang="en-US" sz="2200" b="1" i="0" dirty="0">
                <a:solidFill>
                  <a:schemeClr val="accent2"/>
                </a:solidFill>
                <a:latin typeface="+mn-lt"/>
                <a:ea typeface="黑体" pitchFamily="49" charset="-122"/>
                <a:cs typeface="Arial" charset="0"/>
              </a:rPr>
              <a:t>文本表示</a:t>
            </a:r>
          </a:p>
        </p:txBody>
      </p:sp>
      <p:sp>
        <p:nvSpPr>
          <p:cNvPr id="10" name="Text Box 8"/>
          <p:cNvSpPr txBox="1">
            <a:spLocks noChangeArrowheads="1"/>
          </p:cNvSpPr>
          <p:nvPr/>
        </p:nvSpPr>
        <p:spPr bwMode="auto">
          <a:xfrm>
            <a:off x="1449748" y="4694927"/>
            <a:ext cx="769938" cy="798512"/>
          </a:xfrm>
          <a:prstGeom prst="rect">
            <a:avLst/>
          </a:prstGeom>
          <a:solidFill>
            <a:srgbClr val="0000FF">
              <a:alpha val="29019"/>
            </a:srgb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spcBef>
                <a:spcPct val="50000"/>
              </a:spcBef>
              <a:buFontTx/>
              <a:buNone/>
            </a:pPr>
            <a:r>
              <a:rPr lang="zh-CN" altLang="en-US" sz="1800" b="1" i="0"/>
              <a:t>预处理</a:t>
            </a:r>
          </a:p>
          <a:p>
            <a:pPr algn="ctr">
              <a:spcBef>
                <a:spcPct val="50000"/>
              </a:spcBef>
              <a:buFontTx/>
              <a:buNone/>
            </a:pPr>
            <a:r>
              <a:rPr lang="en-US" altLang="zh-CN" sz="1800" b="1" i="0"/>
              <a:t>(cpp)</a:t>
            </a:r>
          </a:p>
        </p:txBody>
      </p:sp>
      <p:sp>
        <p:nvSpPr>
          <p:cNvPr id="11" name="Text Box 9"/>
          <p:cNvSpPr txBox="1">
            <a:spLocks noChangeArrowheads="1"/>
          </p:cNvSpPr>
          <p:nvPr/>
        </p:nvSpPr>
        <p:spPr bwMode="auto">
          <a:xfrm>
            <a:off x="3221398" y="4699689"/>
            <a:ext cx="769938" cy="798513"/>
          </a:xfrm>
          <a:prstGeom prst="rect">
            <a:avLst/>
          </a:prstGeom>
          <a:solidFill>
            <a:srgbClr val="0000FF">
              <a:alpha val="29019"/>
            </a:srgb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spcBef>
                <a:spcPct val="50000"/>
              </a:spcBef>
              <a:buFontTx/>
              <a:buNone/>
            </a:pPr>
            <a:r>
              <a:rPr lang="zh-CN" altLang="en-US" sz="1800" b="1" i="0"/>
              <a:t>编译</a:t>
            </a:r>
          </a:p>
          <a:p>
            <a:pPr algn="ctr">
              <a:spcBef>
                <a:spcPct val="50000"/>
              </a:spcBef>
              <a:buFontTx/>
              <a:buNone/>
            </a:pPr>
            <a:r>
              <a:rPr lang="en-US" altLang="zh-CN" sz="1800" b="1" i="0"/>
              <a:t>(cc1)</a:t>
            </a:r>
          </a:p>
        </p:txBody>
      </p:sp>
      <p:sp>
        <p:nvSpPr>
          <p:cNvPr id="12" name="Text Box 10"/>
          <p:cNvSpPr txBox="1">
            <a:spLocks noChangeArrowheads="1"/>
          </p:cNvSpPr>
          <p:nvPr/>
        </p:nvSpPr>
        <p:spPr bwMode="auto">
          <a:xfrm>
            <a:off x="4970823" y="4720327"/>
            <a:ext cx="769938" cy="798512"/>
          </a:xfrm>
          <a:prstGeom prst="rect">
            <a:avLst/>
          </a:prstGeom>
          <a:solidFill>
            <a:srgbClr val="0000FF">
              <a:alpha val="29019"/>
            </a:srgb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spcBef>
                <a:spcPct val="50000"/>
              </a:spcBef>
              <a:buFontTx/>
              <a:buNone/>
            </a:pPr>
            <a:r>
              <a:rPr lang="zh-CN" altLang="en-US" sz="1800" b="1" i="0"/>
              <a:t>汇编</a:t>
            </a:r>
          </a:p>
          <a:p>
            <a:pPr algn="ctr">
              <a:spcBef>
                <a:spcPct val="50000"/>
              </a:spcBef>
              <a:buFontTx/>
              <a:buNone/>
            </a:pPr>
            <a:r>
              <a:rPr lang="en-US" altLang="zh-CN" sz="1800" b="1" i="0"/>
              <a:t>(as)</a:t>
            </a:r>
          </a:p>
        </p:txBody>
      </p:sp>
      <p:sp>
        <p:nvSpPr>
          <p:cNvPr id="13" name="Text Box 11"/>
          <p:cNvSpPr txBox="1">
            <a:spLocks noChangeArrowheads="1"/>
          </p:cNvSpPr>
          <p:nvPr/>
        </p:nvSpPr>
        <p:spPr bwMode="auto">
          <a:xfrm>
            <a:off x="6763111" y="4710802"/>
            <a:ext cx="769937" cy="798512"/>
          </a:xfrm>
          <a:prstGeom prst="rect">
            <a:avLst/>
          </a:prstGeom>
          <a:solidFill>
            <a:srgbClr val="0000FF">
              <a:alpha val="29019"/>
            </a:srgbClr>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spcBef>
                <a:spcPct val="50000"/>
              </a:spcBef>
              <a:buFontTx/>
              <a:buNone/>
            </a:pPr>
            <a:r>
              <a:rPr lang="zh-CN" altLang="en-US" sz="1800" b="1" i="0"/>
              <a:t>链接</a:t>
            </a:r>
          </a:p>
          <a:p>
            <a:pPr algn="ctr">
              <a:spcBef>
                <a:spcPct val="50000"/>
              </a:spcBef>
              <a:buFontTx/>
              <a:buNone/>
            </a:pPr>
            <a:r>
              <a:rPr lang="en-US" altLang="zh-CN" sz="1800" b="1" i="0"/>
              <a:t>(ld)</a:t>
            </a:r>
          </a:p>
        </p:txBody>
      </p:sp>
      <p:grpSp>
        <p:nvGrpSpPr>
          <p:cNvPr id="14" name="Group 12"/>
          <p:cNvGrpSpPr>
            <a:grpSpLocks/>
          </p:cNvGrpSpPr>
          <p:nvPr/>
        </p:nvGrpSpPr>
        <p:grpSpPr bwMode="auto">
          <a:xfrm>
            <a:off x="5274036" y="3974202"/>
            <a:ext cx="1495425" cy="727075"/>
            <a:chOff x="3295" y="2749"/>
            <a:chExt cx="942" cy="458"/>
          </a:xfrm>
        </p:grpSpPr>
        <p:sp>
          <p:nvSpPr>
            <p:cNvPr id="15" name="Line 13"/>
            <p:cNvSpPr>
              <a:spLocks noChangeShapeType="1"/>
            </p:cNvSpPr>
            <p:nvPr/>
          </p:nvSpPr>
          <p:spPr bwMode="auto">
            <a:xfrm>
              <a:off x="3889" y="2877"/>
              <a:ext cx="348" cy="33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i="0"/>
            </a:p>
          </p:txBody>
        </p:sp>
        <p:sp>
          <p:nvSpPr>
            <p:cNvPr id="16" name="Text Box 14"/>
            <p:cNvSpPr txBox="1">
              <a:spLocks noChangeArrowheads="1"/>
            </p:cNvSpPr>
            <p:nvPr/>
          </p:nvSpPr>
          <p:spPr bwMode="auto">
            <a:xfrm>
              <a:off x="3295" y="2749"/>
              <a:ext cx="64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50000"/>
                </a:spcBef>
                <a:buFontTx/>
                <a:buNone/>
              </a:pPr>
              <a:r>
                <a:rPr lang="en-US" altLang="zh-CN" sz="1800" b="1" i="0">
                  <a:latin typeface="Arial" panose="020B0604020202020204" pitchFamily="34" charset="0"/>
                  <a:ea typeface="华文细黑" panose="02010600040101010101" pitchFamily="2" charset="-122"/>
                </a:rPr>
                <a:t>printf.o</a:t>
              </a:r>
            </a:p>
          </p:txBody>
        </p:sp>
      </p:grpSp>
      <p:grpSp>
        <p:nvGrpSpPr>
          <p:cNvPr id="18" name="Group 16"/>
          <p:cNvGrpSpPr>
            <a:grpSpLocks/>
          </p:cNvGrpSpPr>
          <p:nvPr/>
        </p:nvGrpSpPr>
        <p:grpSpPr bwMode="auto">
          <a:xfrm>
            <a:off x="422636" y="4739379"/>
            <a:ext cx="1001713" cy="1087438"/>
            <a:chOff x="239" y="3231"/>
            <a:chExt cx="631" cy="685"/>
          </a:xfrm>
        </p:grpSpPr>
        <p:grpSp>
          <p:nvGrpSpPr>
            <p:cNvPr id="19" name="Group 17"/>
            <p:cNvGrpSpPr>
              <a:grpSpLocks/>
            </p:cNvGrpSpPr>
            <p:nvPr/>
          </p:nvGrpSpPr>
          <p:grpSpPr bwMode="auto">
            <a:xfrm>
              <a:off x="273" y="3231"/>
              <a:ext cx="595" cy="237"/>
              <a:chOff x="219" y="3402"/>
              <a:chExt cx="595" cy="237"/>
            </a:xfrm>
          </p:grpSpPr>
          <p:sp>
            <p:nvSpPr>
              <p:cNvPr id="21" name="Line 18"/>
              <p:cNvSpPr>
                <a:spLocks noChangeShapeType="1"/>
              </p:cNvSpPr>
              <p:nvPr/>
            </p:nvSpPr>
            <p:spPr bwMode="auto">
              <a:xfrm>
                <a:off x="219" y="3639"/>
                <a:ext cx="59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i="0"/>
              </a:p>
            </p:txBody>
          </p:sp>
          <p:sp>
            <p:nvSpPr>
              <p:cNvPr id="22" name="Text Box 19"/>
              <p:cNvSpPr txBox="1">
                <a:spLocks noChangeArrowheads="1"/>
              </p:cNvSpPr>
              <p:nvPr/>
            </p:nvSpPr>
            <p:spPr bwMode="auto">
              <a:xfrm>
                <a:off x="226" y="3402"/>
                <a:ext cx="5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spcBef>
                    <a:spcPct val="50000"/>
                  </a:spcBef>
                  <a:buFontTx/>
                  <a:buNone/>
                </a:pPr>
                <a:r>
                  <a:rPr lang="en-US" altLang="zh-CN" sz="1800" b="1" i="0" dirty="0" err="1">
                    <a:latin typeface="Arial" panose="020B0604020202020204" pitchFamily="34" charset="0"/>
                    <a:ea typeface="华文细黑" panose="02010600040101010101" pitchFamily="2" charset="-122"/>
                  </a:rPr>
                  <a:t>hello.c</a:t>
                </a:r>
                <a:endParaRPr lang="en-US" altLang="zh-CN" sz="1800" b="1" i="0" dirty="0">
                  <a:latin typeface="Arial" panose="020B0604020202020204" pitchFamily="34" charset="0"/>
                  <a:ea typeface="华文细黑" panose="02010600040101010101" pitchFamily="2" charset="-122"/>
                </a:endParaRPr>
              </a:p>
            </p:txBody>
          </p:sp>
        </p:grpSp>
        <p:sp>
          <p:nvSpPr>
            <p:cNvPr id="20" name="Text Box 20"/>
            <p:cNvSpPr txBox="1">
              <a:spLocks noChangeArrowheads="1"/>
            </p:cNvSpPr>
            <p:nvPr/>
          </p:nvSpPr>
          <p:spPr bwMode="auto">
            <a:xfrm>
              <a:off x="239" y="3512"/>
              <a:ext cx="63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800" b="1" i="0">
                  <a:solidFill>
                    <a:srgbClr val="FF0000"/>
                  </a:solidFill>
                </a:rPr>
                <a:t>源程序</a:t>
              </a:r>
            </a:p>
            <a:p>
              <a:pPr algn="ctr">
                <a:spcBef>
                  <a:spcPct val="0"/>
                </a:spcBef>
                <a:buFontTx/>
                <a:buNone/>
              </a:pPr>
              <a:r>
                <a:rPr lang="en-US" altLang="zh-CN" sz="1800" b="1" i="0">
                  <a:solidFill>
                    <a:srgbClr val="FF0000"/>
                  </a:solidFill>
                </a:rPr>
                <a:t>(</a:t>
              </a:r>
              <a:r>
                <a:rPr lang="zh-CN" altLang="en-US" sz="1800" b="1" i="0">
                  <a:solidFill>
                    <a:srgbClr val="FF0000"/>
                  </a:solidFill>
                </a:rPr>
                <a:t>文本</a:t>
              </a:r>
              <a:r>
                <a:rPr lang="en-US" altLang="zh-CN" sz="1800" b="1" i="0">
                  <a:solidFill>
                    <a:srgbClr val="FF0000"/>
                  </a:solidFill>
                </a:rPr>
                <a:t>)</a:t>
              </a:r>
            </a:p>
          </p:txBody>
        </p:sp>
      </p:grpSp>
      <p:grpSp>
        <p:nvGrpSpPr>
          <p:cNvPr id="23" name="Group 21"/>
          <p:cNvGrpSpPr>
            <a:grpSpLocks/>
          </p:cNvGrpSpPr>
          <p:nvPr/>
        </p:nvGrpSpPr>
        <p:grpSpPr bwMode="auto">
          <a:xfrm>
            <a:off x="2154599" y="4713977"/>
            <a:ext cx="1042988" cy="1073150"/>
            <a:chOff x="1330" y="3215"/>
            <a:chExt cx="657" cy="676"/>
          </a:xfrm>
        </p:grpSpPr>
        <p:grpSp>
          <p:nvGrpSpPr>
            <p:cNvPr id="24" name="Group 22"/>
            <p:cNvGrpSpPr>
              <a:grpSpLocks/>
            </p:cNvGrpSpPr>
            <p:nvPr/>
          </p:nvGrpSpPr>
          <p:grpSpPr bwMode="auto">
            <a:xfrm>
              <a:off x="1392" y="3215"/>
              <a:ext cx="595" cy="238"/>
              <a:chOff x="219" y="3401"/>
              <a:chExt cx="595" cy="238"/>
            </a:xfrm>
          </p:grpSpPr>
          <p:sp>
            <p:nvSpPr>
              <p:cNvPr id="26" name="Line 23"/>
              <p:cNvSpPr>
                <a:spLocks noChangeShapeType="1"/>
              </p:cNvSpPr>
              <p:nvPr/>
            </p:nvSpPr>
            <p:spPr bwMode="auto">
              <a:xfrm>
                <a:off x="219" y="3639"/>
                <a:ext cx="59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i="0"/>
              </a:p>
            </p:txBody>
          </p:sp>
          <p:sp>
            <p:nvSpPr>
              <p:cNvPr id="27" name="Text Box 24"/>
              <p:cNvSpPr txBox="1">
                <a:spLocks noChangeArrowheads="1"/>
              </p:cNvSpPr>
              <p:nvPr/>
            </p:nvSpPr>
            <p:spPr bwMode="auto">
              <a:xfrm>
                <a:off x="225" y="3401"/>
                <a:ext cx="5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spcBef>
                    <a:spcPct val="50000"/>
                  </a:spcBef>
                  <a:buFontTx/>
                  <a:buNone/>
                </a:pPr>
                <a:r>
                  <a:rPr lang="en-US" altLang="zh-CN" sz="1800" b="1" i="0" dirty="0" err="1">
                    <a:latin typeface="Arial" panose="020B0604020202020204" pitchFamily="34" charset="0"/>
                    <a:ea typeface="华文细黑" panose="02010600040101010101" pitchFamily="2" charset="-122"/>
                  </a:rPr>
                  <a:t>hello.i</a:t>
                </a:r>
                <a:endParaRPr lang="en-US" altLang="zh-CN" sz="1800" b="1" i="0" dirty="0">
                  <a:latin typeface="Arial" panose="020B0604020202020204" pitchFamily="34" charset="0"/>
                  <a:ea typeface="华文细黑" panose="02010600040101010101" pitchFamily="2" charset="-122"/>
                </a:endParaRPr>
              </a:p>
            </p:txBody>
          </p:sp>
        </p:grpSp>
        <p:sp>
          <p:nvSpPr>
            <p:cNvPr id="25" name="Text Box 25"/>
            <p:cNvSpPr txBox="1">
              <a:spLocks noChangeArrowheads="1"/>
            </p:cNvSpPr>
            <p:nvPr/>
          </p:nvSpPr>
          <p:spPr bwMode="auto">
            <a:xfrm>
              <a:off x="1330" y="3487"/>
              <a:ext cx="631"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800" b="1" i="0">
                  <a:solidFill>
                    <a:srgbClr val="FF0000"/>
                  </a:solidFill>
                </a:rPr>
                <a:t>源程序</a:t>
              </a:r>
            </a:p>
            <a:p>
              <a:pPr algn="ctr">
                <a:spcBef>
                  <a:spcPct val="0"/>
                </a:spcBef>
                <a:buFontTx/>
                <a:buNone/>
              </a:pPr>
              <a:r>
                <a:rPr lang="en-US" altLang="zh-CN" sz="1800" b="1" i="0">
                  <a:solidFill>
                    <a:srgbClr val="FF0000"/>
                  </a:solidFill>
                </a:rPr>
                <a:t>(</a:t>
              </a:r>
              <a:r>
                <a:rPr lang="zh-CN" altLang="en-US" sz="1800" b="1" i="0">
                  <a:solidFill>
                    <a:srgbClr val="FF0000"/>
                  </a:solidFill>
                </a:rPr>
                <a:t>文本</a:t>
              </a:r>
              <a:r>
                <a:rPr lang="en-US" altLang="zh-CN" sz="1800" b="1" i="0">
                  <a:solidFill>
                    <a:srgbClr val="FF0000"/>
                  </a:solidFill>
                </a:rPr>
                <a:t>)</a:t>
              </a:r>
            </a:p>
          </p:txBody>
        </p:sp>
      </p:grpSp>
      <p:grpSp>
        <p:nvGrpSpPr>
          <p:cNvPr id="28" name="Group 26"/>
          <p:cNvGrpSpPr>
            <a:grpSpLocks/>
          </p:cNvGrpSpPr>
          <p:nvPr/>
        </p:nvGrpSpPr>
        <p:grpSpPr bwMode="auto">
          <a:xfrm>
            <a:off x="3926246" y="4728264"/>
            <a:ext cx="1012825" cy="1365250"/>
            <a:chOff x="2446" y="3224"/>
            <a:chExt cx="638" cy="860"/>
          </a:xfrm>
        </p:grpSpPr>
        <p:grpSp>
          <p:nvGrpSpPr>
            <p:cNvPr id="29" name="Group 27"/>
            <p:cNvGrpSpPr>
              <a:grpSpLocks/>
            </p:cNvGrpSpPr>
            <p:nvPr/>
          </p:nvGrpSpPr>
          <p:grpSpPr bwMode="auto">
            <a:xfrm>
              <a:off x="2484" y="3224"/>
              <a:ext cx="600" cy="238"/>
              <a:chOff x="214" y="3401"/>
              <a:chExt cx="600" cy="238"/>
            </a:xfrm>
          </p:grpSpPr>
          <p:sp>
            <p:nvSpPr>
              <p:cNvPr id="31" name="Line 28"/>
              <p:cNvSpPr>
                <a:spLocks noChangeShapeType="1"/>
              </p:cNvSpPr>
              <p:nvPr/>
            </p:nvSpPr>
            <p:spPr bwMode="auto">
              <a:xfrm>
                <a:off x="219" y="3639"/>
                <a:ext cx="59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i="0"/>
              </a:p>
            </p:txBody>
          </p:sp>
          <p:sp>
            <p:nvSpPr>
              <p:cNvPr id="32" name="Text Box 29"/>
              <p:cNvSpPr txBox="1">
                <a:spLocks noChangeArrowheads="1"/>
              </p:cNvSpPr>
              <p:nvPr/>
            </p:nvSpPr>
            <p:spPr bwMode="auto">
              <a:xfrm>
                <a:off x="214" y="3401"/>
                <a:ext cx="5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spcBef>
                    <a:spcPct val="50000"/>
                  </a:spcBef>
                  <a:buFontTx/>
                  <a:buNone/>
                </a:pPr>
                <a:r>
                  <a:rPr lang="en-US" altLang="zh-CN" sz="1800" b="1" i="0" dirty="0" err="1">
                    <a:latin typeface="Arial" panose="020B0604020202020204" pitchFamily="34" charset="0"/>
                    <a:ea typeface="华文细黑" panose="02010600040101010101" pitchFamily="2" charset="-122"/>
                  </a:rPr>
                  <a:t>hello.s</a:t>
                </a:r>
                <a:endParaRPr lang="en-US" altLang="zh-CN" sz="1800" b="1" i="0" dirty="0">
                  <a:latin typeface="Arial" panose="020B0604020202020204" pitchFamily="34" charset="0"/>
                  <a:ea typeface="华文细黑" panose="02010600040101010101" pitchFamily="2" charset="-122"/>
                </a:endParaRPr>
              </a:p>
            </p:txBody>
          </p:sp>
        </p:grpSp>
        <p:sp>
          <p:nvSpPr>
            <p:cNvPr id="30" name="Text Box 30"/>
            <p:cNvSpPr txBox="1">
              <a:spLocks noChangeArrowheads="1"/>
            </p:cNvSpPr>
            <p:nvPr/>
          </p:nvSpPr>
          <p:spPr bwMode="auto">
            <a:xfrm>
              <a:off x="2446" y="3507"/>
              <a:ext cx="631"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800" b="1" i="0">
                  <a:solidFill>
                    <a:srgbClr val="FF0000"/>
                  </a:solidFill>
                </a:rPr>
                <a:t>汇编语言程序</a:t>
              </a:r>
            </a:p>
            <a:p>
              <a:pPr algn="ctr">
                <a:spcBef>
                  <a:spcPct val="0"/>
                </a:spcBef>
                <a:buFontTx/>
                <a:buNone/>
              </a:pPr>
              <a:r>
                <a:rPr lang="en-US" altLang="zh-CN" sz="1800" b="1" i="0">
                  <a:solidFill>
                    <a:srgbClr val="FF0000"/>
                  </a:solidFill>
                </a:rPr>
                <a:t>(</a:t>
              </a:r>
              <a:r>
                <a:rPr lang="zh-CN" altLang="en-US" sz="1800" b="1" i="0">
                  <a:solidFill>
                    <a:srgbClr val="FF0000"/>
                  </a:solidFill>
                </a:rPr>
                <a:t>文本</a:t>
              </a:r>
              <a:r>
                <a:rPr lang="en-US" altLang="zh-CN" sz="1800" b="1" i="0">
                  <a:solidFill>
                    <a:srgbClr val="FF0000"/>
                  </a:solidFill>
                </a:rPr>
                <a:t>)</a:t>
              </a:r>
            </a:p>
          </p:txBody>
        </p:sp>
      </p:grpSp>
      <p:grpSp>
        <p:nvGrpSpPr>
          <p:cNvPr id="33" name="Group 31"/>
          <p:cNvGrpSpPr>
            <a:grpSpLocks/>
          </p:cNvGrpSpPr>
          <p:nvPr/>
        </p:nvGrpSpPr>
        <p:grpSpPr bwMode="auto">
          <a:xfrm>
            <a:off x="5702664" y="4688575"/>
            <a:ext cx="1060450" cy="1651000"/>
            <a:chOff x="3565" y="3199"/>
            <a:chExt cx="668" cy="1040"/>
          </a:xfrm>
        </p:grpSpPr>
        <p:grpSp>
          <p:nvGrpSpPr>
            <p:cNvPr id="34" name="Group 32"/>
            <p:cNvGrpSpPr>
              <a:grpSpLocks/>
            </p:cNvGrpSpPr>
            <p:nvPr/>
          </p:nvGrpSpPr>
          <p:grpSpPr bwMode="auto">
            <a:xfrm>
              <a:off x="3604" y="3199"/>
              <a:ext cx="622" cy="237"/>
              <a:chOff x="219" y="3402"/>
              <a:chExt cx="595" cy="237"/>
            </a:xfrm>
          </p:grpSpPr>
          <p:sp>
            <p:nvSpPr>
              <p:cNvPr id="36" name="Line 33"/>
              <p:cNvSpPr>
                <a:spLocks noChangeShapeType="1"/>
              </p:cNvSpPr>
              <p:nvPr/>
            </p:nvSpPr>
            <p:spPr bwMode="auto">
              <a:xfrm>
                <a:off x="219" y="3639"/>
                <a:ext cx="59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i="0"/>
              </a:p>
            </p:txBody>
          </p:sp>
          <p:sp>
            <p:nvSpPr>
              <p:cNvPr id="37" name="Text Box 34"/>
              <p:cNvSpPr txBox="1">
                <a:spLocks noChangeArrowheads="1"/>
              </p:cNvSpPr>
              <p:nvPr/>
            </p:nvSpPr>
            <p:spPr bwMode="auto">
              <a:xfrm>
                <a:off x="229" y="3402"/>
                <a:ext cx="5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spcBef>
                    <a:spcPct val="50000"/>
                  </a:spcBef>
                  <a:buFontTx/>
                  <a:buNone/>
                </a:pPr>
                <a:r>
                  <a:rPr lang="en-US" altLang="zh-CN" sz="1800" b="1" i="0">
                    <a:latin typeface="Arial" panose="020B0604020202020204" pitchFamily="34" charset="0"/>
                    <a:ea typeface="华文细黑" panose="02010600040101010101" pitchFamily="2" charset="-122"/>
                  </a:rPr>
                  <a:t>hello.o</a:t>
                </a:r>
                <a:endParaRPr lang="en-US" altLang="zh-CN" sz="1800" b="1" i="0" dirty="0">
                  <a:latin typeface="Arial" panose="020B0604020202020204" pitchFamily="34" charset="0"/>
                  <a:ea typeface="华文细黑" panose="02010600040101010101" pitchFamily="2" charset="-122"/>
                </a:endParaRPr>
              </a:p>
            </p:txBody>
          </p:sp>
        </p:grpSp>
        <p:sp>
          <p:nvSpPr>
            <p:cNvPr id="35" name="Text Box 35"/>
            <p:cNvSpPr txBox="1">
              <a:spLocks noChangeArrowheads="1"/>
            </p:cNvSpPr>
            <p:nvPr/>
          </p:nvSpPr>
          <p:spPr bwMode="auto">
            <a:xfrm>
              <a:off x="3565" y="3489"/>
              <a:ext cx="668"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800" b="1" i="0">
                  <a:solidFill>
                    <a:srgbClr val="FF0000"/>
                  </a:solidFill>
                </a:rPr>
                <a:t>可重定位目标程序</a:t>
              </a:r>
            </a:p>
            <a:p>
              <a:pPr algn="ctr">
                <a:spcBef>
                  <a:spcPct val="0"/>
                </a:spcBef>
                <a:buFontTx/>
                <a:buNone/>
              </a:pPr>
              <a:r>
                <a:rPr lang="en-US" altLang="zh-CN" sz="1800" b="1" i="0">
                  <a:solidFill>
                    <a:srgbClr val="FF0000"/>
                  </a:solidFill>
                </a:rPr>
                <a:t>(</a:t>
              </a:r>
              <a:r>
                <a:rPr lang="zh-CN" altLang="en-US" sz="1800" b="1" i="0">
                  <a:solidFill>
                    <a:srgbClr val="FF0000"/>
                  </a:solidFill>
                </a:rPr>
                <a:t>二进制</a:t>
              </a:r>
              <a:r>
                <a:rPr lang="en-US" altLang="zh-CN" sz="1800" b="1" i="0">
                  <a:solidFill>
                    <a:srgbClr val="FF0000"/>
                  </a:solidFill>
                </a:rPr>
                <a:t>)</a:t>
              </a:r>
            </a:p>
          </p:txBody>
        </p:sp>
      </p:grpSp>
      <p:grpSp>
        <p:nvGrpSpPr>
          <p:cNvPr id="38" name="Group 36"/>
          <p:cNvGrpSpPr>
            <a:grpSpLocks/>
          </p:cNvGrpSpPr>
          <p:nvPr/>
        </p:nvGrpSpPr>
        <p:grpSpPr bwMode="auto">
          <a:xfrm>
            <a:off x="7537811" y="4664764"/>
            <a:ext cx="1117600" cy="1371600"/>
            <a:chOff x="4721" y="3184"/>
            <a:chExt cx="704" cy="864"/>
          </a:xfrm>
        </p:grpSpPr>
        <p:grpSp>
          <p:nvGrpSpPr>
            <p:cNvPr id="39" name="Group 37"/>
            <p:cNvGrpSpPr>
              <a:grpSpLocks/>
            </p:cNvGrpSpPr>
            <p:nvPr/>
          </p:nvGrpSpPr>
          <p:grpSpPr bwMode="auto">
            <a:xfrm>
              <a:off x="4730" y="3184"/>
              <a:ext cx="603" cy="242"/>
              <a:chOff x="211" y="3397"/>
              <a:chExt cx="603" cy="242"/>
            </a:xfrm>
          </p:grpSpPr>
          <p:sp>
            <p:nvSpPr>
              <p:cNvPr id="41" name="Line 38"/>
              <p:cNvSpPr>
                <a:spLocks noChangeShapeType="1"/>
              </p:cNvSpPr>
              <p:nvPr/>
            </p:nvSpPr>
            <p:spPr bwMode="auto">
              <a:xfrm>
                <a:off x="219" y="3639"/>
                <a:ext cx="59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i="0"/>
              </a:p>
            </p:txBody>
          </p:sp>
          <p:sp>
            <p:nvSpPr>
              <p:cNvPr id="42" name="Text Box 39"/>
              <p:cNvSpPr txBox="1">
                <a:spLocks noChangeArrowheads="1"/>
              </p:cNvSpPr>
              <p:nvPr/>
            </p:nvSpPr>
            <p:spPr bwMode="auto">
              <a:xfrm>
                <a:off x="211" y="3397"/>
                <a:ext cx="57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spcBef>
                    <a:spcPct val="50000"/>
                  </a:spcBef>
                  <a:buFontTx/>
                  <a:buNone/>
                </a:pPr>
                <a:r>
                  <a:rPr lang="en-US" altLang="zh-CN" sz="1800" b="1" i="0" dirty="0">
                    <a:latin typeface="Arial" panose="020B0604020202020204" pitchFamily="34" charset="0"/>
                    <a:ea typeface="华文细黑" panose="02010600040101010101" pitchFamily="2" charset="-122"/>
                  </a:rPr>
                  <a:t>hello</a:t>
                </a:r>
              </a:p>
            </p:txBody>
          </p:sp>
        </p:grpSp>
        <p:sp>
          <p:nvSpPr>
            <p:cNvPr id="40" name="Text Box 40"/>
            <p:cNvSpPr txBox="1">
              <a:spLocks noChangeArrowheads="1"/>
            </p:cNvSpPr>
            <p:nvPr/>
          </p:nvSpPr>
          <p:spPr bwMode="auto">
            <a:xfrm>
              <a:off x="4721" y="3471"/>
              <a:ext cx="704"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spcBef>
                  <a:spcPct val="0"/>
                </a:spcBef>
                <a:buFontTx/>
                <a:buNone/>
              </a:pPr>
              <a:r>
                <a:rPr lang="zh-CN" altLang="en-US" sz="1800" b="1" i="0">
                  <a:solidFill>
                    <a:srgbClr val="FF0000"/>
                  </a:solidFill>
                </a:rPr>
                <a:t>可执行目标程序</a:t>
              </a:r>
            </a:p>
            <a:p>
              <a:pPr algn="ctr">
                <a:spcBef>
                  <a:spcPct val="0"/>
                </a:spcBef>
                <a:buFontTx/>
                <a:buNone/>
              </a:pPr>
              <a:r>
                <a:rPr lang="en-US" altLang="zh-CN" sz="1800" b="1" i="0">
                  <a:solidFill>
                    <a:srgbClr val="FF0000"/>
                  </a:solidFill>
                </a:rPr>
                <a:t>(</a:t>
              </a:r>
              <a:r>
                <a:rPr lang="zh-CN" altLang="en-US" sz="1800" b="1" i="0">
                  <a:solidFill>
                    <a:srgbClr val="FF0000"/>
                  </a:solidFill>
                </a:rPr>
                <a:t>二进制</a:t>
              </a:r>
              <a:r>
                <a:rPr lang="en-US" altLang="zh-CN" sz="1800" b="1" i="0">
                  <a:solidFill>
                    <a:srgbClr val="FF0000"/>
                  </a:solidFill>
                </a:rPr>
                <a:t>)</a:t>
              </a:r>
            </a:p>
          </p:txBody>
        </p:sp>
      </p:grpSp>
      <p:sp>
        <p:nvSpPr>
          <p:cNvPr id="43" name="Text Box 41"/>
          <p:cNvSpPr txBox="1">
            <a:spLocks noChangeArrowheads="1"/>
          </p:cNvSpPr>
          <p:nvPr/>
        </p:nvSpPr>
        <p:spPr bwMode="auto">
          <a:xfrm>
            <a:off x="457971" y="3820929"/>
            <a:ext cx="4618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l">
              <a:spcBef>
                <a:spcPct val="50000"/>
              </a:spcBef>
              <a:buFontTx/>
              <a:buNone/>
            </a:pPr>
            <a:r>
              <a:rPr lang="en-US" altLang="zh-CN" sz="2000" b="1" i="0" dirty="0" err="1" smtClean="0"/>
              <a:t>GCC+Linux</a:t>
            </a:r>
            <a:r>
              <a:rPr lang="zh-CN" altLang="en-US" sz="2000" b="1" i="0" dirty="0"/>
              <a:t>平台中的处理过程</a:t>
            </a:r>
          </a:p>
        </p:txBody>
      </p:sp>
    </p:spTree>
    <p:extLst>
      <p:ext uri="{BB962C8B-B14F-4D97-AF65-F5344CB8AC3E}">
        <p14:creationId xmlns:p14="http://schemas.microsoft.com/office/powerpoint/2010/main" val="136775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blinds(horizontal)">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linds(horizontal)">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blinds(horizontal)">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linds(horizontal)">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blinds(horizontal)">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blinds(horizontal)">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blinds(horizontal)">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blinds(horizontal)">
                                      <p:cBhvr>
                                        <p:cTn id="6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43" grpId="0"/>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8" y="973138"/>
            <a:ext cx="7621587"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Rectangle 2"/>
          <p:cNvSpPr>
            <a:spLocks noGrp="1" noChangeArrowheads="1"/>
          </p:cNvSpPr>
          <p:nvPr>
            <p:ph type="title" idx="4294967295"/>
          </p:nvPr>
        </p:nvSpPr>
        <p:spPr>
          <a:xfrm>
            <a:off x="414338" y="234206"/>
            <a:ext cx="5629275" cy="482183"/>
          </a:xfrm>
        </p:spPr>
        <p:txBody>
          <a:bodyPr lIns="63500" tIns="25400" rIns="63500" bIns="25400" anchor="t">
            <a:spAutoFit/>
          </a:bodyPr>
          <a:lstStyle/>
          <a:p>
            <a:r>
              <a:rPr lang="en-US" altLang="zh-CN" dirty="0" smtClean="0">
                <a:solidFill>
                  <a:srgbClr val="FF0000"/>
                </a:solidFill>
              </a:rPr>
              <a:t>Hello</a:t>
            </a:r>
            <a:r>
              <a:rPr lang="zh-CN" altLang="en-US" dirty="0" smtClean="0">
                <a:solidFill>
                  <a:srgbClr val="FF0000"/>
                </a:solidFill>
              </a:rPr>
              <a:t>程序的数据流动过程</a:t>
            </a:r>
          </a:p>
        </p:txBody>
      </p:sp>
      <p:sp>
        <p:nvSpPr>
          <p:cNvPr id="364552" name="Line 8"/>
          <p:cNvSpPr>
            <a:spLocks noChangeShapeType="1"/>
          </p:cNvSpPr>
          <p:nvPr/>
        </p:nvSpPr>
        <p:spPr bwMode="auto">
          <a:xfrm flipV="1">
            <a:off x="1517650" y="3968750"/>
            <a:ext cx="0" cy="609600"/>
          </a:xfrm>
          <a:prstGeom prst="line">
            <a:avLst/>
          </a:prstGeom>
          <a:noFill/>
          <a:ln w="38100">
            <a:solidFill>
              <a:srgbClr val="CC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53" name="Line 9"/>
          <p:cNvSpPr>
            <a:spLocks noChangeShapeType="1"/>
          </p:cNvSpPr>
          <p:nvPr/>
        </p:nvSpPr>
        <p:spPr bwMode="auto">
          <a:xfrm>
            <a:off x="1517650" y="4014788"/>
            <a:ext cx="2974975" cy="0"/>
          </a:xfrm>
          <a:prstGeom prst="line">
            <a:avLst/>
          </a:prstGeom>
          <a:noFill/>
          <a:ln w="38100">
            <a:solidFill>
              <a:srgbClr val="CC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54" name="Line 10"/>
          <p:cNvSpPr>
            <a:spLocks noChangeShapeType="1"/>
          </p:cNvSpPr>
          <p:nvPr/>
        </p:nvSpPr>
        <p:spPr bwMode="auto">
          <a:xfrm flipV="1">
            <a:off x="4443413" y="3338513"/>
            <a:ext cx="0" cy="625475"/>
          </a:xfrm>
          <a:prstGeom prst="line">
            <a:avLst/>
          </a:prstGeom>
          <a:noFill/>
          <a:ln w="38100">
            <a:solidFill>
              <a:srgbClr val="CC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55" name="Line 11"/>
          <p:cNvSpPr>
            <a:spLocks noChangeShapeType="1"/>
          </p:cNvSpPr>
          <p:nvPr/>
        </p:nvSpPr>
        <p:spPr bwMode="auto">
          <a:xfrm flipH="1" flipV="1">
            <a:off x="1878013" y="3159125"/>
            <a:ext cx="2147887" cy="28575"/>
          </a:xfrm>
          <a:prstGeom prst="line">
            <a:avLst/>
          </a:prstGeom>
          <a:noFill/>
          <a:ln w="38100">
            <a:solidFill>
              <a:srgbClr val="CC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56" name="Line 12"/>
          <p:cNvSpPr>
            <a:spLocks noChangeShapeType="1"/>
          </p:cNvSpPr>
          <p:nvPr/>
        </p:nvSpPr>
        <p:spPr bwMode="auto">
          <a:xfrm flipV="1">
            <a:off x="1878013" y="2438400"/>
            <a:ext cx="0" cy="739775"/>
          </a:xfrm>
          <a:prstGeom prst="line">
            <a:avLst/>
          </a:prstGeom>
          <a:noFill/>
          <a:ln w="38100">
            <a:solidFill>
              <a:srgbClr val="CC33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2" name="Group 14"/>
          <p:cNvGrpSpPr>
            <a:grpSpLocks/>
          </p:cNvGrpSpPr>
          <p:nvPr/>
        </p:nvGrpSpPr>
        <p:grpSpPr bwMode="auto">
          <a:xfrm>
            <a:off x="1382713" y="4554538"/>
            <a:ext cx="1190625" cy="1268412"/>
            <a:chOff x="1051" y="2980"/>
            <a:chExt cx="750" cy="799"/>
          </a:xfrm>
        </p:grpSpPr>
        <p:sp>
          <p:nvSpPr>
            <p:cNvPr id="54303" name="Line 7"/>
            <p:cNvSpPr>
              <a:spLocks noChangeShapeType="1"/>
            </p:cNvSpPr>
            <p:nvPr/>
          </p:nvSpPr>
          <p:spPr bwMode="auto">
            <a:xfrm flipH="1" flipV="1">
              <a:off x="1134" y="2980"/>
              <a:ext cx="256" cy="330"/>
            </a:xfrm>
            <a:prstGeom prst="line">
              <a:avLst/>
            </a:prstGeom>
            <a:noFill/>
            <a:ln w="38100">
              <a:solidFill>
                <a:srgbClr val="CC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304" name="Text Box 13"/>
            <p:cNvSpPr txBox="1">
              <a:spLocks noChangeArrowheads="1"/>
            </p:cNvSpPr>
            <p:nvPr/>
          </p:nvSpPr>
          <p:spPr bwMode="auto">
            <a:xfrm>
              <a:off x="1051" y="3548"/>
              <a:ext cx="75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spcBef>
                  <a:spcPct val="50000"/>
                </a:spcBef>
                <a:buFontTx/>
                <a:buNone/>
              </a:pPr>
              <a:r>
                <a:rPr lang="en-US" altLang="zh-CN" sz="1800" b="1">
                  <a:solidFill>
                    <a:srgbClr val="CC3300"/>
                  </a:solidFill>
                  <a:latin typeface="Arial" panose="020B0604020202020204" pitchFamily="34" charset="0"/>
                  <a:ea typeface="宋体" panose="02010600030101010101" pitchFamily="2" charset="-122"/>
                  <a:cs typeface="Arial" panose="020B0604020202020204" pitchFamily="34" charset="0"/>
                </a:rPr>
                <a:t>“./hello”</a:t>
              </a:r>
            </a:p>
          </p:txBody>
        </p:sp>
      </p:grpSp>
      <p:sp>
        <p:nvSpPr>
          <p:cNvPr id="364559" name="Line 15"/>
          <p:cNvSpPr>
            <a:spLocks noChangeShapeType="1"/>
          </p:cNvSpPr>
          <p:nvPr/>
        </p:nvSpPr>
        <p:spPr bwMode="auto">
          <a:xfrm flipV="1">
            <a:off x="2103438" y="2259013"/>
            <a:ext cx="0" cy="596900"/>
          </a:xfrm>
          <a:prstGeom prst="line">
            <a:avLst/>
          </a:prstGeom>
          <a:noFill/>
          <a:ln w="38100">
            <a:solidFill>
              <a:srgbClr val="CC33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60" name="Line 16"/>
          <p:cNvSpPr>
            <a:spLocks noChangeShapeType="1"/>
          </p:cNvSpPr>
          <p:nvPr/>
        </p:nvSpPr>
        <p:spPr bwMode="auto">
          <a:xfrm flipH="1" flipV="1">
            <a:off x="2057400" y="2843213"/>
            <a:ext cx="4340225" cy="14287"/>
          </a:xfrm>
          <a:prstGeom prst="line">
            <a:avLst/>
          </a:prstGeom>
          <a:noFill/>
          <a:ln w="38100">
            <a:solidFill>
              <a:srgbClr val="CC3300"/>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61" name="Line 17"/>
          <p:cNvSpPr>
            <a:spLocks noChangeShapeType="1"/>
          </p:cNvSpPr>
          <p:nvPr/>
        </p:nvSpPr>
        <p:spPr bwMode="auto">
          <a:xfrm flipV="1">
            <a:off x="5613400" y="3910013"/>
            <a:ext cx="0" cy="625475"/>
          </a:xfrm>
          <a:prstGeom prst="line">
            <a:avLst/>
          </a:prstGeom>
          <a:noFill/>
          <a:ln w="38100">
            <a:solidFill>
              <a:srgbClr val="0066CC"/>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62" name="Line 18"/>
          <p:cNvSpPr>
            <a:spLocks noChangeShapeType="1"/>
          </p:cNvSpPr>
          <p:nvPr/>
        </p:nvSpPr>
        <p:spPr bwMode="auto">
          <a:xfrm>
            <a:off x="4622800" y="3932238"/>
            <a:ext cx="1031875" cy="0"/>
          </a:xfrm>
          <a:prstGeom prst="line">
            <a:avLst/>
          </a:prstGeom>
          <a:noFill/>
          <a:ln w="38100">
            <a:solidFill>
              <a:srgbClr val="0066CC"/>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63" name="Line 19"/>
          <p:cNvSpPr>
            <a:spLocks noChangeShapeType="1"/>
          </p:cNvSpPr>
          <p:nvPr/>
        </p:nvSpPr>
        <p:spPr bwMode="auto">
          <a:xfrm flipV="1">
            <a:off x="4622800" y="3319463"/>
            <a:ext cx="0" cy="625475"/>
          </a:xfrm>
          <a:prstGeom prst="line">
            <a:avLst/>
          </a:prstGeom>
          <a:noFill/>
          <a:ln w="38100">
            <a:solidFill>
              <a:srgbClr val="0066CC"/>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64" name="Line 20"/>
          <p:cNvSpPr>
            <a:spLocks noChangeShapeType="1"/>
          </p:cNvSpPr>
          <p:nvPr/>
        </p:nvSpPr>
        <p:spPr bwMode="auto">
          <a:xfrm flipH="1" flipV="1">
            <a:off x="4892675" y="3203575"/>
            <a:ext cx="1566863" cy="28575"/>
          </a:xfrm>
          <a:prstGeom prst="line">
            <a:avLst/>
          </a:prstGeom>
          <a:noFill/>
          <a:ln w="38100">
            <a:solidFill>
              <a:srgbClr val="0066CC"/>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65" name="Text Box 21"/>
          <p:cNvSpPr txBox="1">
            <a:spLocks noChangeArrowheads="1"/>
          </p:cNvSpPr>
          <p:nvPr/>
        </p:nvSpPr>
        <p:spPr bwMode="auto">
          <a:xfrm>
            <a:off x="6043613" y="5387975"/>
            <a:ext cx="1944687"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b="1" dirty="0" smtClean="0">
                <a:solidFill>
                  <a:srgbClr val="0066CC"/>
                </a:solidFill>
                <a:effectLst>
                  <a:outerShdw blurRad="38100" dist="38100" dir="2700000" algn="tl">
                    <a:srgbClr val="C0C0C0"/>
                  </a:outerShdw>
                </a:effectLst>
                <a:cs typeface="Arial" panose="020B0604020202020204" pitchFamily="34" charset="0"/>
              </a:rPr>
              <a:t>hello</a:t>
            </a:r>
            <a:r>
              <a:rPr lang="zh-CN" altLang="en-US" b="1" dirty="0" smtClean="0">
                <a:solidFill>
                  <a:srgbClr val="0066CC"/>
                </a:solidFill>
                <a:effectLst>
                  <a:outerShdw blurRad="38100" dist="38100" dir="2700000" algn="tl">
                    <a:srgbClr val="C0C0C0"/>
                  </a:outerShdw>
                </a:effectLst>
                <a:cs typeface="Arial" panose="020B0604020202020204" pitchFamily="34" charset="0"/>
              </a:rPr>
              <a:t>可执行文件</a:t>
            </a:r>
            <a:endParaRPr lang="zh-CN" altLang="en-US" b="1" dirty="0" smtClean="0">
              <a:solidFill>
                <a:schemeClr val="accent2"/>
              </a:solidFill>
              <a:cs typeface="Arial" panose="020B0604020202020204" pitchFamily="34" charset="0"/>
            </a:endParaRPr>
          </a:p>
        </p:txBody>
      </p:sp>
      <p:sp>
        <p:nvSpPr>
          <p:cNvPr id="364567" name="Text Box 23"/>
          <p:cNvSpPr txBox="1">
            <a:spLocks noChangeArrowheads="1"/>
          </p:cNvSpPr>
          <p:nvPr/>
        </p:nvSpPr>
        <p:spPr bwMode="auto">
          <a:xfrm>
            <a:off x="3840163" y="922338"/>
            <a:ext cx="3789362"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l">
              <a:spcBef>
                <a:spcPct val="15000"/>
              </a:spcBef>
              <a:buFontTx/>
              <a:buNone/>
            </a:pPr>
            <a:r>
              <a:rPr lang="en-US" altLang="zh-CN" sz="1800" b="1" dirty="0">
                <a:solidFill>
                  <a:srgbClr val="CC3300"/>
                </a:solidFill>
              </a:rPr>
              <a:t>Red</a:t>
            </a:r>
            <a:r>
              <a:rPr lang="zh-CN" altLang="en-US" sz="1800" b="1" dirty="0">
                <a:solidFill>
                  <a:srgbClr val="CC3300"/>
                </a:solidFill>
              </a:rPr>
              <a:t>：</a:t>
            </a:r>
            <a:r>
              <a:rPr lang="en-US" altLang="zh-CN" sz="1800" b="1" dirty="0">
                <a:solidFill>
                  <a:srgbClr val="CC3300"/>
                </a:solidFill>
              </a:rPr>
              <a:t>shell</a:t>
            </a:r>
            <a:r>
              <a:rPr lang="zh-CN" altLang="en-US" sz="1800" b="1" dirty="0">
                <a:solidFill>
                  <a:srgbClr val="CC3300"/>
                </a:solidFill>
              </a:rPr>
              <a:t>命令行处理</a:t>
            </a:r>
          </a:p>
          <a:p>
            <a:pPr algn="l">
              <a:spcBef>
                <a:spcPct val="15000"/>
              </a:spcBef>
              <a:buFontTx/>
              <a:buNone/>
            </a:pPr>
            <a:r>
              <a:rPr lang="en-US" altLang="zh-CN" sz="1800" b="1" dirty="0">
                <a:solidFill>
                  <a:srgbClr val="0066CC"/>
                </a:solidFill>
              </a:rPr>
              <a:t>Blue</a:t>
            </a:r>
            <a:r>
              <a:rPr lang="zh-CN" altLang="en-US" sz="1800" b="1" dirty="0">
                <a:solidFill>
                  <a:srgbClr val="0066CC"/>
                </a:solidFill>
              </a:rPr>
              <a:t>：可执行文件加载</a:t>
            </a:r>
          </a:p>
          <a:p>
            <a:pPr algn="l">
              <a:spcBef>
                <a:spcPct val="15000"/>
              </a:spcBef>
              <a:buFontTx/>
              <a:buNone/>
            </a:pPr>
            <a:r>
              <a:rPr lang="en-US" altLang="zh-CN" sz="1800" b="1" dirty="0">
                <a:solidFill>
                  <a:srgbClr val="008000"/>
                </a:solidFill>
              </a:rPr>
              <a:t>Cyan</a:t>
            </a:r>
            <a:r>
              <a:rPr lang="zh-CN" altLang="en-US" sz="1800" b="1" dirty="0">
                <a:solidFill>
                  <a:srgbClr val="008000"/>
                </a:solidFill>
              </a:rPr>
              <a:t>：</a:t>
            </a:r>
            <a:r>
              <a:rPr lang="en-US" altLang="zh-CN" sz="1800" b="1" dirty="0">
                <a:solidFill>
                  <a:srgbClr val="008000"/>
                </a:solidFill>
              </a:rPr>
              <a:t>hello</a:t>
            </a:r>
            <a:r>
              <a:rPr lang="zh-CN" altLang="en-US" sz="1800" b="1" dirty="0">
                <a:solidFill>
                  <a:srgbClr val="008000"/>
                </a:solidFill>
              </a:rPr>
              <a:t>程序执行过程</a:t>
            </a:r>
          </a:p>
        </p:txBody>
      </p:sp>
      <p:sp>
        <p:nvSpPr>
          <p:cNvPr id="364569" name="Text Box 25"/>
          <p:cNvSpPr txBox="1">
            <a:spLocks noChangeArrowheads="1"/>
          </p:cNvSpPr>
          <p:nvPr/>
        </p:nvSpPr>
        <p:spPr bwMode="auto">
          <a:xfrm>
            <a:off x="7218363" y="2657475"/>
            <a:ext cx="1450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spcBef>
                <a:spcPct val="50000"/>
              </a:spcBef>
              <a:buFontTx/>
              <a:buNone/>
            </a:pPr>
            <a:r>
              <a:rPr lang="en-US" altLang="zh-CN" sz="1600" b="1" dirty="0">
                <a:solidFill>
                  <a:srgbClr val="CC3300"/>
                </a:solidFill>
                <a:cs typeface="Arial" panose="020B0604020202020204" pitchFamily="34" charset="0"/>
              </a:rPr>
              <a:t>“./hello”</a:t>
            </a:r>
          </a:p>
        </p:txBody>
      </p:sp>
      <p:sp>
        <p:nvSpPr>
          <p:cNvPr id="364570" name="Text Box 26"/>
          <p:cNvSpPr txBox="1">
            <a:spLocks noChangeArrowheads="1"/>
          </p:cNvSpPr>
          <p:nvPr/>
        </p:nvSpPr>
        <p:spPr bwMode="auto">
          <a:xfrm>
            <a:off x="7315200" y="3019425"/>
            <a:ext cx="1609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rIns="0"/>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50000"/>
              </a:spcBef>
              <a:buFontTx/>
              <a:buNone/>
            </a:pPr>
            <a:r>
              <a:rPr lang="en-US" altLang="zh-CN" sz="1600" b="1">
                <a:solidFill>
                  <a:schemeClr val="accent2"/>
                </a:solidFill>
                <a:cs typeface="Arial" panose="020B0604020202020204" pitchFamily="34" charset="0"/>
              </a:rPr>
              <a:t>“hello,world/n”</a:t>
            </a:r>
          </a:p>
        </p:txBody>
      </p:sp>
      <p:sp>
        <p:nvSpPr>
          <p:cNvPr id="364571" name="Text Box 27"/>
          <p:cNvSpPr txBox="1">
            <a:spLocks noChangeArrowheads="1"/>
          </p:cNvSpPr>
          <p:nvPr/>
        </p:nvSpPr>
        <p:spPr bwMode="auto">
          <a:xfrm>
            <a:off x="2728913" y="5445125"/>
            <a:ext cx="20907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ctr">
              <a:spcBef>
                <a:spcPct val="50000"/>
              </a:spcBef>
              <a:buFontTx/>
              <a:buNone/>
            </a:pPr>
            <a:r>
              <a:rPr lang="en-US" altLang="zh-CN" sz="1800" b="1" dirty="0">
                <a:solidFill>
                  <a:srgbClr val="008000"/>
                </a:solidFill>
                <a:latin typeface="Arial" panose="020B0604020202020204" pitchFamily="34" charset="0"/>
                <a:ea typeface="宋体" panose="02010600030101010101" pitchFamily="2" charset="-122"/>
                <a:cs typeface="Arial" panose="020B0604020202020204" pitchFamily="34" charset="0"/>
              </a:rPr>
              <a:t>“</a:t>
            </a:r>
            <a:r>
              <a:rPr lang="en-US" altLang="zh-CN" sz="1800" b="1" dirty="0" err="1">
                <a:solidFill>
                  <a:srgbClr val="008000"/>
                </a:solidFill>
                <a:latin typeface="Arial" panose="020B0604020202020204" pitchFamily="34" charset="0"/>
                <a:ea typeface="宋体" panose="02010600030101010101" pitchFamily="2" charset="-122"/>
                <a:cs typeface="Arial" panose="020B0604020202020204" pitchFamily="34" charset="0"/>
              </a:rPr>
              <a:t>hello,world</a:t>
            </a:r>
            <a:r>
              <a:rPr lang="en-US" altLang="zh-CN" sz="1800" b="1" dirty="0">
                <a:solidFill>
                  <a:srgbClr val="008000"/>
                </a:solidFill>
                <a:latin typeface="Arial" panose="020B0604020202020204" pitchFamily="34" charset="0"/>
                <a:ea typeface="宋体" panose="02010600030101010101" pitchFamily="2" charset="-122"/>
                <a:cs typeface="Arial" panose="020B0604020202020204" pitchFamily="34" charset="0"/>
              </a:rPr>
              <a:t>/n”</a:t>
            </a:r>
          </a:p>
        </p:txBody>
      </p:sp>
      <p:sp>
        <p:nvSpPr>
          <p:cNvPr id="364573" name="Line 29"/>
          <p:cNvSpPr>
            <a:spLocks noChangeShapeType="1"/>
          </p:cNvSpPr>
          <p:nvPr/>
        </p:nvSpPr>
        <p:spPr bwMode="auto">
          <a:xfrm flipH="1" flipV="1">
            <a:off x="2020888" y="3062288"/>
            <a:ext cx="4427537" cy="14287"/>
          </a:xfrm>
          <a:prstGeom prst="line">
            <a:avLst/>
          </a:prstGeom>
          <a:noFill/>
          <a:ln w="38100">
            <a:solidFill>
              <a:srgbClr val="008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74" name="Line 30"/>
          <p:cNvSpPr>
            <a:spLocks noChangeShapeType="1"/>
          </p:cNvSpPr>
          <p:nvPr/>
        </p:nvSpPr>
        <p:spPr bwMode="auto">
          <a:xfrm flipV="1">
            <a:off x="1992313" y="2300288"/>
            <a:ext cx="0" cy="739775"/>
          </a:xfrm>
          <a:prstGeom prst="line">
            <a:avLst/>
          </a:prstGeom>
          <a:noFill/>
          <a:ln w="38100">
            <a:solidFill>
              <a:srgbClr val="008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64575" name="Line 31"/>
          <p:cNvSpPr>
            <a:spLocks noChangeShapeType="1"/>
          </p:cNvSpPr>
          <p:nvPr/>
        </p:nvSpPr>
        <p:spPr bwMode="auto">
          <a:xfrm flipH="1" flipV="1">
            <a:off x="1644650" y="2295525"/>
            <a:ext cx="0" cy="1014413"/>
          </a:xfrm>
          <a:prstGeom prst="line">
            <a:avLst/>
          </a:prstGeom>
          <a:noFill/>
          <a:ln w="38100">
            <a:solidFill>
              <a:srgbClr val="008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76" name="Line 32"/>
          <p:cNvSpPr>
            <a:spLocks noChangeShapeType="1"/>
          </p:cNvSpPr>
          <p:nvPr/>
        </p:nvSpPr>
        <p:spPr bwMode="auto">
          <a:xfrm flipH="1" flipV="1">
            <a:off x="1720850" y="3322638"/>
            <a:ext cx="2351088" cy="28575"/>
          </a:xfrm>
          <a:prstGeom prst="line">
            <a:avLst/>
          </a:prstGeom>
          <a:noFill/>
          <a:ln w="38100">
            <a:solidFill>
              <a:srgbClr val="008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78" name="Line 34"/>
          <p:cNvSpPr>
            <a:spLocks noChangeShapeType="1"/>
          </p:cNvSpPr>
          <p:nvPr/>
        </p:nvSpPr>
        <p:spPr bwMode="auto">
          <a:xfrm flipV="1">
            <a:off x="4067175" y="3338513"/>
            <a:ext cx="0" cy="465137"/>
          </a:xfrm>
          <a:prstGeom prst="line">
            <a:avLst/>
          </a:prstGeom>
          <a:noFill/>
          <a:ln w="38100">
            <a:solidFill>
              <a:srgbClr val="008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79" name="Line 35"/>
          <p:cNvSpPr>
            <a:spLocks noChangeShapeType="1"/>
          </p:cNvSpPr>
          <p:nvPr/>
        </p:nvSpPr>
        <p:spPr bwMode="auto">
          <a:xfrm>
            <a:off x="3267075" y="3805238"/>
            <a:ext cx="798513" cy="0"/>
          </a:xfrm>
          <a:prstGeom prst="line">
            <a:avLst/>
          </a:prstGeom>
          <a:noFill/>
          <a:ln w="38100">
            <a:solidFill>
              <a:srgbClr val="008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81" name="Line 37"/>
          <p:cNvSpPr>
            <a:spLocks noChangeShapeType="1"/>
          </p:cNvSpPr>
          <p:nvPr/>
        </p:nvSpPr>
        <p:spPr bwMode="auto">
          <a:xfrm flipV="1">
            <a:off x="3252788" y="3786188"/>
            <a:ext cx="0" cy="741362"/>
          </a:xfrm>
          <a:prstGeom prst="line">
            <a:avLst/>
          </a:prstGeom>
          <a:noFill/>
          <a:ln w="38100">
            <a:solidFill>
              <a:srgbClr val="008000"/>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64582" name="Text Box 38"/>
          <p:cNvSpPr txBox="1">
            <a:spLocks noChangeArrowheads="1"/>
          </p:cNvSpPr>
          <p:nvPr/>
        </p:nvSpPr>
        <p:spPr bwMode="auto">
          <a:xfrm>
            <a:off x="469900" y="6257925"/>
            <a:ext cx="71993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50000"/>
              </a:spcBef>
              <a:buFontTx/>
              <a:buNone/>
            </a:pPr>
            <a:r>
              <a:rPr lang="zh-CN" altLang="en-US" sz="1800" b="1">
                <a:solidFill>
                  <a:srgbClr val="ED1611"/>
                </a:solidFill>
              </a:rPr>
              <a:t>所有过程都是在</a:t>
            </a:r>
            <a:r>
              <a:rPr lang="en-US" altLang="zh-CN" sz="1800" b="1">
                <a:solidFill>
                  <a:srgbClr val="ED1611"/>
                </a:solidFill>
              </a:rPr>
              <a:t>CPU</a:t>
            </a:r>
            <a:r>
              <a:rPr lang="zh-CN" altLang="en-US" sz="1800" b="1">
                <a:solidFill>
                  <a:srgbClr val="ED1611"/>
                </a:solidFill>
              </a:rPr>
              <a:t>执行指令所产生的控制信号的作用下进行的。</a:t>
            </a:r>
          </a:p>
        </p:txBody>
      </p:sp>
      <p:sp>
        <p:nvSpPr>
          <p:cNvPr id="364583" name="Text Box 39"/>
          <p:cNvSpPr txBox="1">
            <a:spLocks noChangeArrowheads="1"/>
          </p:cNvSpPr>
          <p:nvPr/>
        </p:nvSpPr>
        <p:spPr bwMode="auto">
          <a:xfrm>
            <a:off x="488950" y="5919788"/>
            <a:ext cx="77073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spcBef>
                <a:spcPct val="50000"/>
              </a:spcBef>
              <a:buFontTx/>
              <a:buNone/>
            </a:pPr>
            <a:r>
              <a:rPr lang="zh-CN" altLang="en-US" sz="1800" b="1" dirty="0">
                <a:solidFill>
                  <a:schemeClr val="accent2"/>
                </a:solidFill>
                <a:latin typeface="Times New Roman" panose="02020603050405020304" pitchFamily="18" charset="0"/>
              </a:rPr>
              <a:t>数据经常在各存储部件间传送。故现代计算机大多采用</a:t>
            </a:r>
            <a:r>
              <a:rPr lang="zh-CN" altLang="en-US" sz="1800" b="1" dirty="0">
                <a:solidFill>
                  <a:schemeClr val="accent2"/>
                </a:solidFill>
              </a:rPr>
              <a:t>“</a:t>
            </a:r>
            <a:r>
              <a:rPr lang="zh-CN" altLang="en-US" sz="1800" b="1" dirty="0">
                <a:solidFill>
                  <a:schemeClr val="accent2"/>
                </a:solidFill>
                <a:latin typeface="Times New Roman" panose="02020603050405020304" pitchFamily="18" charset="0"/>
              </a:rPr>
              <a:t>缓存</a:t>
            </a:r>
            <a:r>
              <a:rPr lang="zh-CN" altLang="en-US" sz="1800" b="1" dirty="0">
                <a:solidFill>
                  <a:schemeClr val="accent2"/>
                </a:solidFill>
              </a:rPr>
              <a:t>”</a:t>
            </a:r>
            <a:r>
              <a:rPr lang="zh-CN" altLang="en-US" sz="1800" b="1" dirty="0">
                <a:solidFill>
                  <a:schemeClr val="accent2"/>
                </a:solidFill>
                <a:latin typeface="Times New Roman" panose="02020603050405020304" pitchFamily="18" charset="0"/>
              </a:rPr>
              <a:t>技术！</a:t>
            </a:r>
          </a:p>
        </p:txBody>
      </p:sp>
      <p:sp>
        <p:nvSpPr>
          <p:cNvPr id="54302" name="Rectangle 41"/>
          <p:cNvSpPr>
            <a:spLocks noChangeArrowheads="1"/>
          </p:cNvSpPr>
          <p:nvPr/>
        </p:nvSpPr>
        <p:spPr bwMode="auto">
          <a:xfrm>
            <a:off x="7073900" y="903288"/>
            <a:ext cx="1727200" cy="1006475"/>
          </a:xfrm>
          <a:prstGeom prst="rect">
            <a:avLst/>
          </a:prstGeom>
          <a:solidFill>
            <a:schemeClr val="bg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l">
              <a:spcBef>
                <a:spcPct val="0"/>
              </a:spcBef>
              <a:buFontTx/>
              <a:buNone/>
            </a:pPr>
            <a:r>
              <a:rPr lang="en-US" altLang="zh-CN" sz="2000" b="1" dirty="0">
                <a:solidFill>
                  <a:srgbClr val="ED1611"/>
                </a:solidFill>
                <a:latin typeface="Arial" panose="020B0604020202020204" pitchFamily="34" charset="0"/>
                <a:ea typeface="宋体" panose="02010600030101010101" pitchFamily="2" charset="-122"/>
                <a:cs typeface="Arial" panose="020B0604020202020204" pitchFamily="34" charset="0"/>
              </a:rPr>
              <a:t>$ ./hello</a:t>
            </a:r>
          </a:p>
          <a:p>
            <a:pPr algn="l">
              <a:spcBef>
                <a:spcPct val="0"/>
              </a:spcBef>
              <a:buFontTx/>
              <a:buNone/>
            </a:pPr>
            <a:r>
              <a:rPr lang="en-US" altLang="zh-CN" sz="2000" b="1" dirty="0">
                <a:solidFill>
                  <a:srgbClr val="008000"/>
                </a:solidFill>
                <a:latin typeface="Arial" panose="020B0604020202020204" pitchFamily="34" charset="0"/>
                <a:ea typeface="宋体" panose="02010600030101010101" pitchFamily="2" charset="-122"/>
                <a:cs typeface="Arial" panose="020B0604020202020204" pitchFamily="34" charset="0"/>
              </a:rPr>
              <a:t>hello, world</a:t>
            </a:r>
          </a:p>
          <a:p>
            <a:pPr algn="l">
              <a:spcBef>
                <a:spcPct val="0"/>
              </a:spcBef>
              <a:buFontTx/>
              <a:buNone/>
            </a:pPr>
            <a:r>
              <a:rPr lang="en-US" altLang="zh-CN" sz="2000" b="1" dirty="0">
                <a:latin typeface="Arial" panose="020B0604020202020204" pitchFamily="34" charset="0"/>
                <a:ea typeface="宋体" panose="02010600030101010101" pitchFamily="2" charset="-122"/>
                <a:cs typeface="Arial" panose="020B0604020202020204" pitchFamily="34" charset="0"/>
              </a:rPr>
              <a:t>$</a:t>
            </a:r>
          </a:p>
        </p:txBody>
      </p:sp>
    </p:spTree>
    <p:extLst>
      <p:ext uri="{BB962C8B-B14F-4D97-AF65-F5344CB8AC3E}">
        <p14:creationId xmlns:p14="http://schemas.microsoft.com/office/powerpoint/2010/main" val="3079982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64567">
                                            <p:txEl>
                                              <p:pRg st="0" end="0"/>
                                            </p:txEl>
                                          </p:spTgt>
                                        </p:tgtEl>
                                        <p:attrNameLst>
                                          <p:attrName>style.visibility</p:attrName>
                                        </p:attrNameLst>
                                      </p:cBhvr>
                                      <p:to>
                                        <p:strVal val="visible"/>
                                      </p:to>
                                    </p:set>
                                    <p:animEffect transition="in" filter="blinds(horizontal)">
                                      <p:cBhvr>
                                        <p:cTn id="7" dur="500"/>
                                        <p:tgtEl>
                                          <p:spTgt spid="3645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64552"/>
                                        </p:tgtEl>
                                        <p:attrNameLst>
                                          <p:attrName>style.visibility</p:attrName>
                                        </p:attrNameLst>
                                      </p:cBhvr>
                                      <p:to>
                                        <p:strVal val="visible"/>
                                      </p:to>
                                    </p:set>
                                    <p:animEffect transition="in" filter="slide(fromBottom)">
                                      <p:cBhvr>
                                        <p:cTn id="17" dur="500"/>
                                        <p:tgtEl>
                                          <p:spTgt spid="36455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364553"/>
                                        </p:tgtEl>
                                        <p:attrNameLst>
                                          <p:attrName>style.visibility</p:attrName>
                                        </p:attrNameLst>
                                      </p:cBhvr>
                                      <p:to>
                                        <p:strVal val="visible"/>
                                      </p:to>
                                    </p:set>
                                    <p:animEffect transition="in" filter="slide(fromLeft)">
                                      <p:cBhvr>
                                        <p:cTn id="22" dur="500"/>
                                        <p:tgtEl>
                                          <p:spTgt spid="36455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64554"/>
                                        </p:tgtEl>
                                        <p:attrNameLst>
                                          <p:attrName>style.visibility</p:attrName>
                                        </p:attrNameLst>
                                      </p:cBhvr>
                                      <p:to>
                                        <p:strVal val="visible"/>
                                      </p:to>
                                    </p:set>
                                    <p:animEffect transition="in" filter="slide(fromBottom)">
                                      <p:cBhvr>
                                        <p:cTn id="27" dur="500"/>
                                        <p:tgtEl>
                                          <p:spTgt spid="36455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364555"/>
                                        </p:tgtEl>
                                        <p:attrNameLst>
                                          <p:attrName>style.visibility</p:attrName>
                                        </p:attrNameLst>
                                      </p:cBhvr>
                                      <p:to>
                                        <p:strVal val="visible"/>
                                      </p:to>
                                    </p:set>
                                    <p:animEffect transition="in" filter="slide(fromRight)">
                                      <p:cBhvr>
                                        <p:cTn id="32" dur="500"/>
                                        <p:tgtEl>
                                          <p:spTgt spid="36455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64556"/>
                                        </p:tgtEl>
                                        <p:attrNameLst>
                                          <p:attrName>style.visibility</p:attrName>
                                        </p:attrNameLst>
                                      </p:cBhvr>
                                      <p:to>
                                        <p:strVal val="visible"/>
                                      </p:to>
                                    </p:set>
                                    <p:animEffect transition="in" filter="slide(fromBottom)">
                                      <p:cBhvr>
                                        <p:cTn id="37" dur="500"/>
                                        <p:tgtEl>
                                          <p:spTgt spid="36455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1" fill="hold" grpId="0" nodeType="clickEffect">
                                  <p:stCondLst>
                                    <p:cond delay="0"/>
                                  </p:stCondLst>
                                  <p:childTnLst>
                                    <p:set>
                                      <p:cBhvr>
                                        <p:cTn id="41" dur="1" fill="hold">
                                          <p:stCondLst>
                                            <p:cond delay="0"/>
                                          </p:stCondLst>
                                        </p:cTn>
                                        <p:tgtEl>
                                          <p:spTgt spid="364559"/>
                                        </p:tgtEl>
                                        <p:attrNameLst>
                                          <p:attrName>style.visibility</p:attrName>
                                        </p:attrNameLst>
                                      </p:cBhvr>
                                      <p:to>
                                        <p:strVal val="visible"/>
                                      </p:to>
                                    </p:set>
                                    <p:animEffect transition="in" filter="slide(fromTop)">
                                      <p:cBhvr>
                                        <p:cTn id="42" dur="500"/>
                                        <p:tgtEl>
                                          <p:spTgt spid="36455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8" fill="hold" grpId="0" nodeType="clickEffect">
                                  <p:stCondLst>
                                    <p:cond delay="0"/>
                                  </p:stCondLst>
                                  <p:childTnLst>
                                    <p:set>
                                      <p:cBhvr>
                                        <p:cTn id="46" dur="1" fill="hold">
                                          <p:stCondLst>
                                            <p:cond delay="0"/>
                                          </p:stCondLst>
                                        </p:cTn>
                                        <p:tgtEl>
                                          <p:spTgt spid="364560"/>
                                        </p:tgtEl>
                                        <p:attrNameLst>
                                          <p:attrName>style.visibility</p:attrName>
                                        </p:attrNameLst>
                                      </p:cBhvr>
                                      <p:to>
                                        <p:strVal val="visible"/>
                                      </p:to>
                                    </p:set>
                                    <p:animEffect transition="in" filter="slide(fromLeft)">
                                      <p:cBhvr>
                                        <p:cTn id="47" dur="500"/>
                                        <p:tgtEl>
                                          <p:spTgt spid="36456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64569"/>
                                        </p:tgtEl>
                                        <p:attrNameLst>
                                          <p:attrName>style.visibility</p:attrName>
                                        </p:attrNameLst>
                                      </p:cBhvr>
                                      <p:to>
                                        <p:strVal val="visible"/>
                                      </p:to>
                                    </p:set>
                                    <p:animEffect transition="in" filter="blinds(horizontal)">
                                      <p:cBhvr>
                                        <p:cTn id="52" dur="500"/>
                                        <p:tgtEl>
                                          <p:spTgt spid="36456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364567">
                                            <p:txEl>
                                              <p:pRg st="1" end="1"/>
                                            </p:txEl>
                                          </p:spTgt>
                                        </p:tgtEl>
                                        <p:attrNameLst>
                                          <p:attrName>style.visibility</p:attrName>
                                        </p:attrNameLst>
                                      </p:cBhvr>
                                      <p:to>
                                        <p:strVal val="visible"/>
                                      </p:to>
                                    </p:set>
                                    <p:animEffect transition="in" filter="blinds(horizontal)">
                                      <p:cBhvr>
                                        <p:cTn id="57" dur="500"/>
                                        <p:tgtEl>
                                          <p:spTgt spid="364567">
                                            <p:txEl>
                                              <p:pRg st="1" end="1"/>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64565"/>
                                        </p:tgtEl>
                                        <p:attrNameLst>
                                          <p:attrName>style.visibility</p:attrName>
                                        </p:attrNameLst>
                                      </p:cBhvr>
                                      <p:to>
                                        <p:strVal val="visible"/>
                                      </p:to>
                                    </p:set>
                                    <p:animEffect transition="in" filter="blinds(horizontal)">
                                      <p:cBhvr>
                                        <p:cTn id="62" dur="500"/>
                                        <p:tgtEl>
                                          <p:spTgt spid="36456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2" presetClass="entr" presetSubtype="4" fill="hold" grpId="0" nodeType="clickEffect">
                                  <p:stCondLst>
                                    <p:cond delay="0"/>
                                  </p:stCondLst>
                                  <p:childTnLst>
                                    <p:set>
                                      <p:cBhvr>
                                        <p:cTn id="66" dur="1" fill="hold">
                                          <p:stCondLst>
                                            <p:cond delay="0"/>
                                          </p:stCondLst>
                                        </p:cTn>
                                        <p:tgtEl>
                                          <p:spTgt spid="364561"/>
                                        </p:tgtEl>
                                        <p:attrNameLst>
                                          <p:attrName>style.visibility</p:attrName>
                                        </p:attrNameLst>
                                      </p:cBhvr>
                                      <p:to>
                                        <p:strVal val="visible"/>
                                      </p:to>
                                    </p:set>
                                    <p:animEffect transition="in" filter="slide(fromBottom)">
                                      <p:cBhvr>
                                        <p:cTn id="67" dur="500"/>
                                        <p:tgtEl>
                                          <p:spTgt spid="364561"/>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2" presetClass="entr" presetSubtype="2" fill="hold" grpId="0" nodeType="clickEffect">
                                  <p:stCondLst>
                                    <p:cond delay="0"/>
                                  </p:stCondLst>
                                  <p:childTnLst>
                                    <p:set>
                                      <p:cBhvr>
                                        <p:cTn id="71" dur="1" fill="hold">
                                          <p:stCondLst>
                                            <p:cond delay="0"/>
                                          </p:stCondLst>
                                        </p:cTn>
                                        <p:tgtEl>
                                          <p:spTgt spid="364562"/>
                                        </p:tgtEl>
                                        <p:attrNameLst>
                                          <p:attrName>style.visibility</p:attrName>
                                        </p:attrNameLst>
                                      </p:cBhvr>
                                      <p:to>
                                        <p:strVal val="visible"/>
                                      </p:to>
                                    </p:set>
                                    <p:animEffect transition="in" filter="slide(fromRight)">
                                      <p:cBhvr>
                                        <p:cTn id="72" dur="500"/>
                                        <p:tgtEl>
                                          <p:spTgt spid="36456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2" presetClass="entr" presetSubtype="4" fill="hold" grpId="0" nodeType="clickEffect">
                                  <p:stCondLst>
                                    <p:cond delay="0"/>
                                  </p:stCondLst>
                                  <p:childTnLst>
                                    <p:set>
                                      <p:cBhvr>
                                        <p:cTn id="76" dur="1" fill="hold">
                                          <p:stCondLst>
                                            <p:cond delay="0"/>
                                          </p:stCondLst>
                                        </p:cTn>
                                        <p:tgtEl>
                                          <p:spTgt spid="364563"/>
                                        </p:tgtEl>
                                        <p:attrNameLst>
                                          <p:attrName>style.visibility</p:attrName>
                                        </p:attrNameLst>
                                      </p:cBhvr>
                                      <p:to>
                                        <p:strVal val="visible"/>
                                      </p:to>
                                    </p:set>
                                    <p:animEffect transition="in" filter="slide(fromBottom)">
                                      <p:cBhvr>
                                        <p:cTn id="77" dur="500"/>
                                        <p:tgtEl>
                                          <p:spTgt spid="36456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2" presetClass="entr" presetSubtype="8" fill="hold" grpId="0" nodeType="clickEffect">
                                  <p:stCondLst>
                                    <p:cond delay="0"/>
                                  </p:stCondLst>
                                  <p:childTnLst>
                                    <p:set>
                                      <p:cBhvr>
                                        <p:cTn id="81" dur="1" fill="hold">
                                          <p:stCondLst>
                                            <p:cond delay="0"/>
                                          </p:stCondLst>
                                        </p:cTn>
                                        <p:tgtEl>
                                          <p:spTgt spid="364564"/>
                                        </p:tgtEl>
                                        <p:attrNameLst>
                                          <p:attrName>style.visibility</p:attrName>
                                        </p:attrNameLst>
                                      </p:cBhvr>
                                      <p:to>
                                        <p:strVal val="visible"/>
                                      </p:to>
                                    </p:set>
                                    <p:animEffect transition="in" filter="slide(fromLeft)">
                                      <p:cBhvr>
                                        <p:cTn id="82" dur="500"/>
                                        <p:tgtEl>
                                          <p:spTgt spid="364564"/>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64570"/>
                                        </p:tgtEl>
                                        <p:attrNameLst>
                                          <p:attrName>style.visibility</p:attrName>
                                        </p:attrNameLst>
                                      </p:cBhvr>
                                      <p:to>
                                        <p:strVal val="visible"/>
                                      </p:to>
                                    </p:set>
                                    <p:animEffect transition="in" filter="blinds(horizontal)">
                                      <p:cBhvr>
                                        <p:cTn id="87" dur="500"/>
                                        <p:tgtEl>
                                          <p:spTgt spid="364570"/>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364567">
                                            <p:txEl>
                                              <p:pRg st="2" end="2"/>
                                            </p:txEl>
                                          </p:spTgt>
                                        </p:tgtEl>
                                        <p:attrNameLst>
                                          <p:attrName>style.visibility</p:attrName>
                                        </p:attrNameLst>
                                      </p:cBhvr>
                                      <p:to>
                                        <p:strVal val="visible"/>
                                      </p:to>
                                    </p:set>
                                    <p:animEffect transition="in" filter="blinds(horizontal)">
                                      <p:cBhvr>
                                        <p:cTn id="92" dur="500"/>
                                        <p:tgtEl>
                                          <p:spTgt spid="364567">
                                            <p:txEl>
                                              <p:pRg st="2" end="2"/>
                                            </p:txEl>
                                          </p:spTgt>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12" presetClass="entr" presetSubtype="2" fill="hold" grpId="0" nodeType="clickEffect">
                                  <p:stCondLst>
                                    <p:cond delay="0"/>
                                  </p:stCondLst>
                                  <p:childTnLst>
                                    <p:set>
                                      <p:cBhvr>
                                        <p:cTn id="96" dur="1" fill="hold">
                                          <p:stCondLst>
                                            <p:cond delay="0"/>
                                          </p:stCondLst>
                                        </p:cTn>
                                        <p:tgtEl>
                                          <p:spTgt spid="364573"/>
                                        </p:tgtEl>
                                        <p:attrNameLst>
                                          <p:attrName>style.visibility</p:attrName>
                                        </p:attrNameLst>
                                      </p:cBhvr>
                                      <p:to>
                                        <p:strVal val="visible"/>
                                      </p:to>
                                    </p:set>
                                    <p:animEffect transition="in" filter="slide(fromRight)">
                                      <p:cBhvr>
                                        <p:cTn id="97" dur="500"/>
                                        <p:tgtEl>
                                          <p:spTgt spid="364573"/>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12" presetClass="entr" presetSubtype="4" fill="hold" grpId="0" nodeType="clickEffect">
                                  <p:stCondLst>
                                    <p:cond delay="0"/>
                                  </p:stCondLst>
                                  <p:childTnLst>
                                    <p:set>
                                      <p:cBhvr>
                                        <p:cTn id="101" dur="1" fill="hold">
                                          <p:stCondLst>
                                            <p:cond delay="0"/>
                                          </p:stCondLst>
                                        </p:cTn>
                                        <p:tgtEl>
                                          <p:spTgt spid="364574"/>
                                        </p:tgtEl>
                                        <p:attrNameLst>
                                          <p:attrName>style.visibility</p:attrName>
                                        </p:attrNameLst>
                                      </p:cBhvr>
                                      <p:to>
                                        <p:strVal val="visible"/>
                                      </p:to>
                                    </p:set>
                                    <p:animEffect transition="in" filter="slide(fromBottom)">
                                      <p:cBhvr>
                                        <p:cTn id="102" dur="500"/>
                                        <p:tgtEl>
                                          <p:spTgt spid="364574"/>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2" presetClass="entr" presetSubtype="1" fill="hold" grpId="0" nodeType="clickEffect">
                                  <p:stCondLst>
                                    <p:cond delay="0"/>
                                  </p:stCondLst>
                                  <p:childTnLst>
                                    <p:set>
                                      <p:cBhvr>
                                        <p:cTn id="106" dur="1" fill="hold">
                                          <p:stCondLst>
                                            <p:cond delay="0"/>
                                          </p:stCondLst>
                                        </p:cTn>
                                        <p:tgtEl>
                                          <p:spTgt spid="364575"/>
                                        </p:tgtEl>
                                        <p:attrNameLst>
                                          <p:attrName>style.visibility</p:attrName>
                                        </p:attrNameLst>
                                      </p:cBhvr>
                                      <p:to>
                                        <p:strVal val="visible"/>
                                      </p:to>
                                    </p:set>
                                    <p:animEffect transition="in" filter="slide(fromTop)">
                                      <p:cBhvr>
                                        <p:cTn id="107" dur="500"/>
                                        <p:tgtEl>
                                          <p:spTgt spid="364575"/>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2" presetClass="entr" presetSubtype="8" fill="hold" grpId="0" nodeType="clickEffect">
                                  <p:stCondLst>
                                    <p:cond delay="0"/>
                                  </p:stCondLst>
                                  <p:childTnLst>
                                    <p:set>
                                      <p:cBhvr>
                                        <p:cTn id="111" dur="1" fill="hold">
                                          <p:stCondLst>
                                            <p:cond delay="0"/>
                                          </p:stCondLst>
                                        </p:cTn>
                                        <p:tgtEl>
                                          <p:spTgt spid="364576"/>
                                        </p:tgtEl>
                                        <p:attrNameLst>
                                          <p:attrName>style.visibility</p:attrName>
                                        </p:attrNameLst>
                                      </p:cBhvr>
                                      <p:to>
                                        <p:strVal val="visible"/>
                                      </p:to>
                                    </p:set>
                                    <p:animEffect transition="in" filter="slide(fromLeft)">
                                      <p:cBhvr>
                                        <p:cTn id="112" dur="500"/>
                                        <p:tgtEl>
                                          <p:spTgt spid="364576"/>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2" presetClass="entr" presetSubtype="1" fill="hold" grpId="0" nodeType="clickEffect">
                                  <p:stCondLst>
                                    <p:cond delay="0"/>
                                  </p:stCondLst>
                                  <p:childTnLst>
                                    <p:set>
                                      <p:cBhvr>
                                        <p:cTn id="116" dur="1" fill="hold">
                                          <p:stCondLst>
                                            <p:cond delay="0"/>
                                          </p:stCondLst>
                                        </p:cTn>
                                        <p:tgtEl>
                                          <p:spTgt spid="364578"/>
                                        </p:tgtEl>
                                        <p:attrNameLst>
                                          <p:attrName>style.visibility</p:attrName>
                                        </p:attrNameLst>
                                      </p:cBhvr>
                                      <p:to>
                                        <p:strVal val="visible"/>
                                      </p:to>
                                    </p:set>
                                    <p:animEffect transition="in" filter="slide(fromTop)">
                                      <p:cBhvr>
                                        <p:cTn id="117" dur="500"/>
                                        <p:tgtEl>
                                          <p:spTgt spid="364578"/>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2" presetClass="entr" presetSubtype="2" fill="hold" grpId="0" nodeType="clickEffect">
                                  <p:stCondLst>
                                    <p:cond delay="0"/>
                                  </p:stCondLst>
                                  <p:childTnLst>
                                    <p:set>
                                      <p:cBhvr>
                                        <p:cTn id="121" dur="1" fill="hold">
                                          <p:stCondLst>
                                            <p:cond delay="0"/>
                                          </p:stCondLst>
                                        </p:cTn>
                                        <p:tgtEl>
                                          <p:spTgt spid="364579"/>
                                        </p:tgtEl>
                                        <p:attrNameLst>
                                          <p:attrName>style.visibility</p:attrName>
                                        </p:attrNameLst>
                                      </p:cBhvr>
                                      <p:to>
                                        <p:strVal val="visible"/>
                                      </p:to>
                                    </p:set>
                                    <p:animEffect transition="in" filter="slide(fromRight)">
                                      <p:cBhvr>
                                        <p:cTn id="122" dur="500"/>
                                        <p:tgtEl>
                                          <p:spTgt spid="364579"/>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2" presetClass="entr" presetSubtype="1" fill="hold" grpId="0" nodeType="clickEffect">
                                  <p:stCondLst>
                                    <p:cond delay="0"/>
                                  </p:stCondLst>
                                  <p:childTnLst>
                                    <p:set>
                                      <p:cBhvr>
                                        <p:cTn id="126" dur="1" fill="hold">
                                          <p:stCondLst>
                                            <p:cond delay="0"/>
                                          </p:stCondLst>
                                        </p:cTn>
                                        <p:tgtEl>
                                          <p:spTgt spid="364581"/>
                                        </p:tgtEl>
                                        <p:attrNameLst>
                                          <p:attrName>style.visibility</p:attrName>
                                        </p:attrNameLst>
                                      </p:cBhvr>
                                      <p:to>
                                        <p:strVal val="visible"/>
                                      </p:to>
                                    </p:set>
                                    <p:animEffect transition="in" filter="slide(fromTop)">
                                      <p:cBhvr>
                                        <p:cTn id="127" dur="500"/>
                                        <p:tgtEl>
                                          <p:spTgt spid="364581"/>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364571"/>
                                        </p:tgtEl>
                                        <p:attrNameLst>
                                          <p:attrName>style.visibility</p:attrName>
                                        </p:attrNameLst>
                                      </p:cBhvr>
                                      <p:to>
                                        <p:strVal val="visible"/>
                                      </p:to>
                                    </p:set>
                                    <p:animEffect transition="in" filter="blinds(horizontal)">
                                      <p:cBhvr>
                                        <p:cTn id="132" dur="500"/>
                                        <p:tgtEl>
                                          <p:spTgt spid="364571"/>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nodeType="clickEffect">
                                  <p:stCondLst>
                                    <p:cond delay="0"/>
                                  </p:stCondLst>
                                  <p:childTnLst>
                                    <p:set>
                                      <p:cBhvr>
                                        <p:cTn id="136" dur="1" fill="hold">
                                          <p:stCondLst>
                                            <p:cond delay="0"/>
                                          </p:stCondLst>
                                        </p:cTn>
                                        <p:tgtEl>
                                          <p:spTgt spid="364583">
                                            <p:txEl>
                                              <p:pRg st="0" end="0"/>
                                            </p:txEl>
                                          </p:spTgt>
                                        </p:tgtEl>
                                        <p:attrNameLst>
                                          <p:attrName>style.visibility</p:attrName>
                                        </p:attrNameLst>
                                      </p:cBhvr>
                                      <p:to>
                                        <p:strVal val="visible"/>
                                      </p:to>
                                    </p:set>
                                    <p:animEffect transition="in" filter="blinds(horizontal)">
                                      <p:cBhvr>
                                        <p:cTn id="137" dur="500"/>
                                        <p:tgtEl>
                                          <p:spTgt spid="364583">
                                            <p:txEl>
                                              <p:pRg st="0" end="0"/>
                                            </p:txEl>
                                          </p:spTgt>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5" presetClass="entr" presetSubtype="10" fill="hold" nodeType="clickEffect">
                                  <p:stCondLst>
                                    <p:cond delay="0"/>
                                  </p:stCondLst>
                                  <p:childTnLst>
                                    <p:set>
                                      <p:cBhvr>
                                        <p:cTn id="141" dur="1" fill="hold">
                                          <p:stCondLst>
                                            <p:cond delay="0"/>
                                          </p:stCondLst>
                                        </p:cTn>
                                        <p:tgtEl>
                                          <p:spTgt spid="364582">
                                            <p:txEl>
                                              <p:pRg st="0" end="0"/>
                                            </p:txEl>
                                          </p:spTgt>
                                        </p:tgtEl>
                                        <p:attrNameLst>
                                          <p:attrName>style.visibility</p:attrName>
                                        </p:attrNameLst>
                                      </p:cBhvr>
                                      <p:to>
                                        <p:strVal val="visible"/>
                                      </p:to>
                                    </p:set>
                                    <p:animEffect transition="in" filter="checkerboard(across)">
                                      <p:cBhvr>
                                        <p:cTn id="142" dur="500"/>
                                        <p:tgtEl>
                                          <p:spTgt spid="3645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52" grpId="0" animBg="1"/>
      <p:bldP spid="364553" grpId="0" animBg="1"/>
      <p:bldP spid="364554" grpId="0" animBg="1"/>
      <p:bldP spid="364555" grpId="0" animBg="1"/>
      <p:bldP spid="364556" grpId="0" animBg="1"/>
      <p:bldP spid="364559" grpId="0" animBg="1"/>
      <p:bldP spid="364560" grpId="0" animBg="1"/>
      <p:bldP spid="364561" grpId="0" animBg="1"/>
      <p:bldP spid="364562" grpId="0" animBg="1"/>
      <p:bldP spid="364563" grpId="0" animBg="1"/>
      <p:bldP spid="364564" grpId="0" animBg="1"/>
      <p:bldP spid="364565" grpId="0" animBg="1"/>
      <p:bldP spid="364569" grpId="0"/>
      <p:bldP spid="364570" grpId="0"/>
      <p:bldP spid="364571" grpId="0"/>
      <p:bldP spid="364573" grpId="0" animBg="1"/>
      <p:bldP spid="364574" grpId="0" animBg="1"/>
      <p:bldP spid="364575" grpId="0" animBg="1"/>
      <p:bldP spid="364576" grpId="0" animBg="1"/>
      <p:bldP spid="364578" grpId="0" animBg="1"/>
      <p:bldP spid="364579" grpId="0" animBg="1"/>
      <p:bldP spid="364581"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第一章 计算机系统概述</a:t>
            </a:r>
            <a:endParaRPr lang="zh-CN" altLang="en-US" dirty="0">
              <a:solidFill>
                <a:srgbClr val="FF0000"/>
              </a:solidFill>
            </a:endParaRPr>
          </a:p>
        </p:txBody>
      </p:sp>
      <p:sp>
        <p:nvSpPr>
          <p:cNvPr id="3" name="内容占位符 2"/>
          <p:cNvSpPr>
            <a:spLocks noGrp="1"/>
          </p:cNvSpPr>
          <p:nvPr>
            <p:ph idx="1"/>
          </p:nvPr>
        </p:nvSpPr>
        <p:spPr/>
        <p:txBody>
          <a:bodyPr/>
          <a:lstStyle/>
          <a:p>
            <a:r>
              <a:rPr lang="en-US" altLang="zh-CN" dirty="0" smtClean="0"/>
              <a:t>1.1 </a:t>
            </a:r>
            <a:r>
              <a:rPr lang="zh-CN" altLang="en-US" dirty="0" smtClean="0"/>
              <a:t>计算机</a:t>
            </a:r>
            <a:r>
              <a:rPr lang="zh-CN" altLang="en-US" dirty="0"/>
              <a:t>的发展历程</a:t>
            </a:r>
            <a:endParaRPr lang="en-US" altLang="zh-CN" dirty="0"/>
          </a:p>
          <a:p>
            <a:r>
              <a:rPr lang="en-US" altLang="zh-CN" dirty="0" smtClean="0"/>
              <a:t>1.2 </a:t>
            </a:r>
            <a:r>
              <a:rPr lang="zh-CN" altLang="en-US" dirty="0" smtClean="0"/>
              <a:t>计算机系统功能和组成</a:t>
            </a:r>
            <a:endParaRPr lang="en-US" altLang="zh-CN" dirty="0" smtClean="0"/>
          </a:p>
          <a:p>
            <a:r>
              <a:rPr lang="en-US" altLang="zh-CN" dirty="0" smtClean="0"/>
              <a:t>1.3 </a:t>
            </a:r>
            <a:r>
              <a:rPr lang="zh-CN" altLang="en-US" dirty="0" smtClean="0"/>
              <a:t>程序开发执行过程</a:t>
            </a:r>
            <a:endParaRPr lang="zh-CN" altLang="en-US" dirty="0"/>
          </a:p>
          <a:p>
            <a:r>
              <a:rPr lang="en-US" altLang="zh-CN" dirty="0" smtClean="0">
                <a:solidFill>
                  <a:srgbClr val="CC3300"/>
                </a:solidFill>
              </a:rPr>
              <a:t>1.4 </a:t>
            </a:r>
            <a:r>
              <a:rPr lang="zh-CN" altLang="en-US" dirty="0" smtClean="0">
                <a:solidFill>
                  <a:srgbClr val="CC3300"/>
                </a:solidFill>
              </a:rPr>
              <a:t>计算机系统层次结构</a:t>
            </a:r>
            <a:endParaRPr lang="zh-CN" altLang="en-US" dirty="0">
              <a:solidFill>
                <a:srgbClr val="CC3300"/>
              </a:solidFill>
            </a:endParaRPr>
          </a:p>
          <a:p>
            <a:r>
              <a:rPr lang="en-US" altLang="zh-CN" dirty="0" smtClean="0"/>
              <a:t>1.5 </a:t>
            </a:r>
            <a:r>
              <a:rPr lang="zh-CN" altLang="en-US" dirty="0" smtClean="0"/>
              <a:t>计算机系统性能评价</a:t>
            </a:r>
            <a:endParaRPr lang="zh-CN" altLang="en-US"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68</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13459707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不同层次语言之间的等价转换</a:t>
            </a: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69</a:t>
            </a:fld>
            <a:r>
              <a:rPr lang="en-US" altLang="zh-CN" sz="1400" smtClean="0">
                <a:solidFill>
                  <a:srgbClr val="0D7157"/>
                </a:solidFill>
              </a:rPr>
              <a:t>- </a:t>
            </a:r>
            <a:endParaRPr lang="en-US" altLang="zh-CN" sz="1400" dirty="0">
              <a:solidFill>
                <a:srgbClr val="0D7157"/>
              </a:solidFill>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6013"/>
            <a:ext cx="8812213"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a:spLocks noChangeArrowheads="1"/>
          </p:cNvSpPr>
          <p:nvPr/>
        </p:nvSpPr>
        <p:spPr bwMode="auto">
          <a:xfrm>
            <a:off x="4005263" y="3746500"/>
            <a:ext cx="798512" cy="1147763"/>
          </a:xfrm>
          <a:prstGeom prst="rect">
            <a:avLst/>
          </a:prstGeom>
          <a:solidFill>
            <a:schemeClr val="accent2">
              <a:alpha val="34117"/>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endParaRPr lang="zh-CN" altLang="en-US" i="0">
              <a:solidFill>
                <a:srgbClr val="000000"/>
              </a:solidFill>
              <a:ea typeface="宋体" panose="02010600030101010101" pitchFamily="2" charset="-122"/>
            </a:endParaRPr>
          </a:p>
        </p:txBody>
      </p:sp>
      <p:sp>
        <p:nvSpPr>
          <p:cNvPr id="7" name="Rectangle 5"/>
          <p:cNvSpPr>
            <a:spLocks noChangeArrowheads="1"/>
          </p:cNvSpPr>
          <p:nvPr/>
        </p:nvSpPr>
        <p:spPr bwMode="auto">
          <a:xfrm>
            <a:off x="4837113" y="3751263"/>
            <a:ext cx="654050" cy="1147762"/>
          </a:xfrm>
          <a:prstGeom prst="rect">
            <a:avLst/>
          </a:prstGeom>
          <a:solidFill>
            <a:srgbClr val="800080">
              <a:alpha val="3411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endParaRPr lang="zh-CN" altLang="en-US" i="0">
              <a:solidFill>
                <a:srgbClr val="000000"/>
              </a:solidFill>
              <a:ea typeface="宋体" panose="02010600030101010101" pitchFamily="2" charset="-122"/>
            </a:endParaRPr>
          </a:p>
        </p:txBody>
      </p:sp>
      <p:sp>
        <p:nvSpPr>
          <p:cNvPr id="8" name="Rectangle 6"/>
          <p:cNvSpPr>
            <a:spLocks noChangeArrowheads="1"/>
          </p:cNvSpPr>
          <p:nvPr/>
        </p:nvSpPr>
        <p:spPr bwMode="auto">
          <a:xfrm>
            <a:off x="5505450" y="3736975"/>
            <a:ext cx="654050" cy="1147763"/>
          </a:xfrm>
          <a:prstGeom prst="rect">
            <a:avLst/>
          </a:prstGeom>
          <a:solidFill>
            <a:srgbClr val="339966">
              <a:alpha val="3803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endParaRPr lang="zh-CN" altLang="en-US" i="0">
              <a:solidFill>
                <a:srgbClr val="000000"/>
              </a:solidFill>
              <a:ea typeface="宋体" panose="02010600030101010101" pitchFamily="2" charset="-122"/>
            </a:endParaRPr>
          </a:p>
        </p:txBody>
      </p:sp>
      <p:sp>
        <p:nvSpPr>
          <p:cNvPr id="9" name="Rectangle 7"/>
          <p:cNvSpPr>
            <a:spLocks noChangeArrowheads="1"/>
          </p:cNvSpPr>
          <p:nvPr/>
        </p:nvSpPr>
        <p:spPr bwMode="auto">
          <a:xfrm>
            <a:off x="6157913" y="3736975"/>
            <a:ext cx="2060575" cy="1147763"/>
          </a:xfrm>
          <a:prstGeom prst="rect">
            <a:avLst/>
          </a:prstGeom>
          <a:solidFill>
            <a:srgbClr val="FF0000">
              <a:alpha val="3411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endParaRPr lang="zh-CN" altLang="en-US" i="0">
              <a:solidFill>
                <a:srgbClr val="000000"/>
              </a:solidFill>
              <a:ea typeface="宋体" panose="02010600030101010101" pitchFamily="2" charset="-122"/>
            </a:endParaRPr>
          </a:p>
        </p:txBody>
      </p:sp>
      <p:sp>
        <p:nvSpPr>
          <p:cNvPr id="10" name="Line 8"/>
          <p:cNvSpPr>
            <a:spLocks noChangeShapeType="1"/>
          </p:cNvSpPr>
          <p:nvPr/>
        </p:nvSpPr>
        <p:spPr bwMode="auto">
          <a:xfrm>
            <a:off x="3962400" y="4037013"/>
            <a:ext cx="4252913"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9"/>
          <p:cNvSpPr>
            <a:spLocks noChangeShapeType="1"/>
          </p:cNvSpPr>
          <p:nvPr/>
        </p:nvSpPr>
        <p:spPr bwMode="auto">
          <a:xfrm>
            <a:off x="3970338" y="4302125"/>
            <a:ext cx="4252912"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3956050" y="4602163"/>
            <a:ext cx="4252913"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a:off x="3956050" y="4887913"/>
            <a:ext cx="4252913"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Rectangle 12"/>
          <p:cNvSpPr>
            <a:spLocks noChangeArrowheads="1"/>
          </p:cNvSpPr>
          <p:nvPr/>
        </p:nvSpPr>
        <p:spPr bwMode="auto">
          <a:xfrm>
            <a:off x="4978400" y="2643188"/>
            <a:ext cx="1379538" cy="552450"/>
          </a:xfrm>
          <a:prstGeom prst="rect">
            <a:avLst/>
          </a:prstGeom>
          <a:solidFill>
            <a:srgbClr val="FFFF00">
              <a:alpha val="4509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endParaRPr lang="zh-CN" altLang="en-US" i="0">
              <a:solidFill>
                <a:srgbClr val="000000"/>
              </a:solidFill>
              <a:ea typeface="宋体" panose="02010600030101010101" pitchFamily="2" charset="-122"/>
            </a:endParaRPr>
          </a:p>
        </p:txBody>
      </p:sp>
      <p:sp>
        <p:nvSpPr>
          <p:cNvPr id="15" name="Rectangle 13"/>
          <p:cNvSpPr>
            <a:spLocks noChangeArrowheads="1"/>
          </p:cNvSpPr>
          <p:nvPr/>
        </p:nvSpPr>
        <p:spPr bwMode="auto">
          <a:xfrm>
            <a:off x="4940300" y="1487488"/>
            <a:ext cx="1379538" cy="304800"/>
          </a:xfrm>
          <a:prstGeom prst="rect">
            <a:avLst/>
          </a:prstGeom>
          <a:solidFill>
            <a:srgbClr val="FFFF00">
              <a:alpha val="4509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endParaRPr lang="zh-CN" altLang="en-US" i="0">
              <a:solidFill>
                <a:srgbClr val="000000"/>
              </a:solidFill>
              <a:ea typeface="宋体" panose="02010600030101010101" pitchFamily="2" charset="-122"/>
            </a:endParaRPr>
          </a:p>
        </p:txBody>
      </p:sp>
      <p:sp>
        <p:nvSpPr>
          <p:cNvPr id="16" name="Rectangle 14"/>
          <p:cNvSpPr>
            <a:spLocks noChangeArrowheads="1"/>
          </p:cNvSpPr>
          <p:nvPr/>
        </p:nvSpPr>
        <p:spPr bwMode="auto">
          <a:xfrm>
            <a:off x="4959350" y="1187450"/>
            <a:ext cx="1379538" cy="304800"/>
          </a:xfrm>
          <a:prstGeom prst="rect">
            <a:avLst/>
          </a:prstGeom>
          <a:solidFill>
            <a:schemeClr val="accent2">
              <a:alpha val="45097"/>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endParaRPr lang="zh-CN" altLang="en-US" i="0">
              <a:solidFill>
                <a:srgbClr val="000000"/>
              </a:solidFill>
              <a:ea typeface="宋体" panose="02010600030101010101" pitchFamily="2" charset="-122"/>
            </a:endParaRPr>
          </a:p>
        </p:txBody>
      </p:sp>
      <p:sp>
        <p:nvSpPr>
          <p:cNvPr id="17" name="Rectangle 15"/>
          <p:cNvSpPr>
            <a:spLocks noChangeArrowheads="1"/>
          </p:cNvSpPr>
          <p:nvPr/>
        </p:nvSpPr>
        <p:spPr bwMode="auto">
          <a:xfrm>
            <a:off x="4946650" y="1798638"/>
            <a:ext cx="1379538" cy="304800"/>
          </a:xfrm>
          <a:prstGeom prst="rect">
            <a:avLst/>
          </a:prstGeom>
          <a:solidFill>
            <a:srgbClr val="00FF00">
              <a:alpha val="3098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endParaRPr lang="zh-CN" altLang="en-US" i="0">
              <a:solidFill>
                <a:srgbClr val="000000"/>
              </a:solidFill>
              <a:ea typeface="宋体" panose="02010600030101010101" pitchFamily="2" charset="-122"/>
            </a:endParaRPr>
          </a:p>
        </p:txBody>
      </p:sp>
      <p:sp>
        <p:nvSpPr>
          <p:cNvPr id="18" name="Rectangle 16"/>
          <p:cNvSpPr>
            <a:spLocks noChangeArrowheads="1"/>
          </p:cNvSpPr>
          <p:nvPr/>
        </p:nvSpPr>
        <p:spPr bwMode="auto">
          <a:xfrm>
            <a:off x="4995863" y="3211513"/>
            <a:ext cx="1379537" cy="304800"/>
          </a:xfrm>
          <a:prstGeom prst="rect">
            <a:avLst/>
          </a:prstGeom>
          <a:solidFill>
            <a:srgbClr val="00FF00">
              <a:alpha val="3098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endParaRPr lang="zh-CN" altLang="en-US" i="0">
              <a:solidFill>
                <a:srgbClr val="000000"/>
              </a:solidFill>
              <a:ea typeface="宋体" panose="02010600030101010101" pitchFamily="2" charset="-122"/>
            </a:endParaRPr>
          </a:p>
        </p:txBody>
      </p:sp>
      <p:sp>
        <p:nvSpPr>
          <p:cNvPr id="19" name="Rectangle 17"/>
          <p:cNvSpPr>
            <a:spLocks noChangeArrowheads="1"/>
          </p:cNvSpPr>
          <p:nvPr/>
        </p:nvSpPr>
        <p:spPr bwMode="auto">
          <a:xfrm>
            <a:off x="4979988" y="2338388"/>
            <a:ext cx="1379537" cy="304800"/>
          </a:xfrm>
          <a:prstGeom prst="rect">
            <a:avLst/>
          </a:prstGeom>
          <a:solidFill>
            <a:schemeClr val="accent2">
              <a:alpha val="45097"/>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endParaRPr lang="zh-CN" altLang="en-US" i="0">
              <a:solidFill>
                <a:srgbClr val="000000"/>
              </a:solidFill>
              <a:ea typeface="宋体" panose="02010600030101010101" pitchFamily="2" charset="-122"/>
            </a:endParaRPr>
          </a:p>
        </p:txBody>
      </p:sp>
      <p:grpSp>
        <p:nvGrpSpPr>
          <p:cNvPr id="20" name="Group 18"/>
          <p:cNvGrpSpPr>
            <a:grpSpLocks/>
          </p:cNvGrpSpPr>
          <p:nvPr/>
        </p:nvGrpSpPr>
        <p:grpSpPr bwMode="auto">
          <a:xfrm>
            <a:off x="4354513" y="3427413"/>
            <a:ext cx="2308225" cy="333375"/>
            <a:chOff x="2743" y="2249"/>
            <a:chExt cx="1454" cy="210"/>
          </a:xfrm>
        </p:grpSpPr>
        <p:sp>
          <p:nvSpPr>
            <p:cNvPr id="21" name="Line 19"/>
            <p:cNvSpPr>
              <a:spLocks noChangeShapeType="1"/>
            </p:cNvSpPr>
            <p:nvPr/>
          </p:nvSpPr>
          <p:spPr bwMode="auto">
            <a:xfrm flipH="1">
              <a:off x="2743" y="2277"/>
              <a:ext cx="484" cy="15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20"/>
            <p:cNvSpPr>
              <a:spLocks noChangeShapeType="1"/>
            </p:cNvSpPr>
            <p:nvPr/>
          </p:nvSpPr>
          <p:spPr bwMode="auto">
            <a:xfrm flipH="1">
              <a:off x="3310" y="2267"/>
              <a:ext cx="548" cy="156"/>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21"/>
            <p:cNvSpPr>
              <a:spLocks noChangeShapeType="1"/>
            </p:cNvSpPr>
            <p:nvPr/>
          </p:nvSpPr>
          <p:spPr bwMode="auto">
            <a:xfrm>
              <a:off x="3520" y="2249"/>
              <a:ext cx="192" cy="201"/>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2"/>
            <p:cNvSpPr>
              <a:spLocks noChangeShapeType="1"/>
            </p:cNvSpPr>
            <p:nvPr/>
          </p:nvSpPr>
          <p:spPr bwMode="auto">
            <a:xfrm>
              <a:off x="3676" y="2258"/>
              <a:ext cx="521" cy="201"/>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5" name="Text Box 23"/>
          <p:cNvSpPr txBox="1">
            <a:spLocks noChangeArrowheads="1"/>
          </p:cNvSpPr>
          <p:nvPr/>
        </p:nvSpPr>
        <p:spPr bwMode="auto">
          <a:xfrm>
            <a:off x="6809867" y="2532857"/>
            <a:ext cx="1930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spcBef>
                <a:spcPct val="50000"/>
              </a:spcBef>
            </a:pPr>
            <a:r>
              <a:rPr lang="zh-CN" altLang="en-US" sz="2000" b="1" i="0" dirty="0">
                <a:solidFill>
                  <a:srgbClr val="000000"/>
                </a:solidFill>
                <a:ea typeface="微软雅黑" panose="020B0503020204020204" pitchFamily="34" charset="-122"/>
              </a:rPr>
              <a:t>每条指令由操作码和若干地址码组成</a:t>
            </a:r>
          </a:p>
        </p:txBody>
      </p:sp>
      <p:sp>
        <p:nvSpPr>
          <p:cNvPr id="26" name="Text Box 24"/>
          <p:cNvSpPr txBox="1">
            <a:spLocks noChangeArrowheads="1"/>
          </p:cNvSpPr>
          <p:nvPr/>
        </p:nvSpPr>
        <p:spPr bwMode="auto">
          <a:xfrm>
            <a:off x="985838" y="6026150"/>
            <a:ext cx="6546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eaLnBrk="1" hangingPunct="1">
              <a:spcBef>
                <a:spcPct val="50000"/>
              </a:spcBef>
            </a:pPr>
            <a:r>
              <a:rPr lang="zh-CN" altLang="en-US" sz="2000" b="1" i="0">
                <a:solidFill>
                  <a:srgbClr val="FF0000"/>
                </a:solidFill>
                <a:ea typeface="微软雅黑" panose="020B0503020204020204" pitchFamily="34" charset="-122"/>
              </a:rPr>
              <a:t>任何高级语言程序最终通过执行若干条指令来完成！</a:t>
            </a:r>
          </a:p>
        </p:txBody>
      </p:sp>
    </p:spTree>
    <p:extLst>
      <p:ext uri="{BB962C8B-B14F-4D97-AF65-F5344CB8AC3E}">
        <p14:creationId xmlns:p14="http://schemas.microsoft.com/office/powerpoint/2010/main" val="106603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linds(horizontal)">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linds(horizontal)">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linds(horizontal)">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blinds(horizontal)">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blinds(horizontal)">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blinds(horizontal)">
                                      <p:cBhvr>
                                        <p:cTn id="67" dur="500"/>
                                        <p:tgtEl>
                                          <p:spTgt spid="8"/>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blinds(horizontal)">
                                      <p:cBhvr>
                                        <p:cTn id="72" dur="500"/>
                                        <p:tgtEl>
                                          <p:spTgt spid="9"/>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blinds(horizontal)">
                                      <p:cBhvr>
                                        <p:cTn id="77" dur="5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blinds(horizontal)">
                                      <p:cBhvr>
                                        <p:cTn id="82" dur="500"/>
                                        <p:tgtEl>
                                          <p:spTgt spid="25"/>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blinds(horizontal)">
                                      <p:cBhvr>
                                        <p:cTn id="8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5"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1"/>
          <p:cNvSpPr>
            <a:spLocks noGrp="1"/>
          </p:cNvSpPr>
          <p:nvPr>
            <p:ph type="title"/>
          </p:nvPr>
        </p:nvSpPr>
        <p:spPr>
          <a:xfrm>
            <a:off x="271490" y="357166"/>
            <a:ext cx="8229600" cy="582612"/>
          </a:xfrm>
        </p:spPr>
        <p:txBody>
          <a:bodyPr/>
          <a:lstStyle/>
          <a:p>
            <a:r>
              <a:rPr lang="zh-CN" altLang="en-US" dirty="0" smtClean="0">
                <a:solidFill>
                  <a:srgbClr val="FF0000"/>
                </a:solidFill>
              </a:rPr>
              <a:t>课程的由来                          </a:t>
            </a:r>
            <a:r>
              <a:rPr lang="en-US" altLang="zh-CN" sz="2400" b="0" dirty="0" smtClean="0">
                <a:solidFill>
                  <a:srgbClr val="FF0000"/>
                </a:solidFill>
                <a:effectLst>
                  <a:outerShdw blurRad="38100" dist="38100" dir="2700000" algn="tl">
                    <a:srgbClr val="000000">
                      <a:alpha val="43137"/>
                    </a:srgbClr>
                  </a:outerShdw>
                </a:effectLst>
              </a:rPr>
              <a:t>ICS-</a:t>
            </a:r>
            <a:r>
              <a:rPr lang="zh-CN" altLang="en-US" sz="2400" b="0" dirty="0" smtClean="0">
                <a:solidFill>
                  <a:srgbClr val="FF0000"/>
                </a:solidFill>
                <a:effectLst>
                  <a:outerShdw blurRad="38100" dist="38100" dir="2700000" algn="tl">
                    <a:srgbClr val="000000">
                      <a:alpha val="43137"/>
                    </a:srgbClr>
                  </a:outerShdw>
                </a:effectLst>
              </a:rPr>
              <a:t>计算机系统基础</a:t>
            </a:r>
            <a:endParaRPr lang="zh-CN" altLang="en-US" sz="2400" b="0" dirty="0">
              <a:solidFill>
                <a:srgbClr val="FF0000"/>
              </a:solidFill>
              <a:effectLst>
                <a:outerShdw blurRad="38100" dist="38100" dir="2700000" algn="tl">
                  <a:srgbClr val="000000">
                    <a:alpha val="43137"/>
                  </a:srgbClr>
                </a:outerShdw>
              </a:effectLst>
            </a:endParaRPr>
          </a:p>
        </p:txBody>
      </p:sp>
      <p:sp>
        <p:nvSpPr>
          <p:cNvPr id="6" name="内容占位符 2"/>
          <p:cNvSpPr>
            <a:spLocks noGrp="1"/>
          </p:cNvSpPr>
          <p:nvPr>
            <p:ph idx="1"/>
          </p:nvPr>
        </p:nvSpPr>
        <p:spPr>
          <a:xfrm>
            <a:off x="71438" y="1214422"/>
            <a:ext cx="8786842" cy="4286280"/>
          </a:xfrm>
        </p:spPr>
        <p:txBody>
          <a:bodyPr/>
          <a:lstStyle/>
          <a:p>
            <a:r>
              <a:rPr sz="2000" dirty="0" smtClean="0"/>
              <a:t>原先基于</a:t>
            </a:r>
            <a:r>
              <a:rPr lang="en-US" altLang="zh-CN" sz="2000" dirty="0" smtClean="0"/>
              <a:t>PC</a:t>
            </a:r>
            <a:r>
              <a:rPr sz="2000" dirty="0" smtClean="0"/>
              <a:t>而建立起来的专业教学内容已经远远不能反映现代社会对计算机专业人才的培养要求</a:t>
            </a:r>
            <a:r>
              <a:rPr lang="en-US" altLang="zh-CN" sz="2000" dirty="0" smtClean="0"/>
              <a:t>, </a:t>
            </a:r>
            <a:r>
              <a:rPr sz="2000" dirty="0" smtClean="0"/>
              <a:t>原先计算机专业人才培养</a:t>
            </a:r>
            <a:r>
              <a:rPr sz="2000" b="1" dirty="0" smtClean="0"/>
              <a:t>强调</a:t>
            </a:r>
            <a:r>
              <a:rPr lang="en-US" altLang="zh-CN" sz="2000" b="1" dirty="0" smtClean="0"/>
              <a:t>"</a:t>
            </a:r>
            <a:r>
              <a:rPr sz="2000" b="1" dirty="0" smtClean="0"/>
              <a:t>程序</a:t>
            </a:r>
            <a:r>
              <a:rPr lang="en-US" altLang="zh-CN" sz="2000" b="1" dirty="0" smtClean="0"/>
              <a:t>"</a:t>
            </a:r>
            <a:r>
              <a:rPr sz="2000" b="1" dirty="0" smtClean="0"/>
              <a:t>设计</a:t>
            </a:r>
            <a:r>
              <a:rPr sz="2000" dirty="0" smtClean="0"/>
              <a:t>也变为更</a:t>
            </a:r>
            <a:r>
              <a:rPr sz="2000" b="1" dirty="0" smtClean="0">
                <a:solidFill>
                  <a:srgbClr val="FF0000"/>
                </a:solidFill>
              </a:rPr>
              <a:t>强调</a:t>
            </a:r>
            <a:r>
              <a:rPr lang="en-US" altLang="zh-CN" sz="2000" b="1" dirty="0" smtClean="0">
                <a:solidFill>
                  <a:srgbClr val="FF0000"/>
                </a:solidFill>
              </a:rPr>
              <a:t>"</a:t>
            </a:r>
            <a:r>
              <a:rPr sz="2000" b="1" dirty="0" smtClean="0">
                <a:solidFill>
                  <a:srgbClr val="FF0000"/>
                </a:solidFill>
              </a:rPr>
              <a:t>系统</a:t>
            </a:r>
            <a:r>
              <a:rPr lang="en-US" altLang="zh-CN" sz="2000" b="1" dirty="0" smtClean="0">
                <a:solidFill>
                  <a:srgbClr val="FF0000"/>
                </a:solidFill>
              </a:rPr>
              <a:t>"</a:t>
            </a:r>
            <a:r>
              <a:rPr sz="2000" b="1" dirty="0" smtClean="0">
                <a:solidFill>
                  <a:srgbClr val="FF0000"/>
                </a:solidFill>
              </a:rPr>
              <a:t>设计</a:t>
            </a:r>
            <a:r>
              <a:rPr lang="en-US" altLang="zh-CN" sz="2000" dirty="0" smtClean="0">
                <a:solidFill>
                  <a:srgbClr val="FF0000"/>
                </a:solidFill>
              </a:rPr>
              <a:t>.</a:t>
            </a:r>
          </a:p>
          <a:p>
            <a:pPr>
              <a:buNone/>
            </a:pPr>
            <a:endParaRPr lang="en-US" altLang="zh-CN" sz="1800" dirty="0" smtClean="0"/>
          </a:p>
          <a:p>
            <a:r>
              <a:rPr sz="2000" b="1" dirty="0" smtClean="0">
                <a:solidFill>
                  <a:srgbClr val="FF0000"/>
                </a:solidFill>
              </a:rPr>
              <a:t>后</a:t>
            </a:r>
            <a:r>
              <a:rPr lang="en-US" altLang="zh-CN" sz="2000" b="1" dirty="0" smtClean="0">
                <a:solidFill>
                  <a:srgbClr val="FF0000"/>
                </a:solidFill>
              </a:rPr>
              <a:t>PC</a:t>
            </a:r>
            <a:r>
              <a:rPr sz="2000" b="1" dirty="0" smtClean="0">
                <a:solidFill>
                  <a:srgbClr val="FF0000"/>
                </a:solidFill>
              </a:rPr>
              <a:t>时代</a:t>
            </a:r>
            <a:r>
              <a:rPr lang="en-US" altLang="zh-CN" sz="2000" dirty="0" smtClean="0"/>
              <a:t>, </a:t>
            </a:r>
            <a:r>
              <a:rPr sz="2000" dirty="0" smtClean="0"/>
              <a:t>并行成为重要主题</a:t>
            </a:r>
            <a:r>
              <a:rPr lang="en-US" altLang="zh-CN" sz="2000" dirty="0" smtClean="0"/>
              <a:t>, </a:t>
            </a:r>
            <a:r>
              <a:rPr sz="2000" b="1" dirty="0" smtClean="0">
                <a:solidFill>
                  <a:srgbClr val="FF0000"/>
                </a:solidFill>
              </a:rPr>
              <a:t>培养具有系统观的</a:t>
            </a:r>
            <a:r>
              <a:rPr lang="en-US" altLang="zh-CN" sz="2000" b="1" dirty="0" smtClean="0">
                <a:solidFill>
                  <a:srgbClr val="FF0000"/>
                </a:solidFill>
              </a:rPr>
              <a:t>, </a:t>
            </a:r>
            <a:r>
              <a:rPr sz="2000" b="1" dirty="0" smtClean="0">
                <a:solidFill>
                  <a:srgbClr val="FF0000"/>
                </a:solidFill>
              </a:rPr>
              <a:t>能够进行软</a:t>
            </a:r>
            <a:r>
              <a:rPr lang="en-US" altLang="zh-CN" sz="2000" b="1" dirty="0" smtClean="0">
                <a:solidFill>
                  <a:srgbClr val="FF0000"/>
                </a:solidFill>
              </a:rPr>
              <a:t>, </a:t>
            </a:r>
            <a:r>
              <a:rPr sz="2000" b="1" dirty="0" smtClean="0">
                <a:solidFill>
                  <a:srgbClr val="FF0000"/>
                </a:solidFill>
              </a:rPr>
              <a:t>硬件协同设计的软硬件</a:t>
            </a:r>
            <a:r>
              <a:rPr sz="2000" dirty="0" smtClean="0">
                <a:solidFill>
                  <a:srgbClr val="FF0000"/>
                </a:solidFill>
              </a:rPr>
              <a:t>贯通人才</a:t>
            </a:r>
            <a:r>
              <a:rPr sz="2000" dirty="0" smtClean="0"/>
              <a:t>是关键</a:t>
            </a:r>
            <a:r>
              <a:rPr lang="en-US" altLang="zh-CN" sz="2000" dirty="0" smtClean="0"/>
              <a:t>. </a:t>
            </a:r>
            <a:r>
              <a:rPr sz="2000" dirty="0" smtClean="0"/>
              <a:t>而且</a:t>
            </a:r>
            <a:r>
              <a:rPr lang="en-US" altLang="zh-CN" sz="2000" dirty="0" smtClean="0"/>
              <a:t>, </a:t>
            </a:r>
            <a:r>
              <a:rPr sz="2000" dirty="0" smtClean="0"/>
              <a:t>后</a:t>
            </a:r>
            <a:r>
              <a:rPr lang="en-US" altLang="zh-CN" sz="2000" dirty="0" smtClean="0"/>
              <a:t>PC</a:t>
            </a:r>
            <a:r>
              <a:rPr sz="2000" dirty="0" smtClean="0"/>
              <a:t>时代对于大量从事应用开发的应用程序员的要求也变得更高</a:t>
            </a:r>
            <a:r>
              <a:rPr lang="en-US" altLang="zh-CN" sz="2000" dirty="0" smtClean="0"/>
              <a:t>. </a:t>
            </a:r>
            <a:r>
              <a:rPr sz="2000" dirty="0" smtClean="0"/>
              <a:t>首先</a:t>
            </a:r>
            <a:r>
              <a:rPr lang="en-US" altLang="zh-CN" sz="2000" dirty="0" smtClean="0"/>
              <a:t>, </a:t>
            </a:r>
            <a:r>
              <a:rPr sz="2000" dirty="0" smtClean="0"/>
              <a:t>后</a:t>
            </a:r>
            <a:r>
              <a:rPr lang="en-US" altLang="zh-CN" sz="2000" dirty="0" smtClean="0"/>
              <a:t>PC</a:t>
            </a:r>
            <a:r>
              <a:rPr sz="2000" dirty="0" smtClean="0"/>
              <a:t>时代的应用问题更复杂</a:t>
            </a:r>
            <a:r>
              <a:rPr lang="en-US" altLang="zh-CN" sz="2000" dirty="0" smtClean="0"/>
              <a:t>, </a:t>
            </a:r>
            <a:r>
              <a:rPr sz="2000" dirty="0" smtClean="0"/>
              <a:t>应用领域更广泛</a:t>
            </a:r>
            <a:r>
              <a:rPr lang="en-US" altLang="zh-CN" sz="2000" dirty="0" smtClean="0"/>
              <a:t>. </a:t>
            </a:r>
            <a:r>
              <a:rPr sz="2000" dirty="0" smtClean="0"/>
              <a:t>其次</a:t>
            </a:r>
            <a:r>
              <a:rPr lang="en-US" altLang="zh-CN" sz="2000" dirty="0" smtClean="0"/>
              <a:t>, </a:t>
            </a:r>
            <a:r>
              <a:rPr sz="2000" dirty="0" smtClean="0"/>
              <a:t>要能够编写出各类不同平台所适合的高效程序</a:t>
            </a:r>
            <a:r>
              <a:rPr lang="en-US" altLang="zh-CN" sz="2000" dirty="0" smtClean="0"/>
              <a:t>, </a:t>
            </a:r>
            <a:r>
              <a:rPr sz="2000" dirty="0" smtClean="0"/>
              <a:t>应用开发人员必需对计算机系统具有全面的认识</a:t>
            </a:r>
            <a:r>
              <a:rPr lang="en-US" altLang="zh-CN" sz="2000" dirty="0" smtClean="0"/>
              <a:t>, </a:t>
            </a:r>
            <a:r>
              <a:rPr sz="2000" dirty="0" smtClean="0"/>
              <a:t>必需了解</a:t>
            </a:r>
            <a:r>
              <a:rPr sz="2000" b="1" dirty="0" smtClean="0">
                <a:solidFill>
                  <a:srgbClr val="FF0000"/>
                </a:solidFill>
              </a:rPr>
              <a:t>不同系统平台的底层结构</a:t>
            </a:r>
            <a:r>
              <a:rPr lang="en-US" altLang="zh-CN" sz="2000" b="1" dirty="0" smtClean="0">
                <a:solidFill>
                  <a:srgbClr val="FF0000"/>
                </a:solidFill>
              </a:rPr>
              <a:t>, </a:t>
            </a:r>
            <a:r>
              <a:rPr sz="2000" b="1" dirty="0" smtClean="0">
                <a:solidFill>
                  <a:srgbClr val="FF0000"/>
                </a:solidFill>
              </a:rPr>
              <a:t>并掌握并行程序设计技术和工具</a:t>
            </a:r>
            <a:r>
              <a:rPr lang="en-US" altLang="zh-CN" sz="2000" dirty="0" smtClean="0">
                <a:solidFill>
                  <a:srgbClr val="FF0000"/>
                </a:solidFill>
              </a:rPr>
              <a:t>.</a:t>
            </a:r>
            <a:r>
              <a:rPr lang="en-US" altLang="zh-CN" sz="2000" dirty="0" smtClean="0"/>
              <a:t> </a:t>
            </a:r>
            <a:endParaRPr lang="zh-CN" altLang="en-US" sz="1800" b="1"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开发和运行程序需什么支撑？</a:t>
            </a:r>
          </a:p>
        </p:txBody>
      </p:sp>
      <p:sp>
        <p:nvSpPr>
          <p:cNvPr id="3" name="内容占位符 2"/>
          <p:cNvSpPr>
            <a:spLocks noGrp="1"/>
          </p:cNvSpPr>
          <p:nvPr>
            <p:ph idx="1"/>
          </p:nvPr>
        </p:nvSpPr>
        <p:spPr/>
        <p:txBody>
          <a:bodyPr/>
          <a:lstStyle/>
          <a:p>
            <a:r>
              <a:rPr lang="zh-CN" altLang="en-US" sz="2100" dirty="0" smtClean="0">
                <a:latin typeface="微软雅黑" panose="020B0503020204020204" pitchFamily="34" charset="-122"/>
                <a:ea typeface="微软雅黑" panose="020B0503020204020204" pitchFamily="34" charset="-122"/>
              </a:rPr>
              <a:t>早期原始程序开发</a:t>
            </a:r>
            <a:endParaRPr lang="zh-CN" altLang="en-US" sz="2100" dirty="0">
              <a:latin typeface="微软雅黑" panose="020B0503020204020204" pitchFamily="34" charset="-122"/>
              <a:ea typeface="微软雅黑" panose="020B0503020204020204" pitchFamily="34" charset="-122"/>
            </a:endParaRPr>
          </a:p>
          <a:p>
            <a:pPr lvl="1"/>
            <a:r>
              <a:rPr lang="zh-CN" altLang="en-US" sz="2100" dirty="0">
                <a:latin typeface="微软雅黑" panose="020B0503020204020204" pitchFamily="34" charset="-122"/>
                <a:ea typeface="微软雅黑" panose="020B0503020204020204" pitchFamily="34" charset="-122"/>
              </a:rPr>
              <a:t>直接输入</a:t>
            </a:r>
            <a:r>
              <a:rPr lang="zh-CN" altLang="en-US" sz="2100" dirty="0" smtClean="0">
                <a:latin typeface="微软雅黑" panose="020B0503020204020204" pitchFamily="34" charset="-122"/>
                <a:ea typeface="微软雅黑" panose="020B0503020204020204" pitchFamily="34" charset="-122"/>
              </a:rPr>
              <a:t>指令数据</a:t>
            </a:r>
            <a:r>
              <a:rPr lang="zh-CN" altLang="en-US" sz="2100" dirty="0">
                <a:latin typeface="微软雅黑" panose="020B0503020204020204" pitchFamily="34" charset="-122"/>
                <a:ea typeface="微软雅黑" panose="020B0503020204020204" pitchFamily="34" charset="-122"/>
              </a:rPr>
              <a:t>，启动后把第一条指令地址送</a:t>
            </a:r>
            <a:r>
              <a:rPr lang="en-US" altLang="zh-CN" sz="2100" dirty="0">
                <a:latin typeface="微软雅黑" panose="020B0503020204020204" pitchFamily="34" charset="-122"/>
                <a:ea typeface="微软雅黑" panose="020B0503020204020204" pitchFamily="34" charset="-122"/>
              </a:rPr>
              <a:t>PC</a:t>
            </a:r>
            <a:r>
              <a:rPr lang="zh-CN" altLang="en-US" sz="2100" dirty="0">
                <a:latin typeface="微软雅黑" panose="020B0503020204020204" pitchFamily="34" charset="-122"/>
                <a:ea typeface="微软雅黑" panose="020B0503020204020204" pitchFamily="34" charset="-122"/>
              </a:rPr>
              <a:t>开始执行</a:t>
            </a:r>
          </a:p>
          <a:p>
            <a:r>
              <a:rPr lang="zh-CN" altLang="en-US" sz="2100" dirty="0">
                <a:latin typeface="微软雅黑" panose="020B0503020204020204" pitchFamily="34" charset="-122"/>
                <a:ea typeface="微软雅黑" panose="020B0503020204020204" pitchFamily="34" charset="-122"/>
              </a:rPr>
              <a:t>用高级语言开发程序需要复杂的支撑</a:t>
            </a:r>
            <a:r>
              <a:rPr lang="zh-CN" altLang="en-US" sz="2100" dirty="0" smtClean="0">
                <a:latin typeface="微软雅黑" panose="020B0503020204020204" pitchFamily="34" charset="-122"/>
                <a:ea typeface="微软雅黑" panose="020B0503020204020204" pitchFamily="34" charset="-122"/>
              </a:rPr>
              <a:t>环境</a:t>
            </a:r>
            <a:endParaRPr lang="zh-CN" altLang="en-US" sz="2100" dirty="0">
              <a:latin typeface="微软雅黑" panose="020B0503020204020204" pitchFamily="34" charset="-122"/>
              <a:ea typeface="微软雅黑" panose="020B0503020204020204" pitchFamily="34" charset="-122"/>
            </a:endParaRPr>
          </a:p>
          <a:p>
            <a:pPr lvl="1"/>
            <a:r>
              <a:rPr lang="zh-CN" altLang="en-US" sz="2100" dirty="0" smtClean="0">
                <a:solidFill>
                  <a:srgbClr val="004821"/>
                </a:solidFill>
                <a:latin typeface="微软雅黑" panose="020B0503020204020204" pitchFamily="34" charset="-122"/>
                <a:ea typeface="微软雅黑" panose="020B0503020204020204" pitchFamily="34" charset="-122"/>
              </a:rPr>
              <a:t>编辑器</a:t>
            </a:r>
            <a:r>
              <a:rPr lang="zh-CN" altLang="en-US" sz="2100" dirty="0">
                <a:latin typeface="微软雅黑" panose="020B0503020204020204" pitchFamily="34" charset="-122"/>
                <a:ea typeface="微软雅黑" panose="020B0503020204020204" pitchFamily="34" charset="-122"/>
              </a:rPr>
              <a:t>编写源程序</a:t>
            </a:r>
          </a:p>
          <a:p>
            <a:pPr lvl="1"/>
            <a:r>
              <a:rPr lang="zh-CN" altLang="en-US" sz="2100" dirty="0" smtClean="0">
                <a:latin typeface="微软雅黑" panose="020B0503020204020204" pitchFamily="34" charset="-122"/>
                <a:ea typeface="微软雅黑" panose="020B0503020204020204" pitchFamily="34" charset="-122"/>
              </a:rPr>
              <a:t>翻译</a:t>
            </a:r>
            <a:r>
              <a:rPr lang="zh-CN" altLang="en-US" sz="2100" dirty="0">
                <a:latin typeface="微软雅黑" panose="020B0503020204020204" pitchFamily="34" charset="-122"/>
                <a:ea typeface="微软雅黑" panose="020B0503020204020204" pitchFamily="34" charset="-122"/>
              </a:rPr>
              <a:t>转换软件处理各类源程序</a:t>
            </a:r>
          </a:p>
          <a:p>
            <a:pPr lvl="2"/>
            <a:r>
              <a:rPr lang="zh-CN" altLang="en-US" sz="2100" dirty="0">
                <a:latin typeface="微软雅黑" panose="020B0503020204020204" pitchFamily="34" charset="-122"/>
                <a:ea typeface="微软雅黑" panose="020B0503020204020204" pitchFamily="34" charset="-122"/>
              </a:rPr>
              <a:t>编译方式：预处理程序、编译器、汇编器、链接器</a:t>
            </a:r>
          </a:p>
          <a:p>
            <a:pPr lvl="2"/>
            <a:r>
              <a:rPr lang="zh-CN" altLang="en-US" sz="2100" dirty="0">
                <a:latin typeface="微软雅黑" panose="020B0503020204020204" pitchFamily="34" charset="-122"/>
                <a:ea typeface="微软雅黑" panose="020B0503020204020204" pitchFamily="34" charset="-122"/>
              </a:rPr>
              <a:t>解释方式：解释程序</a:t>
            </a:r>
          </a:p>
          <a:p>
            <a:pPr lvl="1"/>
            <a:r>
              <a:rPr lang="zh-CN" altLang="en-US" sz="2100" dirty="0" smtClean="0">
                <a:latin typeface="微软雅黑" panose="020B0503020204020204" pitchFamily="34" charset="-122"/>
                <a:ea typeface="微软雅黑" panose="020B0503020204020204" pitchFamily="34" charset="-122"/>
              </a:rPr>
              <a:t>执行</a:t>
            </a:r>
            <a:r>
              <a:rPr lang="zh-CN" altLang="en-US" sz="2100" dirty="0">
                <a:latin typeface="微软雅黑" panose="020B0503020204020204" pitchFamily="34" charset="-122"/>
                <a:ea typeface="微软雅黑" panose="020B0503020204020204" pitchFamily="34" charset="-122"/>
              </a:rPr>
              <a:t>程序的界面（环境）</a:t>
            </a:r>
          </a:p>
          <a:p>
            <a:pPr lvl="2"/>
            <a:r>
              <a:rPr lang="en-US" altLang="zh-CN" sz="2100" dirty="0">
                <a:latin typeface="微软雅黑" panose="020B0503020204020204" pitchFamily="34" charset="-122"/>
                <a:ea typeface="微软雅黑" panose="020B0503020204020204" pitchFamily="34" charset="-122"/>
              </a:rPr>
              <a:t>GUI</a:t>
            </a:r>
            <a:r>
              <a:rPr lang="zh-CN" altLang="en-US" sz="2100" dirty="0">
                <a:latin typeface="微软雅黑" panose="020B0503020204020204" pitchFamily="34" charset="-122"/>
                <a:ea typeface="微软雅黑" panose="020B0503020204020204" pitchFamily="34" charset="-122"/>
              </a:rPr>
              <a:t>方式：图形用户界面</a:t>
            </a:r>
          </a:p>
          <a:p>
            <a:pPr lvl="2"/>
            <a:r>
              <a:rPr lang="en-US" altLang="zh-CN" sz="2100" dirty="0">
                <a:latin typeface="微软雅黑" panose="020B0503020204020204" pitchFamily="34" charset="-122"/>
                <a:ea typeface="微软雅黑" panose="020B0503020204020204" pitchFamily="34" charset="-122"/>
              </a:rPr>
              <a:t>CUI</a:t>
            </a:r>
            <a:r>
              <a:rPr lang="zh-CN" altLang="en-US" sz="2100" dirty="0">
                <a:latin typeface="微软雅黑" panose="020B0503020204020204" pitchFamily="34" charset="-122"/>
                <a:ea typeface="微软雅黑" panose="020B0503020204020204" pitchFamily="34" charset="-122"/>
              </a:rPr>
              <a:t>方式：命令行用户</a:t>
            </a:r>
            <a:r>
              <a:rPr lang="zh-CN" altLang="en-US" sz="2100" dirty="0" smtClean="0">
                <a:latin typeface="微软雅黑" panose="020B0503020204020204" pitchFamily="34" charset="-122"/>
                <a:ea typeface="微软雅黑" panose="020B0503020204020204" pitchFamily="34" charset="-122"/>
              </a:rPr>
              <a:t>界面</a:t>
            </a:r>
            <a:endParaRPr lang="en-US" altLang="zh-CN" sz="2100" dirty="0" smtClean="0">
              <a:latin typeface="微软雅黑" panose="020B0503020204020204" pitchFamily="34" charset="-122"/>
              <a:ea typeface="微软雅黑" panose="020B0503020204020204" pitchFamily="34" charset="-122"/>
            </a:endParaRPr>
          </a:p>
          <a:p>
            <a:pPr lvl="1"/>
            <a:r>
              <a:rPr lang="zh-CN" altLang="en-US" sz="2100" dirty="0" smtClean="0">
                <a:solidFill>
                  <a:srgbClr val="0000FF"/>
                </a:solidFill>
                <a:latin typeface="微软雅黑" panose="020B0503020204020204" pitchFamily="34" charset="-122"/>
                <a:ea typeface="微软雅黑" panose="020B0503020204020204" pitchFamily="34" charset="-122"/>
              </a:rPr>
              <a:t>语言处理程序，操作系统，</a:t>
            </a:r>
            <a:r>
              <a:rPr lang="en-US" altLang="zh-CN" sz="2100" dirty="0" smtClean="0">
                <a:solidFill>
                  <a:srgbClr val="0000FF"/>
                </a:solidFill>
                <a:latin typeface="微软雅黑" panose="020B0503020204020204" pitchFamily="34" charset="-122"/>
                <a:ea typeface="微软雅黑" panose="020B0503020204020204" pitchFamily="34" charset="-122"/>
              </a:rPr>
              <a:t>ISA</a:t>
            </a:r>
            <a:r>
              <a:rPr lang="zh-CN" altLang="en-US" sz="2100" dirty="0" smtClean="0">
                <a:solidFill>
                  <a:srgbClr val="0000FF"/>
                </a:solidFill>
                <a:latin typeface="微软雅黑" panose="020B0503020204020204" pitchFamily="34" charset="-122"/>
                <a:ea typeface="微软雅黑" panose="020B0503020204020204" pitchFamily="34" charset="-122"/>
              </a:rPr>
              <a:t>体系结构，硬件，人机交互</a:t>
            </a:r>
            <a:endParaRPr lang="zh-CN" altLang="en-US" sz="2100" dirty="0">
              <a:solidFill>
                <a:srgbClr val="0000FF"/>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70</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64035057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早期计算机系统的层次</a:t>
            </a: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71</a:t>
            </a:fld>
            <a:r>
              <a:rPr lang="en-US" altLang="zh-CN" sz="1400" smtClean="0">
                <a:solidFill>
                  <a:srgbClr val="0D7157"/>
                </a:solidFill>
              </a:rPr>
              <a:t>- </a:t>
            </a:r>
            <a:endParaRPr lang="en-US" altLang="zh-CN" sz="1400" dirty="0">
              <a:solidFill>
                <a:srgbClr val="0D7157"/>
              </a:solidFill>
            </a:endParaRPr>
          </a:p>
        </p:txBody>
      </p:sp>
      <p:sp>
        <p:nvSpPr>
          <p:cNvPr id="5" name="Rectangle 3"/>
          <p:cNvSpPr txBox="1">
            <a:spLocks noChangeArrowheads="1"/>
          </p:cNvSpPr>
          <p:nvPr/>
        </p:nvSpPr>
        <p:spPr bwMode="auto">
          <a:xfrm>
            <a:off x="476250" y="1042988"/>
            <a:ext cx="5634038" cy="52022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r>
              <a:rPr lang="zh-CN" altLang="en-US" i="0" dirty="0" smtClean="0">
                <a:latin typeface="微软雅黑" panose="020B0503020204020204" pitchFamily="34" charset="-122"/>
                <a:ea typeface="微软雅黑" panose="020B0503020204020204" pitchFamily="34" charset="-122"/>
              </a:rPr>
              <a:t>最早的计算机用机器语言编程</a:t>
            </a:r>
          </a:p>
          <a:p>
            <a:pPr>
              <a:buFontTx/>
              <a:buNone/>
            </a:pPr>
            <a:r>
              <a:rPr lang="zh-CN" altLang="en-US" i="0" dirty="0" smtClean="0">
                <a:latin typeface="微软雅黑" panose="020B0503020204020204" pitchFamily="34" charset="-122"/>
                <a:ea typeface="微软雅黑" panose="020B0503020204020204" pitchFamily="34" charset="-122"/>
              </a:rPr>
              <a:t>    </a:t>
            </a:r>
            <a:r>
              <a:rPr lang="zh-CN" altLang="en-US" i="0" dirty="0" smtClean="0">
                <a:solidFill>
                  <a:srgbClr val="CC3300"/>
                </a:solidFill>
                <a:latin typeface="微软雅黑" panose="020B0503020204020204" pitchFamily="34" charset="-122"/>
                <a:ea typeface="微软雅黑" panose="020B0503020204020204" pitchFamily="34" charset="-122"/>
              </a:rPr>
              <a:t>机器语言称为第一代程序设计语言（</a:t>
            </a:r>
            <a:r>
              <a:rPr lang="en-US" altLang="zh-CN" i="0" dirty="0" smtClean="0">
                <a:solidFill>
                  <a:srgbClr val="CC3300"/>
                </a:solidFill>
                <a:latin typeface="微软雅黑" panose="020B0503020204020204" pitchFamily="34" charset="-122"/>
                <a:ea typeface="微软雅黑" panose="020B0503020204020204" pitchFamily="34" charset="-122"/>
              </a:rPr>
              <a:t>First generation programming language </a:t>
            </a:r>
            <a:r>
              <a:rPr lang="en-US" i="0" dirty="0" smtClean="0">
                <a:solidFill>
                  <a:srgbClr val="CC3300"/>
                </a:solidFill>
                <a:latin typeface="微软雅黑" panose="020B0503020204020204" pitchFamily="34" charset="-122"/>
                <a:ea typeface="微软雅黑" panose="020B0503020204020204" pitchFamily="34" charset="-122"/>
              </a:rPr>
              <a:t>，</a:t>
            </a:r>
            <a:r>
              <a:rPr lang="en-US" altLang="zh-CN" i="0" dirty="0" smtClean="0">
                <a:solidFill>
                  <a:srgbClr val="CC3300"/>
                </a:solidFill>
                <a:latin typeface="微软雅黑" panose="020B0503020204020204" pitchFamily="34" charset="-122"/>
                <a:ea typeface="微软雅黑" panose="020B0503020204020204" pitchFamily="34" charset="-122"/>
              </a:rPr>
              <a:t>1GL </a:t>
            </a:r>
            <a:r>
              <a:rPr lang="en-US" i="0" dirty="0" smtClean="0">
                <a:solidFill>
                  <a:srgbClr val="CC3300"/>
                </a:solidFill>
                <a:latin typeface="微软雅黑" panose="020B0503020204020204" pitchFamily="34" charset="-122"/>
                <a:ea typeface="微软雅黑" panose="020B0503020204020204" pitchFamily="34" charset="-122"/>
              </a:rPr>
              <a:t>）</a:t>
            </a:r>
          </a:p>
          <a:p>
            <a:pPr>
              <a:buFontTx/>
              <a:buNone/>
            </a:pPr>
            <a:endParaRPr lang="en-US" i="0" dirty="0" smtClean="0">
              <a:solidFill>
                <a:srgbClr val="CC3300"/>
              </a:solidFill>
              <a:latin typeface="微软雅黑" panose="020B0503020204020204" pitchFamily="34" charset="-122"/>
              <a:ea typeface="微软雅黑" panose="020B0503020204020204" pitchFamily="34" charset="-122"/>
            </a:endParaRPr>
          </a:p>
          <a:p>
            <a:r>
              <a:rPr lang="zh-CN" altLang="en-US" i="0" dirty="0" smtClean="0">
                <a:latin typeface="微软雅黑" panose="020B0503020204020204" pitchFamily="34" charset="-122"/>
                <a:ea typeface="微软雅黑" panose="020B0503020204020204" pitchFamily="34" charset="-122"/>
              </a:rPr>
              <a:t>后来用汇编语言编程</a:t>
            </a:r>
          </a:p>
          <a:p>
            <a:pPr>
              <a:buFontTx/>
              <a:buNone/>
            </a:pPr>
            <a:r>
              <a:rPr lang="zh-CN" altLang="en-US" i="0" dirty="0" smtClean="0">
                <a:latin typeface="微软雅黑" panose="020B0503020204020204" pitchFamily="34" charset="-122"/>
                <a:ea typeface="微软雅黑" panose="020B0503020204020204" pitchFamily="34" charset="-122"/>
              </a:rPr>
              <a:t>    </a:t>
            </a:r>
            <a:r>
              <a:rPr lang="zh-CN" altLang="en-US" i="0" dirty="0" smtClean="0">
                <a:solidFill>
                  <a:srgbClr val="CC3300"/>
                </a:solidFill>
                <a:latin typeface="微软雅黑" panose="020B0503020204020204" pitchFamily="34" charset="-122"/>
                <a:ea typeface="微软雅黑" panose="020B0503020204020204" pitchFamily="34" charset="-122"/>
              </a:rPr>
              <a:t>汇编语言称为第二代程序设计语言（</a:t>
            </a:r>
            <a:r>
              <a:rPr lang="en-US" altLang="zh-CN" i="0" dirty="0" smtClean="0">
                <a:solidFill>
                  <a:srgbClr val="CC3300"/>
                </a:solidFill>
                <a:latin typeface="微软雅黑" panose="020B0503020204020204" pitchFamily="34" charset="-122"/>
                <a:ea typeface="微软雅黑" panose="020B0503020204020204" pitchFamily="34" charset="-122"/>
              </a:rPr>
              <a:t>Second generation programming language </a:t>
            </a:r>
            <a:r>
              <a:rPr lang="en-US" i="0" dirty="0" smtClean="0">
                <a:solidFill>
                  <a:srgbClr val="CC3300"/>
                </a:solidFill>
                <a:latin typeface="微软雅黑" panose="020B0503020204020204" pitchFamily="34" charset="-122"/>
                <a:ea typeface="微软雅黑" panose="020B0503020204020204" pitchFamily="34" charset="-122"/>
              </a:rPr>
              <a:t>，</a:t>
            </a:r>
            <a:r>
              <a:rPr lang="en-US" altLang="zh-CN" i="0" dirty="0" smtClean="0">
                <a:solidFill>
                  <a:srgbClr val="CC3300"/>
                </a:solidFill>
                <a:latin typeface="微软雅黑" panose="020B0503020204020204" pitchFamily="34" charset="-122"/>
                <a:ea typeface="微软雅黑" panose="020B0503020204020204" pitchFamily="34" charset="-122"/>
              </a:rPr>
              <a:t>2GL </a:t>
            </a:r>
            <a:r>
              <a:rPr lang="en-US" i="0" dirty="0" smtClean="0">
                <a:solidFill>
                  <a:srgbClr val="CC3300"/>
                </a:solidFill>
                <a:latin typeface="微软雅黑" panose="020B0503020204020204" pitchFamily="34" charset="-122"/>
                <a:ea typeface="微软雅黑" panose="020B0503020204020204" pitchFamily="34" charset="-122"/>
              </a:rPr>
              <a:t>）</a:t>
            </a:r>
          </a:p>
          <a:p>
            <a:pPr>
              <a:buFontTx/>
              <a:buNone/>
            </a:pPr>
            <a:endParaRPr lang="en-US" dirty="0" smtClean="0">
              <a:latin typeface="微软雅黑" panose="020B0503020204020204" pitchFamily="34" charset="-122"/>
              <a:ea typeface="微软雅黑" panose="020B0503020204020204" pitchFamily="34" charset="-122"/>
            </a:endParaRPr>
          </a:p>
        </p:txBody>
      </p:sp>
      <p:grpSp>
        <p:nvGrpSpPr>
          <p:cNvPr id="6" name="Group 4"/>
          <p:cNvGrpSpPr>
            <a:grpSpLocks/>
          </p:cNvGrpSpPr>
          <p:nvPr/>
        </p:nvGrpSpPr>
        <p:grpSpPr bwMode="auto">
          <a:xfrm>
            <a:off x="6365875" y="1133475"/>
            <a:ext cx="2398713" cy="1357313"/>
            <a:chOff x="4010" y="714"/>
            <a:chExt cx="1511" cy="855"/>
          </a:xfrm>
        </p:grpSpPr>
        <p:sp>
          <p:nvSpPr>
            <p:cNvPr id="7" name="Text Box 5"/>
            <p:cNvSpPr txBox="1">
              <a:spLocks noChangeArrowheads="1"/>
            </p:cNvSpPr>
            <p:nvPr/>
          </p:nvSpPr>
          <p:spPr bwMode="auto">
            <a:xfrm>
              <a:off x="4014" y="714"/>
              <a:ext cx="1507" cy="260"/>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eaLnBrk="1" hangingPunct="1">
                <a:spcBef>
                  <a:spcPct val="50000"/>
                </a:spcBef>
              </a:pPr>
              <a:r>
                <a:rPr lang="zh-CN" altLang="en-US" sz="2100" b="1" i="0" dirty="0">
                  <a:solidFill>
                    <a:srgbClr val="000000"/>
                  </a:solidFill>
                  <a:ea typeface="微软雅黑" panose="020B0503020204020204" pitchFamily="34" charset="-122"/>
                </a:rPr>
                <a:t>应用程序</a:t>
              </a:r>
            </a:p>
          </p:txBody>
        </p:sp>
        <p:sp>
          <p:nvSpPr>
            <p:cNvPr id="8" name="Text Box 6"/>
            <p:cNvSpPr txBox="1">
              <a:spLocks noChangeArrowheads="1"/>
            </p:cNvSpPr>
            <p:nvPr/>
          </p:nvSpPr>
          <p:spPr bwMode="auto">
            <a:xfrm>
              <a:off x="4010" y="1009"/>
              <a:ext cx="1507" cy="2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eaLnBrk="1" hangingPunct="1">
                <a:spcBef>
                  <a:spcPct val="50000"/>
                </a:spcBef>
              </a:pPr>
              <a:r>
                <a:rPr lang="zh-CN" altLang="en-US" sz="2100" b="1" i="0" dirty="0">
                  <a:solidFill>
                    <a:srgbClr val="000000"/>
                  </a:solidFill>
                  <a:ea typeface="微软雅黑" panose="020B0503020204020204" pitchFamily="34" charset="-122"/>
                </a:rPr>
                <a:t>指令集体系结构</a:t>
              </a:r>
            </a:p>
          </p:txBody>
        </p:sp>
        <p:sp>
          <p:nvSpPr>
            <p:cNvPr id="9" name="Text Box 7"/>
            <p:cNvSpPr txBox="1">
              <a:spLocks noChangeArrowheads="1"/>
            </p:cNvSpPr>
            <p:nvPr/>
          </p:nvSpPr>
          <p:spPr bwMode="auto">
            <a:xfrm>
              <a:off x="4014" y="1309"/>
              <a:ext cx="1507" cy="26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eaLnBrk="1" hangingPunct="1">
                <a:spcBef>
                  <a:spcPct val="50000"/>
                </a:spcBef>
              </a:pPr>
              <a:r>
                <a:rPr lang="zh-CN" altLang="en-US" sz="2100" b="1" i="0" dirty="0">
                  <a:solidFill>
                    <a:srgbClr val="000000"/>
                  </a:solidFill>
                  <a:ea typeface="微软雅黑" panose="020B0503020204020204" pitchFamily="34" charset="-122"/>
                </a:rPr>
                <a:t>计算机硬件</a:t>
              </a:r>
            </a:p>
          </p:txBody>
        </p:sp>
      </p:grpSp>
      <p:grpSp>
        <p:nvGrpSpPr>
          <p:cNvPr id="10" name="Group 8"/>
          <p:cNvGrpSpPr>
            <a:grpSpLocks/>
          </p:cNvGrpSpPr>
          <p:nvPr/>
        </p:nvGrpSpPr>
        <p:grpSpPr bwMode="auto">
          <a:xfrm>
            <a:off x="6372225" y="3608388"/>
            <a:ext cx="2430463" cy="2303462"/>
            <a:chOff x="4014" y="2273"/>
            <a:chExt cx="1531" cy="1451"/>
          </a:xfrm>
        </p:grpSpPr>
        <p:sp>
          <p:nvSpPr>
            <p:cNvPr id="11" name="Text Box 9"/>
            <p:cNvSpPr txBox="1">
              <a:spLocks noChangeArrowheads="1"/>
            </p:cNvSpPr>
            <p:nvPr/>
          </p:nvSpPr>
          <p:spPr bwMode="auto">
            <a:xfrm>
              <a:off x="4038" y="2577"/>
              <a:ext cx="1507" cy="260"/>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eaLnBrk="1" hangingPunct="1">
                <a:spcBef>
                  <a:spcPct val="50000"/>
                </a:spcBef>
              </a:pPr>
              <a:r>
                <a:rPr lang="zh-CN" altLang="en-US" sz="2100" b="1" i="0" dirty="0" smtClean="0">
                  <a:solidFill>
                    <a:srgbClr val="000000"/>
                  </a:solidFill>
                  <a:ea typeface="微软雅黑" panose="020B0503020204020204" pitchFamily="34" charset="-122"/>
                </a:rPr>
                <a:t>汇编程序</a:t>
              </a:r>
              <a:endParaRPr lang="zh-CN" altLang="en-US" sz="2100" b="1" i="0" dirty="0">
                <a:solidFill>
                  <a:srgbClr val="000000"/>
                </a:solidFill>
                <a:ea typeface="微软雅黑" panose="020B0503020204020204" pitchFamily="34" charset="-122"/>
              </a:endParaRPr>
            </a:p>
          </p:txBody>
        </p:sp>
        <p:sp>
          <p:nvSpPr>
            <p:cNvPr id="12" name="Text Box 10"/>
            <p:cNvSpPr txBox="1">
              <a:spLocks noChangeArrowheads="1"/>
            </p:cNvSpPr>
            <p:nvPr/>
          </p:nvSpPr>
          <p:spPr bwMode="auto">
            <a:xfrm>
              <a:off x="4027" y="2874"/>
              <a:ext cx="1507" cy="260"/>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eaLnBrk="1" hangingPunct="1">
                <a:spcBef>
                  <a:spcPct val="50000"/>
                </a:spcBef>
              </a:pPr>
              <a:r>
                <a:rPr lang="zh-CN" altLang="en-US" sz="2100" b="1" i="0">
                  <a:solidFill>
                    <a:srgbClr val="000000"/>
                  </a:solidFill>
                  <a:ea typeface="微软雅黑" panose="020B0503020204020204" pitchFamily="34" charset="-122"/>
                </a:rPr>
                <a:t>操作系统</a:t>
              </a:r>
            </a:p>
          </p:txBody>
        </p:sp>
        <p:sp>
          <p:nvSpPr>
            <p:cNvPr id="13" name="Text Box 11"/>
            <p:cNvSpPr txBox="1">
              <a:spLocks noChangeArrowheads="1"/>
            </p:cNvSpPr>
            <p:nvPr/>
          </p:nvSpPr>
          <p:spPr bwMode="auto">
            <a:xfrm>
              <a:off x="4023" y="3169"/>
              <a:ext cx="1507" cy="2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eaLnBrk="1" hangingPunct="1">
                <a:spcBef>
                  <a:spcPct val="50000"/>
                </a:spcBef>
              </a:pPr>
              <a:r>
                <a:rPr lang="zh-CN" altLang="en-US" sz="2100" b="1" i="0">
                  <a:solidFill>
                    <a:srgbClr val="000000"/>
                  </a:solidFill>
                  <a:ea typeface="微软雅黑" panose="020B0503020204020204" pitchFamily="34" charset="-122"/>
                </a:rPr>
                <a:t>指令集体系结构</a:t>
              </a:r>
            </a:p>
          </p:txBody>
        </p:sp>
        <p:sp>
          <p:nvSpPr>
            <p:cNvPr id="14" name="Text Box 12"/>
            <p:cNvSpPr txBox="1">
              <a:spLocks noChangeArrowheads="1"/>
            </p:cNvSpPr>
            <p:nvPr/>
          </p:nvSpPr>
          <p:spPr bwMode="auto">
            <a:xfrm>
              <a:off x="4014" y="3464"/>
              <a:ext cx="1507" cy="26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eaLnBrk="1" hangingPunct="1">
                <a:spcBef>
                  <a:spcPct val="50000"/>
                </a:spcBef>
              </a:pPr>
              <a:r>
                <a:rPr lang="zh-CN" altLang="en-US" sz="2100" b="1" i="0">
                  <a:solidFill>
                    <a:srgbClr val="000000"/>
                  </a:solidFill>
                  <a:ea typeface="微软雅黑" panose="020B0503020204020204" pitchFamily="34" charset="-122"/>
                </a:rPr>
                <a:t>计算机硬件</a:t>
              </a:r>
            </a:p>
          </p:txBody>
        </p:sp>
        <p:sp>
          <p:nvSpPr>
            <p:cNvPr id="15" name="Text Box 13"/>
            <p:cNvSpPr txBox="1">
              <a:spLocks noChangeArrowheads="1"/>
            </p:cNvSpPr>
            <p:nvPr/>
          </p:nvSpPr>
          <p:spPr bwMode="auto">
            <a:xfrm>
              <a:off x="4038" y="2273"/>
              <a:ext cx="1507" cy="260"/>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eaLnBrk="1" hangingPunct="1">
                <a:spcBef>
                  <a:spcPct val="50000"/>
                </a:spcBef>
              </a:pPr>
              <a:r>
                <a:rPr lang="zh-CN" altLang="en-US" sz="2100" b="1" i="0">
                  <a:solidFill>
                    <a:srgbClr val="000000"/>
                  </a:solidFill>
                  <a:ea typeface="微软雅黑" panose="020B0503020204020204" pitchFamily="34" charset="-122"/>
                </a:rPr>
                <a:t>应用程序</a:t>
              </a:r>
            </a:p>
          </p:txBody>
        </p:sp>
      </p:grpSp>
    </p:spTree>
    <p:extLst>
      <p:ext uri="{BB962C8B-B14F-4D97-AF65-F5344CB8AC3E}">
        <p14:creationId xmlns:p14="http://schemas.microsoft.com/office/powerpoint/2010/main" val="203522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blinds(horizontal)">
                                      <p:cBhvr>
                                        <p:cTn id="20" dur="500"/>
                                        <p:tgtEl>
                                          <p:spTgt spid="5">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horizontal)">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现代（传统）计算机系统的层次</a:t>
            </a:r>
          </a:p>
        </p:txBody>
      </p:sp>
      <p:sp>
        <p:nvSpPr>
          <p:cNvPr id="3" name="内容占位符 2"/>
          <p:cNvSpPr>
            <a:spLocks noGrp="1"/>
          </p:cNvSpPr>
          <p:nvPr>
            <p:ph idx="1"/>
          </p:nvPr>
        </p:nvSpPr>
        <p:spPr>
          <a:xfrm>
            <a:off x="395536" y="980728"/>
            <a:ext cx="5616624" cy="3024336"/>
          </a:xfrm>
        </p:spPr>
        <p:txBody>
          <a:bodyPr/>
          <a:lstStyle/>
          <a:p>
            <a:r>
              <a:rPr lang="zh-CN" altLang="en-US" sz="2000" dirty="0">
                <a:latin typeface="微软雅黑" panose="020B0503020204020204" pitchFamily="34" charset="-122"/>
                <a:ea typeface="微软雅黑" panose="020B0503020204020204" pitchFamily="34" charset="-122"/>
              </a:rPr>
              <a:t>现代计算机用高级语言编程</a:t>
            </a:r>
          </a:p>
          <a:p>
            <a:pPr>
              <a:buFontTx/>
              <a:buNone/>
            </a:pPr>
            <a:r>
              <a:rPr lang="zh-CN" altLang="en-US" sz="2000" dirty="0">
                <a:solidFill>
                  <a:srgbClr val="CC3300"/>
                </a:solidFill>
                <a:latin typeface="微软雅黑" panose="020B0503020204020204" pitchFamily="34" charset="-122"/>
                <a:ea typeface="微软雅黑" panose="020B0503020204020204" pitchFamily="34" charset="-122"/>
              </a:rPr>
              <a:t>    第三代程序设计语言（</a:t>
            </a:r>
            <a:r>
              <a:rPr lang="en-US" altLang="zh-CN" sz="2000" dirty="0">
                <a:solidFill>
                  <a:srgbClr val="CC3300"/>
                </a:solidFill>
                <a:latin typeface="微软雅黑" panose="020B0503020204020204" pitchFamily="34" charset="-122"/>
                <a:ea typeface="微软雅黑" panose="020B0503020204020204" pitchFamily="34" charset="-122"/>
              </a:rPr>
              <a:t>3GL</a:t>
            </a:r>
            <a:r>
              <a:rPr lang="zh-CN" altLang="en-US" sz="2000" dirty="0">
                <a:solidFill>
                  <a:srgbClr val="CC3300"/>
                </a:solidFill>
                <a:latin typeface="微软雅黑" panose="020B0503020204020204" pitchFamily="34" charset="-122"/>
                <a:ea typeface="微软雅黑" panose="020B0503020204020204" pitchFamily="34" charset="-122"/>
              </a:rPr>
              <a:t>）为过程式语言，编码时需要描述实现过程，即</a:t>
            </a:r>
            <a:r>
              <a:rPr lang="zh-CN" altLang="en-US" sz="2000" dirty="0" smtClean="0">
                <a:solidFill>
                  <a:srgbClr val="FF0000"/>
                </a:solidFill>
                <a:latin typeface="微软雅黑" panose="020B0503020204020204" pitchFamily="34" charset="-122"/>
                <a:ea typeface="微软雅黑" panose="020B0503020204020204" pitchFamily="34" charset="-122"/>
              </a:rPr>
              <a:t>“如何做”</a:t>
            </a:r>
            <a:endParaRPr lang="en-US" altLang="zh-CN" sz="2000" dirty="0" smtClean="0">
              <a:solidFill>
                <a:srgbClr val="CC3300"/>
              </a:solidFill>
              <a:latin typeface="微软雅黑" panose="020B0503020204020204" pitchFamily="34" charset="-122"/>
              <a:ea typeface="微软雅黑" panose="020B0503020204020204" pitchFamily="34" charset="-122"/>
            </a:endParaRPr>
          </a:p>
          <a:p>
            <a:pPr>
              <a:buFontTx/>
              <a:buNone/>
            </a:pPr>
            <a:endParaRPr lang="zh-CN" altLang="en-US" sz="2000" dirty="0">
              <a:solidFill>
                <a:srgbClr val="CC3300"/>
              </a:solidFill>
              <a:latin typeface="微软雅黑" panose="020B0503020204020204" pitchFamily="34" charset="-122"/>
              <a:ea typeface="微软雅黑" panose="020B0503020204020204" pitchFamily="34" charset="-122"/>
            </a:endParaRPr>
          </a:p>
          <a:p>
            <a:pPr>
              <a:buFontTx/>
              <a:buNone/>
            </a:pPr>
            <a:r>
              <a:rPr lang="zh-CN" altLang="en-US" sz="2000" dirty="0">
                <a:solidFill>
                  <a:srgbClr val="CC3300"/>
                </a:solidFill>
                <a:latin typeface="微软雅黑" panose="020B0503020204020204" pitchFamily="34" charset="-122"/>
                <a:ea typeface="微软雅黑" panose="020B0503020204020204" pitchFamily="34" charset="-122"/>
              </a:rPr>
              <a:t>    第四代程序设计语言（</a:t>
            </a:r>
            <a:r>
              <a:rPr lang="en-US" altLang="zh-CN" sz="2000" dirty="0">
                <a:solidFill>
                  <a:srgbClr val="CC3300"/>
                </a:solidFill>
                <a:latin typeface="微软雅黑" panose="020B0503020204020204" pitchFamily="34" charset="-122"/>
                <a:ea typeface="微软雅黑" panose="020B0503020204020204" pitchFamily="34" charset="-122"/>
              </a:rPr>
              <a:t>4GL</a:t>
            </a:r>
            <a:r>
              <a:rPr lang="zh-CN" altLang="en-US" sz="2000" dirty="0">
                <a:solidFill>
                  <a:srgbClr val="CC3300"/>
                </a:solidFill>
                <a:latin typeface="微软雅黑" panose="020B0503020204020204" pitchFamily="34" charset="-122"/>
                <a:ea typeface="微软雅黑" panose="020B0503020204020204" pitchFamily="34" charset="-122"/>
              </a:rPr>
              <a:t>）</a:t>
            </a:r>
            <a:r>
              <a:rPr lang="en-US" altLang="zh-CN" sz="2000" dirty="0">
                <a:solidFill>
                  <a:srgbClr val="CC3300"/>
                </a:solidFill>
                <a:latin typeface="微软雅黑" panose="020B0503020204020204" pitchFamily="34" charset="-122"/>
                <a:ea typeface="微软雅黑" panose="020B0503020204020204" pitchFamily="34" charset="-122"/>
              </a:rPr>
              <a:t> </a:t>
            </a:r>
            <a:r>
              <a:rPr lang="zh-CN" altLang="en-US" sz="2000" dirty="0">
                <a:solidFill>
                  <a:srgbClr val="CC3300"/>
                </a:solidFill>
                <a:latin typeface="微软雅黑" panose="020B0503020204020204" pitchFamily="34" charset="-122"/>
                <a:ea typeface="微软雅黑" panose="020B0503020204020204" pitchFamily="34" charset="-122"/>
              </a:rPr>
              <a:t>为非过程化语言，编码时只需说明</a:t>
            </a:r>
            <a:r>
              <a:rPr lang="zh-CN" altLang="en-US" sz="2000" dirty="0">
                <a:solidFill>
                  <a:srgbClr val="FF0000"/>
                </a:solidFill>
                <a:latin typeface="微软雅黑" panose="020B0503020204020204" pitchFamily="34" charset="-122"/>
                <a:ea typeface="微软雅黑" panose="020B0503020204020204" pitchFamily="34" charset="-122"/>
              </a:rPr>
              <a:t>“做什么”</a:t>
            </a:r>
            <a:r>
              <a:rPr lang="zh-CN" altLang="en-US" sz="2000" dirty="0">
                <a:solidFill>
                  <a:srgbClr val="CC3300"/>
                </a:solidFill>
                <a:latin typeface="微软雅黑" panose="020B0503020204020204" pitchFamily="34" charset="-122"/>
                <a:ea typeface="微软雅黑" panose="020B0503020204020204" pitchFamily="34" charset="-122"/>
              </a:rPr>
              <a:t>，不需要描述具体的算法实现细节</a:t>
            </a:r>
            <a:r>
              <a:rPr lang="zh-CN" altLang="en-US" sz="2000" dirty="0" smtClean="0">
                <a:solidFill>
                  <a:srgbClr val="CC3300"/>
                </a:solidFill>
                <a:latin typeface="微软雅黑" panose="020B0503020204020204" pitchFamily="34" charset="-122"/>
                <a:ea typeface="微软雅黑" panose="020B0503020204020204" pitchFamily="34" charset="-122"/>
              </a:rPr>
              <a:t>。</a:t>
            </a:r>
            <a:endParaRPr lang="en-US" altLang="zh-CN" sz="2000" dirty="0" smtClean="0">
              <a:solidFill>
                <a:srgbClr val="CC3300"/>
              </a:solidFill>
              <a:latin typeface="微软雅黑" panose="020B0503020204020204" pitchFamily="34" charset="-122"/>
              <a:ea typeface="微软雅黑" panose="020B0503020204020204" pitchFamily="34" charset="-122"/>
            </a:endParaRPr>
          </a:p>
          <a:p>
            <a:pPr>
              <a:buFontTx/>
              <a:buNone/>
            </a:pPr>
            <a:endParaRPr lang="en-US" altLang="zh-CN" sz="2000" dirty="0">
              <a:solidFill>
                <a:srgbClr val="CC3300"/>
              </a:solidFill>
              <a:latin typeface="微软雅黑" panose="020B0503020204020204" pitchFamily="34" charset="-122"/>
              <a:ea typeface="微软雅黑" panose="020B0503020204020204" pitchFamily="34" charset="-122"/>
            </a:endParaRPr>
          </a:p>
          <a:p>
            <a:pPr>
              <a:buFontTx/>
              <a:buNone/>
            </a:pPr>
            <a:endParaRPr lang="en-US" altLang="zh-CN" sz="2000" dirty="0" smtClean="0">
              <a:solidFill>
                <a:srgbClr val="CC3300"/>
              </a:solidFill>
              <a:latin typeface="微软雅黑" panose="020B0503020204020204" pitchFamily="34" charset="-122"/>
              <a:ea typeface="微软雅黑" panose="020B0503020204020204" pitchFamily="34" charset="-122"/>
            </a:endParaRPr>
          </a:p>
          <a:p>
            <a:pPr>
              <a:buFontTx/>
              <a:buNone/>
            </a:pPr>
            <a:endParaRPr lang="en-US" altLang="zh-CN" sz="2000" dirty="0">
              <a:solidFill>
                <a:srgbClr val="CC3300"/>
              </a:solidFill>
              <a:latin typeface="微软雅黑" panose="020B0503020204020204" pitchFamily="34" charset="-122"/>
              <a:ea typeface="微软雅黑" panose="020B0503020204020204" pitchFamily="34" charset="-122"/>
            </a:endParaRPr>
          </a:p>
          <a:p>
            <a:pPr>
              <a:buFontTx/>
              <a:buNone/>
            </a:pPr>
            <a:endParaRPr lang="en-US" altLang="zh-CN" sz="2000" dirty="0" smtClean="0">
              <a:solidFill>
                <a:srgbClr val="CC3300"/>
              </a:solidFill>
              <a:latin typeface="微软雅黑" panose="020B0503020204020204" pitchFamily="34" charset="-122"/>
              <a:ea typeface="微软雅黑" panose="020B0503020204020204" pitchFamily="34" charset="-122"/>
            </a:endParaRPr>
          </a:p>
          <a:p>
            <a:pPr>
              <a:buFontTx/>
              <a:buNone/>
            </a:pPr>
            <a:endParaRPr lang="en-US" altLang="zh-CN" sz="2000" dirty="0">
              <a:solidFill>
                <a:srgbClr val="CC3300"/>
              </a:solidFill>
              <a:latin typeface="微软雅黑" panose="020B0503020204020204" pitchFamily="34" charset="-122"/>
              <a:ea typeface="微软雅黑" panose="020B0503020204020204" pitchFamily="34" charset="-122"/>
            </a:endParaRPr>
          </a:p>
          <a:p>
            <a:pPr>
              <a:buFontTx/>
              <a:buNone/>
            </a:pPr>
            <a:endParaRPr lang="zh-CN" altLang="en-US" sz="2000" dirty="0">
              <a:solidFill>
                <a:srgbClr val="CC3300"/>
              </a:solidFill>
              <a:latin typeface="微软雅黑" panose="020B0503020204020204" pitchFamily="34" charset="-122"/>
              <a:ea typeface="微软雅黑" panose="020B0503020204020204" pitchFamily="34" charset="-122"/>
            </a:endParaRPr>
          </a:p>
          <a:p>
            <a:pPr>
              <a:buFontTx/>
              <a:buNone/>
            </a:pPr>
            <a:endParaRPr lang="zh-CN" altLang="en-US" sz="2000" dirty="0">
              <a:latin typeface="微软雅黑" panose="020B0503020204020204" pitchFamily="34" charset="-122"/>
              <a:ea typeface="微软雅黑" panose="020B0503020204020204" pitchFamily="34" charset="-122"/>
            </a:endParaRPr>
          </a:p>
          <a:p>
            <a:endParaRPr lang="zh-CN" altLang="en-US" sz="2000"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72</a:t>
            </a:fld>
            <a:r>
              <a:rPr lang="en-US" altLang="zh-CN" sz="1400" smtClean="0">
                <a:solidFill>
                  <a:srgbClr val="0D7157"/>
                </a:solidFill>
              </a:rPr>
              <a:t>- </a:t>
            </a:r>
            <a:endParaRPr lang="en-US" altLang="zh-CN" sz="1400" dirty="0">
              <a:solidFill>
                <a:srgbClr val="0D7157"/>
              </a:solidFill>
            </a:endParaRPr>
          </a:p>
        </p:txBody>
      </p:sp>
      <p:grpSp>
        <p:nvGrpSpPr>
          <p:cNvPr id="5" name="Group 4"/>
          <p:cNvGrpSpPr>
            <a:grpSpLocks/>
          </p:cNvGrpSpPr>
          <p:nvPr/>
        </p:nvGrpSpPr>
        <p:grpSpPr bwMode="auto">
          <a:xfrm>
            <a:off x="6257925" y="1238400"/>
            <a:ext cx="2430462" cy="2303462"/>
            <a:chOff x="4014" y="2273"/>
            <a:chExt cx="1531" cy="1451"/>
          </a:xfrm>
        </p:grpSpPr>
        <p:sp>
          <p:nvSpPr>
            <p:cNvPr id="6" name="Text Box 5"/>
            <p:cNvSpPr txBox="1">
              <a:spLocks noChangeArrowheads="1"/>
            </p:cNvSpPr>
            <p:nvPr/>
          </p:nvSpPr>
          <p:spPr bwMode="auto">
            <a:xfrm>
              <a:off x="4038" y="2577"/>
              <a:ext cx="1507" cy="260"/>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eaLnBrk="1" hangingPunct="1">
                <a:spcBef>
                  <a:spcPct val="50000"/>
                </a:spcBef>
              </a:pPr>
              <a:r>
                <a:rPr lang="zh-CN" altLang="en-US" sz="2100" b="1" i="0">
                  <a:solidFill>
                    <a:srgbClr val="000000"/>
                  </a:solidFill>
                  <a:ea typeface="微软雅黑" panose="020B0503020204020204" pitchFamily="34" charset="-122"/>
                </a:rPr>
                <a:t>语言处理系统</a:t>
              </a:r>
            </a:p>
          </p:txBody>
        </p:sp>
        <p:sp>
          <p:nvSpPr>
            <p:cNvPr id="7" name="Text Box 6"/>
            <p:cNvSpPr txBox="1">
              <a:spLocks noChangeArrowheads="1"/>
            </p:cNvSpPr>
            <p:nvPr/>
          </p:nvSpPr>
          <p:spPr bwMode="auto">
            <a:xfrm>
              <a:off x="4027" y="2874"/>
              <a:ext cx="1507" cy="260"/>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eaLnBrk="1" hangingPunct="1">
                <a:spcBef>
                  <a:spcPct val="50000"/>
                </a:spcBef>
              </a:pPr>
              <a:r>
                <a:rPr lang="zh-CN" altLang="en-US" sz="2100" b="1" i="0">
                  <a:solidFill>
                    <a:srgbClr val="000000"/>
                  </a:solidFill>
                  <a:ea typeface="微软雅黑" panose="020B0503020204020204" pitchFamily="34" charset="-122"/>
                </a:rPr>
                <a:t>操作系统</a:t>
              </a:r>
            </a:p>
          </p:txBody>
        </p:sp>
        <p:sp>
          <p:nvSpPr>
            <p:cNvPr id="8" name="Text Box 7"/>
            <p:cNvSpPr txBox="1">
              <a:spLocks noChangeArrowheads="1"/>
            </p:cNvSpPr>
            <p:nvPr/>
          </p:nvSpPr>
          <p:spPr bwMode="auto">
            <a:xfrm>
              <a:off x="4023" y="3169"/>
              <a:ext cx="1507" cy="2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eaLnBrk="1" hangingPunct="1">
                <a:spcBef>
                  <a:spcPct val="50000"/>
                </a:spcBef>
              </a:pPr>
              <a:r>
                <a:rPr lang="zh-CN" altLang="en-US" sz="2100" b="1" i="0">
                  <a:solidFill>
                    <a:srgbClr val="000000"/>
                  </a:solidFill>
                  <a:ea typeface="微软雅黑" panose="020B0503020204020204" pitchFamily="34" charset="-122"/>
                </a:rPr>
                <a:t>指令集体系结构</a:t>
              </a:r>
            </a:p>
          </p:txBody>
        </p:sp>
        <p:sp>
          <p:nvSpPr>
            <p:cNvPr id="9" name="Text Box 8"/>
            <p:cNvSpPr txBox="1">
              <a:spLocks noChangeArrowheads="1"/>
            </p:cNvSpPr>
            <p:nvPr/>
          </p:nvSpPr>
          <p:spPr bwMode="auto">
            <a:xfrm>
              <a:off x="4014" y="3464"/>
              <a:ext cx="1507" cy="26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eaLnBrk="1" hangingPunct="1">
                <a:spcBef>
                  <a:spcPct val="50000"/>
                </a:spcBef>
              </a:pPr>
              <a:r>
                <a:rPr lang="zh-CN" altLang="en-US" sz="2100" b="1" i="0">
                  <a:solidFill>
                    <a:srgbClr val="000000"/>
                  </a:solidFill>
                  <a:ea typeface="微软雅黑" panose="020B0503020204020204" pitchFamily="34" charset="-122"/>
                </a:rPr>
                <a:t>计算机硬件</a:t>
              </a:r>
            </a:p>
          </p:txBody>
        </p:sp>
        <p:sp>
          <p:nvSpPr>
            <p:cNvPr id="10" name="Text Box 9"/>
            <p:cNvSpPr txBox="1">
              <a:spLocks noChangeArrowheads="1"/>
            </p:cNvSpPr>
            <p:nvPr/>
          </p:nvSpPr>
          <p:spPr bwMode="auto">
            <a:xfrm>
              <a:off x="4038" y="2273"/>
              <a:ext cx="1507" cy="260"/>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i="1">
                  <a:solidFill>
                    <a:schemeClr val="tx1"/>
                  </a:solidFill>
                  <a:latin typeface="Arial" panose="020B0604020202020204" pitchFamily="34" charset="0"/>
                  <a:ea typeface="华文细黑" panose="02010600040101010101" pitchFamily="2" charset="-122"/>
                </a:defRPr>
              </a:lvl1pPr>
              <a:lvl2pPr marL="742950" indent="-285750">
                <a:defRPr i="1">
                  <a:solidFill>
                    <a:schemeClr val="tx1"/>
                  </a:solidFill>
                  <a:latin typeface="Arial" panose="020B0604020202020204" pitchFamily="34" charset="0"/>
                  <a:ea typeface="华文细黑" panose="02010600040101010101" pitchFamily="2" charset="-122"/>
                </a:defRPr>
              </a:lvl2pPr>
              <a:lvl3pPr marL="1143000" indent="-228600">
                <a:defRPr i="1">
                  <a:solidFill>
                    <a:schemeClr val="tx1"/>
                  </a:solidFill>
                  <a:latin typeface="Arial" panose="020B0604020202020204" pitchFamily="34" charset="0"/>
                  <a:ea typeface="华文细黑" panose="02010600040101010101" pitchFamily="2" charset="-122"/>
                </a:defRPr>
              </a:lvl3pPr>
              <a:lvl4pPr marL="1600200" indent="-228600">
                <a:defRPr i="1">
                  <a:solidFill>
                    <a:schemeClr val="tx1"/>
                  </a:solidFill>
                  <a:latin typeface="Arial" panose="020B0604020202020204" pitchFamily="34" charset="0"/>
                  <a:ea typeface="华文细黑" panose="02010600040101010101" pitchFamily="2" charset="-122"/>
                </a:defRPr>
              </a:lvl4pPr>
              <a:lvl5pPr marL="2057400" indent="-228600">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ctr" eaLnBrk="1" hangingPunct="1">
                <a:spcBef>
                  <a:spcPct val="50000"/>
                </a:spcBef>
              </a:pPr>
              <a:r>
                <a:rPr lang="zh-CN" altLang="en-US" sz="2100" b="1" i="0" dirty="0">
                  <a:solidFill>
                    <a:srgbClr val="000000"/>
                  </a:solidFill>
                  <a:ea typeface="微软雅黑" panose="020B0503020204020204" pitchFamily="34" charset="-122"/>
                </a:rPr>
                <a:t>应用程序</a:t>
              </a:r>
            </a:p>
          </p:txBody>
        </p:sp>
      </p:grpSp>
      <p:sp>
        <p:nvSpPr>
          <p:cNvPr id="13" name="内容占位符 2"/>
          <p:cNvSpPr txBox="1">
            <a:spLocks/>
          </p:cNvSpPr>
          <p:nvPr/>
        </p:nvSpPr>
        <p:spPr bwMode="auto">
          <a:xfrm>
            <a:off x="403492" y="4221088"/>
            <a:ext cx="7848872" cy="100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spcBef>
                <a:spcPct val="50000"/>
              </a:spcBef>
            </a:pPr>
            <a:r>
              <a:rPr lang="zh-CN" altLang="en-US" sz="2000" b="1" i="0" dirty="0" smtClean="0">
                <a:solidFill>
                  <a:srgbClr val="000000"/>
                </a:solidFill>
                <a:ea typeface="微软雅黑" panose="020B0503020204020204" pitchFamily="34" charset="-122"/>
              </a:rPr>
              <a:t>语言</a:t>
            </a:r>
            <a:r>
              <a:rPr lang="zh-CN" altLang="en-US" sz="2000" b="1" i="0" dirty="0">
                <a:solidFill>
                  <a:srgbClr val="000000"/>
                </a:solidFill>
                <a:ea typeface="微软雅黑" panose="020B0503020204020204" pitchFamily="34" charset="-122"/>
              </a:rPr>
              <a:t>的发展是一个不断</a:t>
            </a:r>
            <a:r>
              <a:rPr lang="zh-CN" altLang="en-US" sz="2000" b="1" i="0" dirty="0">
                <a:solidFill>
                  <a:srgbClr val="FF0000"/>
                </a:solidFill>
                <a:latin typeface="微软雅黑" panose="020B0503020204020204" pitchFamily="34" charset="-122"/>
                <a:ea typeface="微软雅黑" panose="020B0503020204020204" pitchFamily="34" charset="-122"/>
              </a:rPr>
              <a:t>“</a:t>
            </a:r>
            <a:r>
              <a:rPr lang="zh-CN" altLang="en-US" sz="2000" b="1" i="0" dirty="0">
                <a:solidFill>
                  <a:srgbClr val="FF0000"/>
                </a:solidFill>
                <a:ea typeface="微软雅黑" panose="020B0503020204020204" pitchFamily="34" charset="-122"/>
              </a:rPr>
              <a:t>抽象</a:t>
            </a:r>
            <a:r>
              <a:rPr lang="zh-CN" altLang="en-US" sz="2000" b="1" i="0" dirty="0">
                <a:solidFill>
                  <a:srgbClr val="FF0000"/>
                </a:solidFill>
                <a:latin typeface="微软雅黑" panose="020B0503020204020204" pitchFamily="34" charset="-122"/>
                <a:ea typeface="微软雅黑" panose="020B0503020204020204" pitchFamily="34" charset="-122"/>
              </a:rPr>
              <a:t>”</a:t>
            </a:r>
            <a:r>
              <a:rPr lang="zh-CN" altLang="en-US" sz="2000" b="1" i="0" dirty="0">
                <a:solidFill>
                  <a:srgbClr val="000000"/>
                </a:solidFill>
                <a:ea typeface="微软雅黑" panose="020B0503020204020204" pitchFamily="34" charset="-122"/>
              </a:rPr>
              <a:t>的过程，因而，相应的计算机系统也不断有新的层次出现</a:t>
            </a:r>
            <a:endParaRPr lang="zh-CN" altLang="en-US" sz="2000" i="0" dirty="0"/>
          </a:p>
          <a:p>
            <a:pPr eaLnBrk="1" hangingPunct="1">
              <a:spcBef>
                <a:spcPct val="50000"/>
              </a:spcBef>
            </a:pPr>
            <a:endParaRPr lang="zh-CN" altLang="en-US" sz="2000" b="1" i="0" dirty="0">
              <a:solidFill>
                <a:srgbClr val="000000"/>
              </a:solidFill>
              <a:ea typeface="微软雅黑" panose="020B0503020204020204" pitchFamily="34" charset="-122"/>
            </a:endParaRPr>
          </a:p>
          <a:p>
            <a:pPr>
              <a:buFontTx/>
              <a:buNone/>
            </a:pPr>
            <a:endParaRPr lang="zh-CN" altLang="en-US" sz="2000" i="0" dirty="0" smtClean="0">
              <a:solidFill>
                <a:srgbClr val="CC3300"/>
              </a:solidFill>
              <a:latin typeface="微软雅黑" panose="020B0503020204020204" pitchFamily="34" charset="-122"/>
              <a:ea typeface="微软雅黑" panose="020B0503020204020204" pitchFamily="34" charset="-122"/>
            </a:endParaRPr>
          </a:p>
          <a:p>
            <a:pPr>
              <a:buFontTx/>
              <a:buNone/>
            </a:pPr>
            <a:endParaRPr lang="zh-CN" altLang="en-US" sz="2000" i="0" dirty="0" smtClean="0">
              <a:solidFill>
                <a:srgbClr val="CC3300"/>
              </a:solidFill>
              <a:latin typeface="微软雅黑" panose="020B0503020204020204" pitchFamily="34" charset="-122"/>
              <a:ea typeface="微软雅黑" panose="020B0503020204020204" pitchFamily="34" charset="-122"/>
            </a:endParaRPr>
          </a:p>
          <a:p>
            <a:pPr>
              <a:buFontTx/>
              <a:buNone/>
            </a:pPr>
            <a:endParaRPr lang="zh-CN" altLang="en-US" sz="2000" i="0" dirty="0" smtClean="0">
              <a:solidFill>
                <a:srgbClr val="CC3300"/>
              </a:solidFill>
              <a:latin typeface="微软雅黑" panose="020B0503020204020204" pitchFamily="34" charset="-122"/>
              <a:ea typeface="微软雅黑" panose="020B0503020204020204" pitchFamily="34" charset="-122"/>
            </a:endParaRPr>
          </a:p>
          <a:p>
            <a:pPr>
              <a:buFontTx/>
              <a:buNone/>
            </a:pPr>
            <a:endParaRPr lang="zh-CN" altLang="en-US" sz="2000" i="0" dirty="0" smtClean="0">
              <a:latin typeface="微软雅黑" panose="020B0503020204020204" pitchFamily="34" charset="-122"/>
              <a:ea typeface="微软雅黑" panose="020B0503020204020204" pitchFamily="34" charset="-122"/>
            </a:endParaRPr>
          </a:p>
          <a:p>
            <a:endParaRPr lang="zh-CN" altLang="en-US" sz="2000" i="0" dirty="0"/>
          </a:p>
        </p:txBody>
      </p:sp>
    </p:spTree>
    <p:extLst>
      <p:ext uri="{BB962C8B-B14F-4D97-AF65-F5344CB8AC3E}">
        <p14:creationId xmlns:p14="http://schemas.microsoft.com/office/powerpoint/2010/main" val="285917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指令集体系结构</a:t>
            </a:r>
            <a:endParaRPr lang="zh-CN" altLang="en-US" dirty="0">
              <a:solidFill>
                <a:srgbClr val="FF0000"/>
              </a:solidFill>
            </a:endParaRPr>
          </a:p>
        </p:txBody>
      </p:sp>
      <p:sp>
        <p:nvSpPr>
          <p:cNvPr id="3" name="内容占位符 2"/>
          <p:cNvSpPr>
            <a:spLocks noGrp="1"/>
          </p:cNvSpPr>
          <p:nvPr>
            <p:ph idx="1"/>
          </p:nvPr>
        </p:nvSpPr>
        <p:spPr/>
        <p:txBody>
          <a:bodyPr/>
          <a:lstStyle/>
          <a:p>
            <a:r>
              <a:rPr lang="en-US" altLang="zh-CN" dirty="0">
                <a:solidFill>
                  <a:srgbClr val="FF0000"/>
                </a:solidFill>
                <a:ea typeface="微软雅黑" panose="020B0503020204020204" pitchFamily="34" charset="-122"/>
              </a:rPr>
              <a:t>ISA</a:t>
            </a:r>
            <a:r>
              <a:rPr lang="zh-CN" altLang="en-US" dirty="0">
                <a:solidFill>
                  <a:srgbClr val="FF0000"/>
                </a:solidFill>
                <a:ea typeface="微软雅黑" panose="020B0503020204020204" pitchFamily="34" charset="-122"/>
              </a:rPr>
              <a:t>处于软件和硬件的交界面（接口）</a:t>
            </a:r>
          </a:p>
          <a:p>
            <a:r>
              <a:rPr lang="en-US" altLang="zh-CN" dirty="0" smtClean="0"/>
              <a:t>ISA</a:t>
            </a:r>
            <a:r>
              <a:rPr lang="zh-CN" altLang="en-US" dirty="0"/>
              <a:t>是对硬件的</a:t>
            </a:r>
            <a:r>
              <a:rPr lang="zh-CN" altLang="en-US" dirty="0" smtClean="0"/>
              <a:t>抽象，所有</a:t>
            </a:r>
            <a:r>
              <a:rPr lang="zh-CN" altLang="en-US" dirty="0"/>
              <a:t>软件功能都建立在</a:t>
            </a:r>
            <a:r>
              <a:rPr lang="en-US" altLang="zh-CN" dirty="0"/>
              <a:t>ISA</a:t>
            </a:r>
            <a:r>
              <a:rPr lang="zh-CN" altLang="en-US" dirty="0"/>
              <a:t>之上</a:t>
            </a:r>
          </a:p>
          <a:p>
            <a:r>
              <a:rPr lang="en-US" altLang="zh-CN" dirty="0" smtClean="0"/>
              <a:t>ISA</a:t>
            </a:r>
            <a:r>
              <a:rPr lang="zh-CN" altLang="en-US" dirty="0"/>
              <a:t>是最重要的层次</a:t>
            </a:r>
            <a:r>
              <a:rPr lang="zh-CN" altLang="en-US" dirty="0" smtClean="0"/>
              <a:t>！那么</a:t>
            </a:r>
            <a:r>
              <a:rPr lang="zh-CN" altLang="en-US" dirty="0"/>
              <a:t>，什么是</a:t>
            </a:r>
            <a:r>
              <a:rPr lang="en-US" altLang="zh-CN" dirty="0"/>
              <a:t>ISA</a:t>
            </a:r>
            <a:r>
              <a:rPr lang="zh-CN" altLang="en-US" dirty="0"/>
              <a:t>呢</a:t>
            </a:r>
            <a:r>
              <a:rPr lang="zh-CN" altLang="en-US" dirty="0" smtClean="0"/>
              <a:t>？</a:t>
            </a:r>
            <a:endParaRPr lang="en-US" altLang="zh-CN" dirty="0" smtClean="0"/>
          </a:p>
          <a:p>
            <a:endParaRPr lang="zh-CN" altLang="en-US"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73</a:t>
            </a:fld>
            <a:r>
              <a:rPr lang="en-US" altLang="zh-CN" sz="1400" smtClean="0">
                <a:solidFill>
                  <a:srgbClr val="0D7157"/>
                </a:solidFill>
              </a:rPr>
              <a:t>- </a:t>
            </a:r>
            <a:endParaRPr lang="en-US" altLang="zh-CN" sz="1400" dirty="0">
              <a:solidFill>
                <a:srgbClr val="0D7157"/>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564904"/>
            <a:ext cx="8147050"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008356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Hardware/Software  Interface</a:t>
            </a:r>
            <a:r>
              <a:rPr lang="zh-CN" altLang="en-US" dirty="0">
                <a:solidFill>
                  <a:srgbClr val="FF0000"/>
                </a:solidFill>
              </a:rPr>
              <a:t>（界面）</a:t>
            </a: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74</a:t>
            </a:fld>
            <a:r>
              <a:rPr lang="en-US" altLang="zh-CN" sz="1400" smtClean="0">
                <a:solidFill>
                  <a:srgbClr val="0D7157"/>
                </a:solidFill>
              </a:rPr>
              <a:t>- </a:t>
            </a:r>
            <a:endParaRPr lang="en-US" altLang="zh-CN" sz="1400" dirty="0">
              <a:solidFill>
                <a:srgbClr val="0D7157"/>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38" y="1084263"/>
            <a:ext cx="8001000"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p:cNvSpPr txBox="1">
            <a:spLocks noChangeArrowheads="1"/>
          </p:cNvSpPr>
          <p:nvPr/>
        </p:nvSpPr>
        <p:spPr bwMode="auto">
          <a:xfrm>
            <a:off x="495300" y="5929313"/>
            <a:ext cx="7696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30000"/>
              </a:spcBef>
              <a:buFontTx/>
              <a:buNone/>
            </a:pPr>
            <a:r>
              <a:rPr kumimoji="1" lang="zh-CN" altLang="en-US" i="0" dirty="0">
                <a:solidFill>
                  <a:srgbClr val="333399"/>
                </a:solidFill>
                <a:latin typeface="微软雅黑" panose="020B0503020204020204" pitchFamily="34" charset="-122"/>
                <a:ea typeface="微软雅黑" panose="020B0503020204020204" pitchFamily="34" charset="-122"/>
              </a:rPr>
              <a:t>机器语言由指令代码构成，能被硬件直接执行。</a:t>
            </a:r>
            <a:r>
              <a:rPr kumimoji="1" lang="zh-CN" altLang="en-US" sz="2800" b="0" i="0" dirty="0">
                <a:solidFill>
                  <a:srgbClr val="333399"/>
                </a:solidFill>
                <a:latin typeface="黑体" panose="02010609060101010101" pitchFamily="49" charset="-122"/>
                <a:ea typeface="黑体" panose="02010609060101010101" pitchFamily="49" charset="-122"/>
              </a:rPr>
              <a:t>   </a:t>
            </a:r>
          </a:p>
        </p:txBody>
      </p:sp>
      <p:sp>
        <p:nvSpPr>
          <p:cNvPr id="7" name="Rectangle 8"/>
          <p:cNvSpPr>
            <a:spLocks noChangeArrowheads="1"/>
          </p:cNvSpPr>
          <p:nvPr/>
        </p:nvSpPr>
        <p:spPr bwMode="auto">
          <a:xfrm>
            <a:off x="441325" y="4789488"/>
            <a:ext cx="8588375" cy="94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l">
              <a:lnSpc>
                <a:spcPct val="100000"/>
              </a:lnSpc>
              <a:spcBef>
                <a:spcPct val="30000"/>
              </a:spcBef>
              <a:buFontTx/>
              <a:buNone/>
            </a:pPr>
            <a:r>
              <a:rPr lang="zh-CN" altLang="en-US" i="0" dirty="0">
                <a:solidFill>
                  <a:srgbClr val="ED1611"/>
                </a:solidFill>
                <a:latin typeface="微软雅黑" panose="020B0503020204020204" pitchFamily="34" charset="-122"/>
                <a:ea typeface="微软雅黑" panose="020B0503020204020204" pitchFamily="34" charset="-122"/>
              </a:rPr>
              <a:t>软件和硬件的界面： </a:t>
            </a:r>
            <a:r>
              <a:rPr lang="en-US" altLang="zh-CN" i="0" dirty="0">
                <a:solidFill>
                  <a:srgbClr val="000000"/>
                </a:solidFill>
                <a:latin typeface="微软雅黑" panose="020B0503020204020204" pitchFamily="34" charset="-122"/>
                <a:ea typeface="微软雅黑" panose="020B0503020204020204" pitchFamily="34" charset="-122"/>
              </a:rPr>
              <a:t>ISA</a:t>
            </a:r>
            <a:r>
              <a:rPr lang="zh-CN" altLang="en-US" i="0" dirty="0">
                <a:solidFill>
                  <a:srgbClr val="000000"/>
                </a:solidFill>
                <a:latin typeface="微软雅黑" panose="020B0503020204020204" pitchFamily="34" charset="-122"/>
                <a:ea typeface="微软雅黑" panose="020B0503020204020204" pitchFamily="34" charset="-122"/>
              </a:rPr>
              <a:t>（</a:t>
            </a:r>
            <a:r>
              <a:rPr lang="en-US" altLang="zh-CN" i="0" dirty="0">
                <a:solidFill>
                  <a:srgbClr val="000000"/>
                </a:solidFill>
                <a:latin typeface="微软雅黑" panose="020B0503020204020204" pitchFamily="34" charset="-122"/>
                <a:ea typeface="微软雅黑" panose="020B0503020204020204" pitchFamily="34" charset="-122"/>
              </a:rPr>
              <a:t>Instruction Set Architecture </a:t>
            </a:r>
            <a:r>
              <a:rPr lang="zh-CN" altLang="en-US" i="0" dirty="0">
                <a:solidFill>
                  <a:srgbClr val="000000"/>
                </a:solidFill>
                <a:latin typeface="微软雅黑" panose="020B0503020204020204" pitchFamily="34" charset="-122"/>
                <a:ea typeface="微软雅黑" panose="020B0503020204020204" pitchFamily="34" charset="-122"/>
              </a:rPr>
              <a:t>）</a:t>
            </a:r>
          </a:p>
          <a:p>
            <a:pPr algn="l">
              <a:lnSpc>
                <a:spcPct val="100000"/>
              </a:lnSpc>
              <a:spcBef>
                <a:spcPct val="30000"/>
              </a:spcBef>
              <a:buFontTx/>
              <a:buNone/>
            </a:pPr>
            <a:r>
              <a:rPr lang="zh-CN" altLang="en-US" i="0" dirty="0">
                <a:solidFill>
                  <a:srgbClr val="000000"/>
                </a:solidFill>
                <a:latin typeface="微软雅黑" panose="020B0503020204020204" pitchFamily="34" charset="-122"/>
                <a:ea typeface="微软雅黑" panose="020B0503020204020204" pitchFamily="34" charset="-122"/>
              </a:rPr>
              <a:t>                                     指令集体系结构</a:t>
            </a:r>
          </a:p>
        </p:txBody>
      </p:sp>
    </p:spTree>
    <p:extLst>
      <p:ext uri="{BB962C8B-B14F-4D97-AF65-F5344CB8AC3E}">
        <p14:creationId xmlns:p14="http://schemas.microsoft.com/office/powerpoint/2010/main" val="169913326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指令集</a:t>
            </a:r>
            <a:r>
              <a:rPr lang="zh-CN" altLang="en-US" dirty="0" smtClean="0">
                <a:solidFill>
                  <a:srgbClr val="FF0000"/>
                </a:solidFill>
              </a:rPr>
              <a:t>体系结构</a:t>
            </a:r>
            <a:r>
              <a:rPr lang="en-US" altLang="zh-CN" sz="2000" dirty="0">
                <a:solidFill>
                  <a:srgbClr val="FF0000"/>
                </a:solidFill>
                <a:latin typeface="微软雅黑" panose="020B0503020204020204" pitchFamily="34" charset="-122"/>
                <a:ea typeface="微软雅黑" panose="020B0503020204020204" pitchFamily="34" charset="-122"/>
              </a:rPr>
              <a:t>Instruction Set Architecture </a:t>
            </a:r>
            <a:r>
              <a:rPr lang="zh-CN" altLang="en-US" dirty="0" smtClean="0">
                <a:solidFill>
                  <a:srgbClr val="FF0000"/>
                </a:solidFill>
              </a:rPr>
              <a:t>（</a:t>
            </a:r>
            <a:r>
              <a:rPr lang="en-US" altLang="zh-CN" dirty="0">
                <a:solidFill>
                  <a:srgbClr val="FF0000"/>
                </a:solidFill>
              </a:rPr>
              <a:t>ISA</a:t>
            </a:r>
            <a:r>
              <a:rPr lang="zh-CN" altLang="en-US" dirty="0">
                <a:solidFill>
                  <a:srgbClr val="FF0000"/>
                </a:solidFill>
              </a:rPr>
              <a:t>）</a:t>
            </a:r>
          </a:p>
        </p:txBody>
      </p:sp>
      <p:sp>
        <p:nvSpPr>
          <p:cNvPr id="3" name="内容占位符 2"/>
          <p:cNvSpPr>
            <a:spLocks noGrp="1"/>
          </p:cNvSpPr>
          <p:nvPr>
            <p:ph idx="1"/>
          </p:nvPr>
        </p:nvSpPr>
        <p:spPr/>
        <p:txBody>
          <a:bodyPr/>
          <a:lstStyle/>
          <a:p>
            <a:pPr>
              <a:lnSpc>
                <a:spcPct val="105000"/>
              </a:lnSpc>
            </a:pPr>
            <a:r>
              <a:rPr lang="en-US" altLang="zh-CN" sz="2200" dirty="0" smtClean="0">
                <a:latin typeface="微软雅黑" panose="020B0503020204020204" pitchFamily="34" charset="-122"/>
                <a:ea typeface="微软雅黑" panose="020B0503020204020204" pitchFamily="34" charset="-122"/>
              </a:rPr>
              <a:t>ISA</a:t>
            </a:r>
            <a:r>
              <a:rPr lang="zh-CN" altLang="en-US" sz="2200" dirty="0">
                <a:latin typeface="微软雅黑" panose="020B0503020204020204" pitchFamily="34" charset="-122"/>
                <a:ea typeface="微软雅黑" panose="020B0503020204020204" pitchFamily="34" charset="-122"/>
              </a:rPr>
              <a:t>是一种规约（</a:t>
            </a:r>
            <a:r>
              <a:rPr lang="en-US" altLang="zh-CN" sz="2200" dirty="0">
                <a:latin typeface="微软雅黑" panose="020B0503020204020204" pitchFamily="34" charset="-122"/>
                <a:ea typeface="微软雅黑" panose="020B0503020204020204" pitchFamily="34" charset="-122"/>
              </a:rPr>
              <a:t>Specification</a:t>
            </a:r>
            <a:r>
              <a:rPr lang="zh-CN" altLang="en-US" sz="2200" dirty="0">
                <a:latin typeface="微软雅黑" panose="020B0503020204020204" pitchFamily="34" charset="-122"/>
                <a:ea typeface="微软雅黑" panose="020B0503020204020204" pitchFamily="34" charset="-122"/>
              </a:rPr>
              <a:t>），它规定了</a:t>
            </a:r>
            <a:r>
              <a:rPr lang="zh-CN" altLang="en-US" sz="2200" dirty="0">
                <a:solidFill>
                  <a:srgbClr val="FF0000"/>
                </a:solidFill>
                <a:latin typeface="微软雅黑" panose="020B0503020204020204" pitchFamily="34" charset="-122"/>
                <a:ea typeface="微软雅黑" panose="020B0503020204020204" pitchFamily="34" charset="-122"/>
              </a:rPr>
              <a:t>如何使用硬件</a:t>
            </a:r>
          </a:p>
          <a:p>
            <a:pPr lvl="1">
              <a:lnSpc>
                <a:spcPct val="105000"/>
              </a:lnSpc>
            </a:pPr>
            <a:r>
              <a:rPr lang="zh-CN" altLang="en-US" dirty="0" smtClean="0">
                <a:ea typeface="微软雅黑" panose="020B0503020204020204" pitchFamily="34" charset="-122"/>
              </a:rPr>
              <a:t>指令集</a:t>
            </a:r>
            <a:endParaRPr lang="en-US" altLang="zh-CN" dirty="0" smtClean="0">
              <a:ea typeface="微软雅黑" panose="020B0503020204020204" pitchFamily="34" charset="-122"/>
            </a:endParaRPr>
          </a:p>
          <a:p>
            <a:pPr lvl="1">
              <a:lnSpc>
                <a:spcPct val="105000"/>
              </a:lnSpc>
            </a:pPr>
            <a:r>
              <a:rPr lang="zh-CN" altLang="en-US" dirty="0" smtClean="0">
                <a:ea typeface="微软雅黑" panose="020B0503020204020204" pitchFamily="34" charset="-122"/>
              </a:rPr>
              <a:t>寄存器结构、</a:t>
            </a:r>
            <a:r>
              <a:rPr lang="zh-CN" altLang="en-US" dirty="0" smtClean="0">
                <a:solidFill>
                  <a:srgbClr val="CC3300"/>
                </a:solidFill>
                <a:ea typeface="微软雅黑" panose="020B0503020204020204" pitchFamily="34" charset="-122"/>
              </a:rPr>
              <a:t>存储空间和</a:t>
            </a:r>
            <a:r>
              <a:rPr lang="zh-CN" altLang="en-US" dirty="0">
                <a:solidFill>
                  <a:srgbClr val="CC3300"/>
                </a:solidFill>
                <a:ea typeface="微软雅黑" panose="020B0503020204020204" pitchFamily="34" charset="-122"/>
              </a:rPr>
              <a:t>编址</a:t>
            </a:r>
            <a:r>
              <a:rPr lang="zh-CN" altLang="en-US" dirty="0" smtClean="0">
                <a:solidFill>
                  <a:srgbClr val="CC3300"/>
                </a:solidFill>
                <a:ea typeface="微软雅黑" panose="020B0503020204020204" pitchFamily="34" charset="-122"/>
              </a:rPr>
              <a:t>方式</a:t>
            </a:r>
            <a:endParaRPr lang="zh-CN" altLang="en-US" dirty="0">
              <a:ea typeface="微软雅黑" panose="020B0503020204020204" pitchFamily="34" charset="-122"/>
            </a:endParaRPr>
          </a:p>
          <a:p>
            <a:pPr lvl="1">
              <a:lnSpc>
                <a:spcPct val="105000"/>
              </a:lnSpc>
            </a:pPr>
            <a:r>
              <a:rPr lang="zh-CN" altLang="en-US" dirty="0" smtClean="0">
                <a:solidFill>
                  <a:srgbClr val="CC3300"/>
                </a:solidFill>
                <a:ea typeface="微软雅黑" panose="020B0503020204020204" pitchFamily="34" charset="-122"/>
              </a:rPr>
              <a:t>数据存放方式</a:t>
            </a:r>
            <a:r>
              <a:rPr lang="zh-CN" altLang="en-US" dirty="0">
                <a:solidFill>
                  <a:srgbClr val="CC3300"/>
                </a:solidFill>
                <a:ea typeface="微软雅黑" panose="020B0503020204020204" pitchFamily="34" charset="-122"/>
              </a:rPr>
              <a:t>、</a:t>
            </a:r>
            <a:r>
              <a:rPr lang="zh-CN" altLang="en-US" dirty="0" smtClean="0">
                <a:solidFill>
                  <a:srgbClr val="CC3300"/>
                </a:solidFill>
                <a:ea typeface="微软雅黑" panose="020B0503020204020204" pitchFamily="34" charset="-122"/>
              </a:rPr>
              <a:t>寻址方式</a:t>
            </a:r>
            <a:endParaRPr lang="zh-CN" altLang="en-US" dirty="0">
              <a:ea typeface="微软雅黑" panose="020B0503020204020204" pitchFamily="34" charset="-122"/>
            </a:endParaRPr>
          </a:p>
          <a:p>
            <a:pPr lvl="1">
              <a:lnSpc>
                <a:spcPct val="105000"/>
              </a:lnSpc>
            </a:pPr>
            <a:r>
              <a:rPr lang="zh-CN" altLang="en-US" dirty="0" smtClean="0">
                <a:ea typeface="微软雅黑" panose="020B0503020204020204" pitchFamily="34" charset="-122"/>
              </a:rPr>
              <a:t>指令控制</a:t>
            </a:r>
            <a:endParaRPr lang="zh-CN" altLang="en-US" dirty="0">
              <a:latin typeface="微软雅黑" panose="020B0503020204020204" pitchFamily="34" charset="-122"/>
              <a:ea typeface="微软雅黑" panose="020B0503020204020204" pitchFamily="34" charset="-122"/>
            </a:endParaRPr>
          </a:p>
          <a:p>
            <a:pPr>
              <a:lnSpc>
                <a:spcPct val="105000"/>
              </a:lnSpc>
            </a:pPr>
            <a:r>
              <a:rPr lang="en-US" altLang="zh-CN" sz="2200" dirty="0">
                <a:latin typeface="微软雅黑" panose="020B0503020204020204" pitchFamily="34" charset="-122"/>
                <a:ea typeface="微软雅黑" panose="020B0503020204020204" pitchFamily="34" charset="-122"/>
              </a:rPr>
              <a:t>ISA</a:t>
            </a:r>
            <a:r>
              <a:rPr lang="zh-CN" altLang="en-US" sz="2200" dirty="0">
                <a:latin typeface="微软雅黑" panose="020B0503020204020204" pitchFamily="34" charset="-122"/>
                <a:ea typeface="微软雅黑" panose="020B0503020204020204" pitchFamily="34" charset="-122"/>
              </a:rPr>
              <a:t>在计算机系统中是必不可少的一个抽象</a:t>
            </a:r>
            <a:r>
              <a:rPr lang="zh-CN" altLang="en-US" sz="2200" dirty="0" smtClean="0">
                <a:latin typeface="微软雅黑" panose="020B0503020204020204" pitchFamily="34" charset="-122"/>
                <a:ea typeface="微软雅黑" panose="020B0503020204020204" pitchFamily="34" charset="-122"/>
              </a:rPr>
              <a:t>层？</a:t>
            </a:r>
            <a:endParaRPr lang="zh-CN" altLang="en-US" sz="2200" dirty="0">
              <a:latin typeface="微软雅黑" panose="020B0503020204020204" pitchFamily="34" charset="-122"/>
              <a:ea typeface="微软雅黑" panose="020B0503020204020204" pitchFamily="34" charset="-122"/>
            </a:endParaRPr>
          </a:p>
          <a:p>
            <a:pPr lvl="1">
              <a:lnSpc>
                <a:spcPct val="105000"/>
              </a:lnSpc>
            </a:pPr>
            <a:r>
              <a:rPr lang="zh-CN" altLang="en-US" dirty="0">
                <a:latin typeface="微软雅黑" panose="020B0503020204020204" pitchFamily="34" charset="-122"/>
                <a:ea typeface="微软雅黑" panose="020B0503020204020204" pitchFamily="34" charset="-122"/>
              </a:rPr>
              <a:t>没有它，软件无法使用计算机硬件！</a:t>
            </a:r>
          </a:p>
          <a:p>
            <a:pPr lvl="1">
              <a:lnSpc>
                <a:spcPct val="105000"/>
              </a:lnSpc>
            </a:pPr>
            <a:r>
              <a:rPr lang="zh-CN" altLang="en-US" dirty="0">
                <a:latin typeface="微软雅黑" panose="020B0503020204020204" pitchFamily="34" charset="-122"/>
                <a:ea typeface="微软雅黑" panose="020B0503020204020204" pitchFamily="34" charset="-122"/>
              </a:rPr>
              <a:t>没有它，一台计算机不能称为</a:t>
            </a:r>
            <a:r>
              <a:rPr lang="zh-CN" altLang="en-US" dirty="0" smtClean="0">
                <a:latin typeface="微软雅黑" panose="020B0503020204020204" pitchFamily="34" charset="-122"/>
                <a:ea typeface="微软雅黑" panose="020B0503020204020204" pitchFamily="34" charset="-122"/>
              </a:rPr>
              <a:t>“通用计算机”</a:t>
            </a:r>
            <a:endParaRPr lang="en-US" altLang="zh-CN" dirty="0" smtClean="0">
              <a:latin typeface="微软雅黑" panose="020B0503020204020204" pitchFamily="34" charset="-122"/>
              <a:ea typeface="微软雅黑" panose="020B0503020204020204" pitchFamily="34" charset="-122"/>
            </a:endParaRPr>
          </a:p>
          <a:p>
            <a:r>
              <a:rPr lang="zh-CN" altLang="en-US" dirty="0" smtClean="0"/>
              <a:t>不同</a:t>
            </a:r>
            <a:r>
              <a:rPr lang="en-US" altLang="zh-CN" dirty="0"/>
              <a:t>ISA</a:t>
            </a:r>
            <a:r>
              <a:rPr lang="zh-CN" altLang="en-US" dirty="0"/>
              <a:t>指令集不同，如，</a:t>
            </a:r>
            <a:r>
              <a:rPr lang="en-US" altLang="zh-CN" dirty="0"/>
              <a:t>IA-32</a:t>
            </a:r>
            <a:r>
              <a:rPr lang="zh-CN" altLang="en-US" dirty="0"/>
              <a:t>、</a:t>
            </a:r>
            <a:r>
              <a:rPr lang="en-US" altLang="zh-CN" dirty="0"/>
              <a:t>MIPS</a:t>
            </a:r>
            <a:r>
              <a:rPr lang="zh-CN" altLang="en-US" dirty="0"/>
              <a:t>、</a:t>
            </a:r>
            <a:r>
              <a:rPr lang="en-US" altLang="zh-CN" dirty="0"/>
              <a:t>ARM</a:t>
            </a:r>
            <a:r>
              <a:rPr lang="zh-CN" altLang="en-US" dirty="0"/>
              <a:t>等</a:t>
            </a:r>
          </a:p>
          <a:p>
            <a:r>
              <a:rPr lang="en-US" altLang="zh-CN" b="1" dirty="0">
                <a:solidFill>
                  <a:srgbClr val="FF0000"/>
                </a:solidFill>
                <a:latin typeface="微软雅黑" panose="020B0503020204020204" pitchFamily="34" charset="-122"/>
                <a:ea typeface="微软雅黑" panose="020B0503020204020204" pitchFamily="34" charset="-122"/>
              </a:rPr>
              <a:t>ISA</a:t>
            </a:r>
            <a:r>
              <a:rPr lang="zh-CN" altLang="en-US" b="1" dirty="0">
                <a:solidFill>
                  <a:srgbClr val="FF0000"/>
                </a:solidFill>
                <a:latin typeface="微软雅黑" panose="020B0503020204020204" pitchFamily="34" charset="-122"/>
                <a:ea typeface="微软雅黑" panose="020B0503020204020204" pitchFamily="34" charset="-122"/>
              </a:rPr>
              <a:t>是计算机组成的抽象，组成是</a:t>
            </a:r>
            <a:r>
              <a:rPr lang="en-US" altLang="zh-CN" b="1" dirty="0">
                <a:solidFill>
                  <a:srgbClr val="FF0000"/>
                </a:solidFill>
                <a:latin typeface="微软雅黑" panose="020B0503020204020204" pitchFamily="34" charset="-122"/>
                <a:ea typeface="微软雅黑" panose="020B0503020204020204" pitchFamily="34" charset="-122"/>
              </a:rPr>
              <a:t>ISA</a:t>
            </a:r>
            <a:r>
              <a:rPr lang="zh-CN" altLang="en-US" b="1" dirty="0">
                <a:solidFill>
                  <a:srgbClr val="FF0000"/>
                </a:solidFill>
                <a:latin typeface="微软雅黑" panose="020B0503020204020204" pitchFamily="34" charset="-122"/>
                <a:ea typeface="微软雅黑" panose="020B0503020204020204" pitchFamily="34" charset="-122"/>
              </a:rPr>
              <a:t>的具体实现</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dirty="0"/>
              <a:t>同一种</a:t>
            </a:r>
            <a:r>
              <a:rPr lang="en-US" altLang="zh-CN" dirty="0"/>
              <a:t>ISA</a:t>
            </a:r>
            <a:r>
              <a:rPr lang="zh-CN" altLang="en-US" dirty="0"/>
              <a:t>可以有不同的计算机组成，如乘法指令可用</a:t>
            </a:r>
            <a:r>
              <a:rPr lang="en-US" altLang="zh-CN" dirty="0"/>
              <a:t>ALU</a:t>
            </a:r>
            <a:r>
              <a:rPr lang="zh-CN" altLang="en-US" dirty="0"/>
              <a:t>或乘法器实现</a:t>
            </a:r>
            <a:endParaRPr lang="en-US" altLang="zh-CN" dirty="0"/>
          </a:p>
          <a:p>
            <a:pPr>
              <a:lnSpc>
                <a:spcPct val="105000"/>
              </a:lnSpc>
            </a:pPr>
            <a:endParaRPr lang="zh-CN" altLang="en-US" b="1" dirty="0">
              <a:solidFill>
                <a:srgbClr val="FF0000"/>
              </a:solidFill>
              <a:latin typeface="微软雅黑" panose="020B0503020204020204" pitchFamily="34" charset="-122"/>
              <a:ea typeface="微软雅黑" panose="020B0503020204020204" pitchFamily="34" charset="-122"/>
            </a:endParaRPr>
          </a:p>
          <a:p>
            <a:pPr lvl="1">
              <a:lnSpc>
                <a:spcPct val="105000"/>
              </a:lnSpc>
            </a:pPr>
            <a:endParaRPr lang="zh-CN" altLang="en-US"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81518827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err="1" smtClean="0"/>
              <a:t>CISC</a:t>
            </a:r>
            <a:r>
              <a:rPr lang="zh-CN" altLang="zh-CN" dirty="0"/>
              <a:t>是</a:t>
            </a:r>
            <a:r>
              <a:rPr lang="en-US" altLang="zh-CN" dirty="0"/>
              <a:t>(       )</a:t>
            </a:r>
            <a:r>
              <a:rPr lang="zh-CN" altLang="zh-CN" dirty="0"/>
              <a:t>的简称。</a:t>
            </a:r>
          </a:p>
          <a:p>
            <a:pPr marL="0" indent="0">
              <a:buNone/>
            </a:pPr>
            <a:r>
              <a:rPr lang="en-US" altLang="zh-CN" sz="1800" dirty="0"/>
              <a:t>A.</a:t>
            </a:r>
            <a:r>
              <a:rPr lang="zh-CN" altLang="zh-CN" sz="1800" dirty="0"/>
              <a:t>精简指令系统计算机  </a:t>
            </a:r>
            <a:r>
              <a:rPr lang="en-US" altLang="zh-CN" sz="1800" dirty="0"/>
              <a:t>B.</a:t>
            </a:r>
            <a:r>
              <a:rPr lang="zh-CN" altLang="zh-CN" sz="1800" dirty="0"/>
              <a:t>大规模集成电路</a:t>
            </a:r>
            <a:r>
              <a:rPr lang="en-US" altLang="zh-CN" sz="1800" dirty="0"/>
              <a:t>  C.</a:t>
            </a:r>
            <a:r>
              <a:rPr lang="zh-CN" altLang="zh-CN" sz="1800" dirty="0"/>
              <a:t>复杂指令系统计算机</a:t>
            </a:r>
            <a:r>
              <a:rPr lang="en-US" altLang="zh-CN" sz="1800" dirty="0"/>
              <a:t>  D.</a:t>
            </a:r>
            <a:r>
              <a:rPr lang="zh-CN" altLang="zh-CN" sz="1800" dirty="0"/>
              <a:t>超大规模集成电路</a:t>
            </a:r>
            <a:endParaRPr lang="en-US" altLang="zh-CN" sz="1800" dirty="0"/>
          </a:p>
          <a:p>
            <a:r>
              <a:rPr lang="en-US" altLang="zh-CN" sz="2000" dirty="0"/>
              <a:t>RISC</a:t>
            </a:r>
            <a:r>
              <a:rPr lang="zh-CN" altLang="zh-CN" sz="2000" dirty="0"/>
              <a:t>是</a:t>
            </a:r>
            <a:r>
              <a:rPr lang="en-US" altLang="zh-CN" sz="2000" dirty="0"/>
              <a:t>(       )</a:t>
            </a:r>
            <a:r>
              <a:rPr lang="zh-CN" altLang="zh-CN" sz="2000" dirty="0"/>
              <a:t>的简称。</a:t>
            </a:r>
          </a:p>
          <a:p>
            <a:pPr marL="0" indent="0">
              <a:buNone/>
            </a:pPr>
            <a:r>
              <a:rPr lang="en-US" altLang="zh-CN" sz="2000" dirty="0"/>
              <a:t>A.</a:t>
            </a:r>
            <a:r>
              <a:rPr lang="zh-CN" altLang="zh-CN" sz="2000" dirty="0"/>
              <a:t>精简指令系统计算机  </a:t>
            </a:r>
            <a:r>
              <a:rPr lang="en-US" altLang="zh-CN" sz="2000" dirty="0"/>
              <a:t>B.</a:t>
            </a:r>
            <a:r>
              <a:rPr lang="zh-CN" altLang="zh-CN" sz="2000" dirty="0"/>
              <a:t>大规模集成电路</a:t>
            </a:r>
            <a:r>
              <a:rPr lang="en-US" altLang="zh-CN" sz="2000" dirty="0"/>
              <a:t>  C.</a:t>
            </a:r>
            <a:r>
              <a:rPr lang="zh-CN" altLang="zh-CN" sz="2000" dirty="0"/>
              <a:t>复杂指令系统计算机</a:t>
            </a:r>
            <a:r>
              <a:rPr lang="en-US" altLang="zh-CN" sz="2000" dirty="0"/>
              <a:t>  D.</a:t>
            </a:r>
            <a:r>
              <a:rPr lang="zh-CN" altLang="zh-CN" sz="2000" dirty="0"/>
              <a:t>超大规模集成电路</a:t>
            </a:r>
          </a:p>
          <a:p>
            <a:pPr marL="0" indent="0">
              <a:buNone/>
            </a:pPr>
            <a:endParaRPr lang="zh-CN" altLang="zh-CN" sz="2000" dirty="0"/>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92283229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第一章 计算机系统概述</a:t>
            </a:r>
            <a:endParaRPr lang="zh-CN" altLang="en-US" dirty="0">
              <a:solidFill>
                <a:srgbClr val="FF0000"/>
              </a:solidFill>
            </a:endParaRPr>
          </a:p>
        </p:txBody>
      </p:sp>
      <p:sp>
        <p:nvSpPr>
          <p:cNvPr id="3" name="内容占位符 2"/>
          <p:cNvSpPr>
            <a:spLocks noGrp="1"/>
          </p:cNvSpPr>
          <p:nvPr>
            <p:ph idx="1"/>
          </p:nvPr>
        </p:nvSpPr>
        <p:spPr/>
        <p:txBody>
          <a:bodyPr/>
          <a:lstStyle/>
          <a:p>
            <a:r>
              <a:rPr lang="en-US" altLang="zh-CN" dirty="0" smtClean="0"/>
              <a:t>1.1 </a:t>
            </a:r>
            <a:r>
              <a:rPr lang="zh-CN" altLang="en-US" dirty="0" smtClean="0"/>
              <a:t>计算机</a:t>
            </a:r>
            <a:r>
              <a:rPr lang="zh-CN" altLang="en-US" dirty="0"/>
              <a:t>的发展历程</a:t>
            </a:r>
            <a:endParaRPr lang="en-US" altLang="zh-CN" dirty="0"/>
          </a:p>
          <a:p>
            <a:r>
              <a:rPr lang="en-US" altLang="zh-CN" dirty="0" smtClean="0"/>
              <a:t>1.2 </a:t>
            </a:r>
            <a:r>
              <a:rPr lang="zh-CN" altLang="en-US" dirty="0" smtClean="0"/>
              <a:t>计算机系统功能和组成</a:t>
            </a:r>
            <a:endParaRPr lang="en-US" altLang="zh-CN" dirty="0" smtClean="0"/>
          </a:p>
          <a:p>
            <a:r>
              <a:rPr lang="en-US" altLang="zh-CN" dirty="0" smtClean="0"/>
              <a:t>1.3 </a:t>
            </a:r>
            <a:r>
              <a:rPr lang="zh-CN" altLang="en-US" dirty="0" smtClean="0"/>
              <a:t>程序开发执行过程</a:t>
            </a:r>
            <a:endParaRPr lang="zh-CN" altLang="en-US" dirty="0"/>
          </a:p>
          <a:p>
            <a:r>
              <a:rPr lang="en-US" altLang="zh-CN" dirty="0" smtClean="0"/>
              <a:t>1.4 </a:t>
            </a:r>
            <a:r>
              <a:rPr lang="zh-CN" altLang="en-US" dirty="0" smtClean="0"/>
              <a:t>计算机系统层次结构</a:t>
            </a:r>
            <a:endParaRPr lang="zh-CN" altLang="en-US" dirty="0"/>
          </a:p>
          <a:p>
            <a:r>
              <a:rPr lang="en-US" altLang="zh-CN" dirty="0" smtClean="0">
                <a:solidFill>
                  <a:srgbClr val="CC3300"/>
                </a:solidFill>
              </a:rPr>
              <a:t>1.5 </a:t>
            </a:r>
            <a:r>
              <a:rPr lang="zh-CN" altLang="en-US" dirty="0" smtClean="0">
                <a:solidFill>
                  <a:srgbClr val="CC3300"/>
                </a:solidFill>
              </a:rPr>
              <a:t>计算机系统性能评价</a:t>
            </a:r>
            <a:endParaRPr lang="zh-CN" altLang="en-US" dirty="0">
              <a:solidFill>
                <a:srgbClr val="CC3300"/>
              </a:solidFill>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77</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1861107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计算机性能的基本评价指标</a:t>
            </a:r>
          </a:p>
        </p:txBody>
      </p:sp>
      <p:sp>
        <p:nvSpPr>
          <p:cNvPr id="3" name="内容占位符 2"/>
          <p:cNvSpPr>
            <a:spLocks noGrp="1"/>
          </p:cNvSpPr>
          <p:nvPr>
            <p:ph idx="1"/>
          </p:nvPr>
        </p:nvSpPr>
        <p:spPr/>
        <p:txBody>
          <a:bodyPr/>
          <a:lstStyle/>
          <a:p>
            <a:r>
              <a:rPr lang="en-US" altLang="zh-CN" dirty="0" smtClean="0"/>
              <a:t> </a:t>
            </a:r>
            <a:r>
              <a:rPr lang="en-US" altLang="zh-CN" dirty="0"/>
              <a:t>Time to do the task  </a:t>
            </a:r>
          </a:p>
          <a:p>
            <a:pPr lvl="1"/>
            <a:r>
              <a:rPr lang="zh-CN" altLang="en-US" dirty="0"/>
              <a:t>响应时间（</a:t>
            </a:r>
            <a:r>
              <a:rPr lang="en-US" altLang="zh-CN" dirty="0"/>
              <a:t>response time</a:t>
            </a:r>
            <a:r>
              <a:rPr lang="zh-CN" altLang="en-US" dirty="0"/>
              <a:t>）</a:t>
            </a:r>
          </a:p>
          <a:p>
            <a:pPr lvl="1"/>
            <a:r>
              <a:rPr lang="zh-CN" altLang="en-US" dirty="0"/>
              <a:t>执行时间（</a:t>
            </a:r>
            <a:r>
              <a:rPr lang="en-US" altLang="zh-CN" dirty="0"/>
              <a:t>execution time</a:t>
            </a:r>
            <a:r>
              <a:rPr lang="zh-CN" altLang="en-US" dirty="0"/>
              <a:t>）</a:t>
            </a:r>
          </a:p>
          <a:p>
            <a:pPr lvl="1"/>
            <a:r>
              <a:rPr lang="zh-CN" altLang="en-US" dirty="0"/>
              <a:t>等待时间或时延（</a:t>
            </a:r>
            <a:r>
              <a:rPr lang="en-US" altLang="zh-CN" dirty="0"/>
              <a:t>latency</a:t>
            </a:r>
            <a:r>
              <a:rPr lang="zh-CN" altLang="en-US" dirty="0"/>
              <a:t>）</a:t>
            </a:r>
          </a:p>
          <a:p>
            <a:r>
              <a:rPr lang="en-US" altLang="zh-CN" dirty="0" smtClean="0"/>
              <a:t> </a:t>
            </a:r>
            <a:r>
              <a:rPr lang="en-US" altLang="zh-CN" dirty="0"/>
              <a:t>Tasks per day, hour, sec, ns. .. </a:t>
            </a:r>
          </a:p>
          <a:p>
            <a:pPr lvl="1"/>
            <a:r>
              <a:rPr lang="zh-CN" altLang="en-US" dirty="0"/>
              <a:t>吞吐率（</a:t>
            </a:r>
            <a:r>
              <a:rPr lang="en-US" altLang="zh-CN" dirty="0"/>
              <a:t>throughput</a:t>
            </a:r>
            <a:r>
              <a:rPr lang="zh-CN" altLang="en-US" dirty="0"/>
              <a:t>）</a:t>
            </a:r>
          </a:p>
          <a:p>
            <a:pPr lvl="1"/>
            <a:r>
              <a:rPr lang="zh-CN" altLang="en-US" dirty="0"/>
              <a:t>带宽（</a:t>
            </a:r>
            <a:r>
              <a:rPr lang="en-US" altLang="zh-CN" dirty="0"/>
              <a:t>bandwidth</a:t>
            </a:r>
            <a:r>
              <a:rPr lang="zh-CN" altLang="en-US" dirty="0" smtClean="0"/>
              <a:t>）</a:t>
            </a:r>
            <a:endParaRPr lang="en-US" altLang="zh-CN" dirty="0" smtClean="0"/>
          </a:p>
          <a:p>
            <a:r>
              <a:rPr lang="zh-CN" altLang="en-US" dirty="0">
                <a:solidFill>
                  <a:srgbClr val="ED1611"/>
                </a:solidFill>
                <a:ea typeface="黑体" panose="02010609060101010101" pitchFamily="49" charset="-122"/>
              </a:rPr>
              <a:t>基本的性能评价标准是：</a:t>
            </a:r>
            <a:r>
              <a:rPr lang="en-US" altLang="zh-CN" dirty="0">
                <a:solidFill>
                  <a:srgbClr val="ED1611"/>
                </a:solidFill>
                <a:ea typeface="黑体" panose="02010609060101010101" pitchFamily="49" charset="-122"/>
              </a:rPr>
              <a:t>CPU</a:t>
            </a:r>
            <a:r>
              <a:rPr lang="zh-CN" altLang="en-US" dirty="0">
                <a:solidFill>
                  <a:srgbClr val="ED1611"/>
                </a:solidFill>
                <a:ea typeface="黑体" panose="02010609060101010101" pitchFamily="49" charset="-122"/>
              </a:rPr>
              <a:t>的执行时间</a:t>
            </a:r>
          </a:p>
          <a:p>
            <a:pPr lvl="1"/>
            <a:endParaRPr lang="zh-CN" altLang="en-US"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78</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06488503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idx="4294967295"/>
          </p:nvPr>
        </p:nvSpPr>
        <p:spPr>
          <a:xfrm>
            <a:off x="792163" y="98425"/>
            <a:ext cx="6442075" cy="600075"/>
          </a:xfrm>
          <a:noFill/>
        </p:spPr>
        <p:txBody>
          <a:bodyPr lIns="63500" tIns="25400" rIns="63500" bIns="25400" anchor="t">
            <a:spAutoFit/>
          </a:bodyPr>
          <a:lstStyle/>
          <a:p>
            <a:r>
              <a:rPr lang="zh-CN" altLang="en-US" sz="3600" smtClean="0"/>
              <a:t>计算机性能的基本评价指标</a:t>
            </a:r>
          </a:p>
        </p:txBody>
      </p:sp>
      <p:grpSp>
        <p:nvGrpSpPr>
          <p:cNvPr id="2" name="Group 9"/>
          <p:cNvGrpSpPr>
            <a:grpSpLocks/>
          </p:cNvGrpSpPr>
          <p:nvPr/>
        </p:nvGrpSpPr>
        <p:grpSpPr bwMode="auto">
          <a:xfrm>
            <a:off x="569913" y="4783138"/>
            <a:ext cx="8181975" cy="1749425"/>
            <a:chOff x="368" y="3013"/>
            <a:chExt cx="5094" cy="1102"/>
          </a:xfrm>
        </p:grpSpPr>
        <p:sp>
          <p:nvSpPr>
            <p:cNvPr id="48135" name="Rectangle 4"/>
            <p:cNvSpPr>
              <a:spLocks noChangeArrowheads="1"/>
            </p:cNvSpPr>
            <p:nvPr/>
          </p:nvSpPr>
          <p:spPr bwMode="auto">
            <a:xfrm>
              <a:off x="368" y="3013"/>
              <a:ext cx="5094" cy="1102"/>
            </a:xfrm>
            <a:prstGeom prst="rect">
              <a:avLst/>
            </a:prstGeom>
            <a:noFill/>
            <a:ln w="12700">
              <a:noFill/>
              <a:miter lim="800000"/>
              <a:headEnd/>
              <a:tailEnd/>
            </a:ln>
          </p:spPr>
          <p:txBody>
            <a:bodyPr lIns="90488" tIns="44450" rIns="90488" bIns="44450"/>
            <a:lstStyle/>
            <a:p>
              <a:pPr marL="285750" indent="-285750" algn="l" eaLnBrk="0" hangingPunct="0">
                <a:lnSpc>
                  <a:spcPct val="90000"/>
                </a:lnSpc>
                <a:spcBef>
                  <a:spcPct val="30000"/>
                </a:spcBef>
                <a:tabLst>
                  <a:tab pos="2286000" algn="l"/>
                </a:tabLst>
                <a:defRPr/>
              </a:pPr>
              <a:r>
                <a:rPr lang="zh-CN" altLang="en-US" sz="2000" b="1" i="0" dirty="0">
                  <a:solidFill>
                    <a:srgbClr val="000000"/>
                  </a:solidFill>
                  <a:latin typeface="Arial"/>
                  <a:ea typeface="黑体" pitchFamily="49" charset="-122"/>
                </a:rPr>
                <a:t>“ 机器</a:t>
              </a:r>
              <a:r>
                <a:rPr lang="en-US" altLang="zh-CN" sz="2000" b="1" i="0" dirty="0">
                  <a:solidFill>
                    <a:srgbClr val="000000"/>
                  </a:solidFill>
                  <a:latin typeface="Arial"/>
                  <a:ea typeface="黑体" pitchFamily="49" charset="-122"/>
                </a:rPr>
                <a:t>X</a:t>
              </a:r>
              <a:r>
                <a:rPr lang="zh-CN" altLang="en-US" sz="2000" b="1" i="0" dirty="0">
                  <a:solidFill>
                    <a:srgbClr val="000000"/>
                  </a:solidFill>
                  <a:latin typeface="Arial"/>
                  <a:ea typeface="黑体" pitchFamily="49" charset="-122"/>
                </a:rPr>
                <a:t>的速度（性能）是</a:t>
              </a:r>
              <a:r>
                <a:rPr lang="en-US" altLang="zh-CN" sz="2000" b="1" i="0" dirty="0">
                  <a:solidFill>
                    <a:srgbClr val="000000"/>
                  </a:solidFill>
                  <a:latin typeface="Arial"/>
                  <a:ea typeface="黑体" pitchFamily="49" charset="-122"/>
                </a:rPr>
                <a:t>Y</a:t>
              </a:r>
              <a:r>
                <a:rPr lang="zh-CN" altLang="en-US" sz="2000" b="1" i="0" dirty="0">
                  <a:solidFill>
                    <a:srgbClr val="000000"/>
                  </a:solidFill>
                  <a:latin typeface="Arial"/>
                  <a:ea typeface="黑体" pitchFamily="49" charset="-122"/>
                </a:rPr>
                <a:t>的</a:t>
              </a:r>
              <a:r>
                <a:rPr lang="en-US" altLang="zh-CN" sz="2000" b="1" i="0" dirty="0">
                  <a:solidFill>
                    <a:srgbClr val="000000"/>
                  </a:solidFill>
                  <a:latin typeface="Arial"/>
                  <a:ea typeface="黑体" pitchFamily="49" charset="-122"/>
                </a:rPr>
                <a:t>n</a:t>
              </a:r>
              <a:r>
                <a:rPr lang="zh-CN" altLang="en-US" sz="2000" b="1" i="0" dirty="0">
                  <a:solidFill>
                    <a:srgbClr val="000000"/>
                  </a:solidFill>
                  <a:latin typeface="Arial"/>
                  <a:ea typeface="黑体" pitchFamily="49" charset="-122"/>
                </a:rPr>
                <a:t>倍</a:t>
              </a:r>
              <a:r>
                <a:rPr lang="en-US" altLang="zh-CN" sz="2000" b="1" i="0" dirty="0">
                  <a:solidFill>
                    <a:srgbClr val="000000"/>
                  </a:solidFill>
                  <a:latin typeface="Arial"/>
                  <a:ea typeface="黑体" pitchFamily="49" charset="-122"/>
                </a:rPr>
                <a:t>”  </a:t>
              </a:r>
              <a:r>
                <a:rPr lang="zh-CN" altLang="en-US" sz="2000" b="1" i="0" dirty="0">
                  <a:solidFill>
                    <a:srgbClr val="000000"/>
                  </a:solidFill>
                  <a:latin typeface="Arial"/>
                  <a:ea typeface="黑体" pitchFamily="49" charset="-122"/>
                </a:rPr>
                <a:t>的含义：</a:t>
              </a:r>
            </a:p>
            <a:p>
              <a:pPr marL="285750" indent="-285750" algn="l" eaLnBrk="0" hangingPunct="0">
                <a:lnSpc>
                  <a:spcPct val="90000"/>
                </a:lnSpc>
                <a:spcBef>
                  <a:spcPct val="30000"/>
                </a:spcBef>
                <a:tabLst>
                  <a:tab pos="2286000" algn="l"/>
                </a:tabLst>
                <a:defRPr/>
              </a:pPr>
              <a:r>
                <a:rPr lang="en-US" altLang="zh-CN" sz="2000" i="0" dirty="0">
                  <a:solidFill>
                    <a:srgbClr val="000000"/>
                  </a:solidFill>
                  <a:latin typeface="Arial" charset="0"/>
                  <a:ea typeface="宋体" pitchFamily="2" charset="-122"/>
                </a:rPr>
                <a:t>	</a:t>
              </a:r>
              <a:r>
                <a:rPr lang="en-US" altLang="zh-CN" sz="2000" b="1" i="0" dirty="0" err="1">
                  <a:solidFill>
                    <a:srgbClr val="000000"/>
                  </a:solidFill>
                  <a:latin typeface="Arial" charset="0"/>
                  <a:ea typeface="宋体" pitchFamily="2" charset="-122"/>
                </a:rPr>
                <a:t>ExTime</a:t>
              </a:r>
              <a:r>
                <a:rPr lang="en-US" altLang="zh-CN" sz="2000" b="1" i="0" dirty="0">
                  <a:solidFill>
                    <a:srgbClr val="000000"/>
                  </a:solidFill>
                  <a:latin typeface="Arial" charset="0"/>
                  <a:ea typeface="宋体" pitchFamily="2" charset="-122"/>
                </a:rPr>
                <a:t>(Y) 	Performance(X)  </a:t>
              </a:r>
            </a:p>
            <a:p>
              <a:pPr marL="285750" indent="-285750" algn="l" eaLnBrk="0" hangingPunct="0">
                <a:lnSpc>
                  <a:spcPct val="80000"/>
                </a:lnSpc>
                <a:tabLst>
                  <a:tab pos="2286000" algn="l"/>
                </a:tabLst>
                <a:defRPr/>
              </a:pPr>
              <a:r>
                <a:rPr lang="en-US" altLang="zh-CN" sz="2000" b="1" i="0" dirty="0">
                  <a:solidFill>
                    <a:srgbClr val="000000"/>
                  </a:solidFill>
                  <a:latin typeface="Arial" charset="0"/>
                  <a:ea typeface="宋体" pitchFamily="2" charset="-122"/>
                </a:rPr>
                <a:t>	                        =                              = n	</a:t>
              </a:r>
            </a:p>
            <a:p>
              <a:pPr marL="285750" indent="-285750" algn="l" eaLnBrk="0" hangingPunct="0">
                <a:lnSpc>
                  <a:spcPct val="80000"/>
                </a:lnSpc>
                <a:tabLst>
                  <a:tab pos="2286000" algn="l"/>
                </a:tabLst>
                <a:defRPr/>
              </a:pPr>
              <a:r>
                <a:rPr lang="en-US" altLang="zh-CN" sz="2000" b="1" i="0" dirty="0">
                  <a:solidFill>
                    <a:srgbClr val="000000"/>
                  </a:solidFill>
                  <a:latin typeface="Arial" charset="0"/>
                  <a:ea typeface="宋体" pitchFamily="2" charset="-122"/>
                </a:rPr>
                <a:t>	</a:t>
              </a:r>
              <a:r>
                <a:rPr lang="en-US" altLang="zh-CN" sz="2000" b="1" i="0" dirty="0" err="1">
                  <a:solidFill>
                    <a:srgbClr val="000000"/>
                  </a:solidFill>
                  <a:latin typeface="Arial" charset="0"/>
                  <a:ea typeface="宋体" pitchFamily="2" charset="-122"/>
                </a:rPr>
                <a:t>ExTime</a:t>
              </a:r>
              <a:r>
                <a:rPr lang="en-US" altLang="zh-CN" sz="2000" b="1" i="0" dirty="0">
                  <a:solidFill>
                    <a:srgbClr val="000000"/>
                  </a:solidFill>
                  <a:latin typeface="Arial" charset="0"/>
                  <a:ea typeface="宋体" pitchFamily="2" charset="-122"/>
                </a:rPr>
                <a:t>(X)	Performance(Y)</a:t>
              </a:r>
            </a:p>
            <a:p>
              <a:pPr marL="285750" indent="-285750" algn="l" eaLnBrk="0" hangingPunct="0">
                <a:lnSpc>
                  <a:spcPct val="80000"/>
                </a:lnSpc>
                <a:tabLst>
                  <a:tab pos="2286000" algn="l"/>
                </a:tabLst>
                <a:defRPr/>
              </a:pPr>
              <a:endParaRPr lang="zh-CN" altLang="en-US" sz="2000" b="1" i="0" dirty="0">
                <a:solidFill>
                  <a:srgbClr val="000000"/>
                </a:solidFill>
                <a:latin typeface="Arial" charset="0"/>
                <a:ea typeface="宋体" pitchFamily="2" charset="-122"/>
              </a:endParaRPr>
            </a:p>
          </p:txBody>
        </p:sp>
        <p:sp>
          <p:nvSpPr>
            <p:cNvPr id="480261" name="Line 5"/>
            <p:cNvSpPr>
              <a:spLocks noChangeShapeType="1"/>
            </p:cNvSpPr>
            <p:nvPr/>
          </p:nvSpPr>
          <p:spPr bwMode="auto">
            <a:xfrm>
              <a:off x="563" y="3525"/>
              <a:ext cx="94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zh-CN" altLang="en-US" i="0" smtClean="0">
                <a:solidFill>
                  <a:srgbClr val="000000"/>
                </a:solidFill>
                <a:latin typeface="Arial" charset="0"/>
                <a:ea typeface="宋体" charset="-122"/>
              </a:endParaRPr>
            </a:p>
          </p:txBody>
        </p:sp>
        <p:sp>
          <p:nvSpPr>
            <p:cNvPr id="480262" name="Line 6"/>
            <p:cNvSpPr>
              <a:spLocks noChangeShapeType="1"/>
            </p:cNvSpPr>
            <p:nvPr/>
          </p:nvSpPr>
          <p:spPr bwMode="auto">
            <a:xfrm>
              <a:off x="1840" y="3520"/>
              <a:ext cx="112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zh-CN" altLang="en-US" i="0" smtClean="0">
                <a:solidFill>
                  <a:srgbClr val="000000"/>
                </a:solidFill>
                <a:latin typeface="Arial" charset="0"/>
                <a:ea typeface="宋体" charset="-122"/>
              </a:endParaRPr>
            </a:p>
          </p:txBody>
        </p:sp>
      </p:grpSp>
      <p:sp>
        <p:nvSpPr>
          <p:cNvPr id="405511" name="Text Box 7"/>
          <p:cNvSpPr txBox="1">
            <a:spLocks noChangeArrowheads="1"/>
          </p:cNvSpPr>
          <p:nvPr/>
        </p:nvSpPr>
        <p:spPr bwMode="auto">
          <a:xfrm>
            <a:off x="5964238" y="4849813"/>
            <a:ext cx="29257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a:spcBef>
                <a:spcPct val="50000"/>
              </a:spcBef>
            </a:pPr>
            <a:r>
              <a:rPr lang="zh-CN" altLang="en-US" sz="2400" b="1" i="0" smtClean="0">
                <a:solidFill>
                  <a:srgbClr val="0066CC"/>
                </a:solidFill>
                <a:latin typeface="Helvetica" pitchFamily="34" charset="0"/>
                <a:ea typeface="黑体" pitchFamily="49" charset="-122"/>
              </a:rPr>
              <a:t>相对性能用执行时间的倒数来表示！</a:t>
            </a:r>
          </a:p>
        </p:txBody>
      </p:sp>
      <p:sp>
        <p:nvSpPr>
          <p:cNvPr id="405512" name="Rectangle 8"/>
          <p:cNvSpPr>
            <a:spLocks noChangeArrowheads="1"/>
          </p:cNvSpPr>
          <p:nvPr/>
        </p:nvSpPr>
        <p:spPr bwMode="auto">
          <a:xfrm>
            <a:off x="-42863" y="987425"/>
            <a:ext cx="8080376"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eaLnBrk="0" hangingPunct="0">
              <a:tabLst>
                <a:tab pos="2286000" algn="l"/>
              </a:tabLst>
              <a:defRPr>
                <a:solidFill>
                  <a:schemeClr val="tx1"/>
                </a:solidFill>
                <a:latin typeface="Arial" charset="0"/>
                <a:ea typeface="宋体" charset="-122"/>
              </a:defRPr>
            </a:lvl1pPr>
            <a:lvl2pPr marL="685800" indent="-228600" eaLnBrk="0" hangingPunct="0">
              <a:tabLst>
                <a:tab pos="2286000" algn="l"/>
              </a:tabLst>
              <a:defRPr>
                <a:solidFill>
                  <a:schemeClr val="tx1"/>
                </a:solidFill>
                <a:latin typeface="Arial" charset="0"/>
                <a:ea typeface="宋体" charset="-122"/>
              </a:defRPr>
            </a:lvl2pPr>
            <a:lvl3pPr marL="1143000" indent="-228600" eaLnBrk="0" hangingPunct="0">
              <a:tabLst>
                <a:tab pos="2286000" algn="l"/>
              </a:tabLst>
              <a:defRPr>
                <a:solidFill>
                  <a:schemeClr val="tx1"/>
                </a:solidFill>
                <a:latin typeface="Arial" charset="0"/>
                <a:ea typeface="宋体" charset="-122"/>
              </a:defRPr>
            </a:lvl3pPr>
            <a:lvl4pPr marL="1600200" indent="-228600" eaLnBrk="0" hangingPunct="0">
              <a:tabLst>
                <a:tab pos="2286000" algn="l"/>
              </a:tabLst>
              <a:defRPr>
                <a:solidFill>
                  <a:schemeClr val="tx1"/>
                </a:solidFill>
                <a:latin typeface="Arial" charset="0"/>
                <a:ea typeface="宋体" charset="-122"/>
              </a:defRPr>
            </a:lvl4pPr>
            <a:lvl5pPr marL="2057400" indent="-228600" eaLnBrk="0" hangingPunct="0">
              <a:tabLst>
                <a:tab pos="2286000" algn="l"/>
              </a:tabLst>
              <a:defRPr>
                <a:solidFill>
                  <a:schemeClr val="tx1"/>
                </a:solidFill>
                <a:latin typeface="Arial" charset="0"/>
                <a:ea typeface="宋体" charset="-122"/>
              </a:defRPr>
            </a:lvl5pPr>
            <a:lvl6pPr marL="2514600" indent="-228600" eaLnBrk="0" fontAlgn="base" hangingPunct="0">
              <a:spcBef>
                <a:spcPct val="0"/>
              </a:spcBef>
              <a:spcAft>
                <a:spcPct val="0"/>
              </a:spcAft>
              <a:tabLst>
                <a:tab pos="2286000" algn="l"/>
              </a:tabLst>
              <a:defRPr>
                <a:solidFill>
                  <a:schemeClr val="tx1"/>
                </a:solidFill>
                <a:latin typeface="Arial" charset="0"/>
                <a:ea typeface="宋体" charset="-122"/>
              </a:defRPr>
            </a:lvl6pPr>
            <a:lvl7pPr marL="2971800" indent="-228600" eaLnBrk="0" fontAlgn="base" hangingPunct="0">
              <a:spcBef>
                <a:spcPct val="0"/>
              </a:spcBef>
              <a:spcAft>
                <a:spcPct val="0"/>
              </a:spcAft>
              <a:tabLst>
                <a:tab pos="2286000" algn="l"/>
              </a:tabLst>
              <a:defRPr>
                <a:solidFill>
                  <a:schemeClr val="tx1"/>
                </a:solidFill>
                <a:latin typeface="Arial" charset="0"/>
                <a:ea typeface="宋体" charset="-122"/>
              </a:defRPr>
            </a:lvl7pPr>
            <a:lvl8pPr marL="3429000" indent="-228600" eaLnBrk="0" fontAlgn="base" hangingPunct="0">
              <a:spcBef>
                <a:spcPct val="0"/>
              </a:spcBef>
              <a:spcAft>
                <a:spcPct val="0"/>
              </a:spcAft>
              <a:tabLst>
                <a:tab pos="2286000" algn="l"/>
              </a:tabLst>
              <a:defRPr>
                <a:solidFill>
                  <a:schemeClr val="tx1"/>
                </a:solidFill>
                <a:latin typeface="Arial" charset="0"/>
                <a:ea typeface="宋体" charset="-122"/>
              </a:defRPr>
            </a:lvl8pPr>
            <a:lvl9pPr marL="3886200" indent="-228600" eaLnBrk="0" fontAlgn="base" hangingPunct="0">
              <a:spcBef>
                <a:spcPct val="0"/>
              </a:spcBef>
              <a:spcAft>
                <a:spcPct val="0"/>
              </a:spcAft>
              <a:tabLst>
                <a:tab pos="2286000" algn="l"/>
              </a:tabLst>
              <a:defRPr>
                <a:solidFill>
                  <a:schemeClr val="tx1"/>
                </a:solidFill>
                <a:latin typeface="Arial" charset="0"/>
                <a:ea typeface="宋体" charset="-122"/>
              </a:defRPr>
            </a:lvl9pPr>
          </a:lstStyle>
          <a:p>
            <a:pPr algn="l">
              <a:spcBef>
                <a:spcPct val="30000"/>
              </a:spcBef>
            </a:pPr>
            <a:r>
              <a:rPr lang="zh-CN" altLang="en-US" b="1" i="0" smtClean="0">
                <a:solidFill>
                  <a:srgbClr val="000000"/>
                </a:solidFill>
              </a:rPr>
              <a:t>°</a:t>
            </a:r>
            <a:r>
              <a:rPr lang="zh-CN" altLang="en-US" sz="2200" b="1" i="0" smtClean="0">
                <a:solidFill>
                  <a:srgbClr val="000000"/>
                </a:solidFill>
                <a:ea typeface="黑体" pitchFamily="49" charset="-122"/>
              </a:rPr>
              <a:t>计算机有两种不同的性能</a:t>
            </a:r>
          </a:p>
          <a:p>
            <a:pPr lvl="1" algn="l">
              <a:spcBef>
                <a:spcPct val="30000"/>
              </a:spcBef>
            </a:pPr>
            <a:r>
              <a:rPr lang="zh-CN" altLang="en-US" sz="2000" b="1" i="0" smtClean="0">
                <a:solidFill>
                  <a:srgbClr val="000000"/>
                </a:solidFill>
                <a:ea typeface="黑体" pitchFamily="49" charset="-122"/>
              </a:rPr>
              <a:t>° </a:t>
            </a:r>
            <a:r>
              <a:rPr lang="en-US" altLang="zh-CN" sz="2000" b="1" i="0" smtClean="0">
                <a:solidFill>
                  <a:srgbClr val="000000"/>
                </a:solidFill>
                <a:ea typeface="黑体" pitchFamily="49" charset="-122"/>
                <a:hlinkClick r:id="rId3" action="ppaction://hlinksldjump"/>
              </a:rPr>
              <a:t>Time to do the task  </a:t>
            </a:r>
            <a:endParaRPr lang="en-US" altLang="zh-CN" sz="2000" b="1" i="0" smtClean="0">
              <a:solidFill>
                <a:srgbClr val="000000"/>
              </a:solidFill>
              <a:ea typeface="黑体" pitchFamily="49" charset="-122"/>
            </a:endParaRPr>
          </a:p>
          <a:p>
            <a:pPr lvl="2" algn="l">
              <a:spcBef>
                <a:spcPct val="30000"/>
              </a:spcBef>
              <a:buFont typeface="Arial" charset="0"/>
              <a:buChar char="–"/>
            </a:pPr>
            <a:r>
              <a:rPr lang="zh-CN" altLang="en-US" sz="2000" b="1" i="0" smtClean="0">
                <a:solidFill>
                  <a:srgbClr val="333399"/>
                </a:solidFill>
                <a:ea typeface="黑体" pitchFamily="49" charset="-122"/>
              </a:rPr>
              <a:t>响应时间（</a:t>
            </a:r>
            <a:r>
              <a:rPr lang="en-US" altLang="zh-CN" sz="2000" b="1" i="0" smtClean="0">
                <a:solidFill>
                  <a:srgbClr val="333399"/>
                </a:solidFill>
                <a:ea typeface="黑体" pitchFamily="49" charset="-122"/>
              </a:rPr>
              <a:t>response time</a:t>
            </a:r>
            <a:r>
              <a:rPr lang="zh-CN" altLang="en-US" sz="2000" b="1" i="0" smtClean="0">
                <a:solidFill>
                  <a:srgbClr val="333399"/>
                </a:solidFill>
                <a:ea typeface="黑体" pitchFamily="49" charset="-122"/>
              </a:rPr>
              <a:t>）</a:t>
            </a:r>
          </a:p>
          <a:p>
            <a:pPr lvl="2" algn="l">
              <a:spcBef>
                <a:spcPct val="30000"/>
              </a:spcBef>
              <a:buFont typeface="Arial" charset="0"/>
              <a:buChar char="–"/>
            </a:pPr>
            <a:r>
              <a:rPr lang="zh-CN" altLang="en-US" sz="2000" b="1" i="0" smtClean="0">
                <a:solidFill>
                  <a:srgbClr val="333399"/>
                </a:solidFill>
                <a:ea typeface="黑体" pitchFamily="49" charset="-122"/>
              </a:rPr>
              <a:t>执行时间（</a:t>
            </a:r>
            <a:r>
              <a:rPr lang="en-US" altLang="zh-CN" sz="2000" b="1" i="0" smtClean="0">
                <a:solidFill>
                  <a:srgbClr val="333399"/>
                </a:solidFill>
                <a:ea typeface="黑体" pitchFamily="49" charset="-122"/>
              </a:rPr>
              <a:t>execution time</a:t>
            </a:r>
            <a:r>
              <a:rPr lang="zh-CN" altLang="en-US" sz="2000" b="1" i="0" smtClean="0">
                <a:solidFill>
                  <a:srgbClr val="333399"/>
                </a:solidFill>
                <a:ea typeface="黑体" pitchFamily="49" charset="-122"/>
              </a:rPr>
              <a:t>）</a:t>
            </a:r>
          </a:p>
          <a:p>
            <a:pPr lvl="2" algn="l">
              <a:spcBef>
                <a:spcPct val="30000"/>
              </a:spcBef>
              <a:buFont typeface="Arial" charset="0"/>
              <a:buChar char="–"/>
            </a:pPr>
            <a:r>
              <a:rPr lang="zh-CN" altLang="en-US" sz="2000" b="1" i="0" smtClean="0">
                <a:solidFill>
                  <a:srgbClr val="333399"/>
                </a:solidFill>
                <a:ea typeface="黑体" pitchFamily="49" charset="-122"/>
              </a:rPr>
              <a:t>等待时间或时延（</a:t>
            </a:r>
            <a:r>
              <a:rPr lang="en-US" altLang="zh-CN" sz="2000" b="1" i="0" smtClean="0">
                <a:solidFill>
                  <a:srgbClr val="333399"/>
                </a:solidFill>
                <a:ea typeface="黑体" pitchFamily="49" charset="-122"/>
              </a:rPr>
              <a:t>latency</a:t>
            </a:r>
            <a:r>
              <a:rPr lang="zh-CN" altLang="en-US" sz="2000" b="1" i="0" smtClean="0">
                <a:solidFill>
                  <a:srgbClr val="333399"/>
                </a:solidFill>
                <a:ea typeface="黑体" pitchFamily="49" charset="-122"/>
              </a:rPr>
              <a:t>）</a:t>
            </a:r>
          </a:p>
          <a:p>
            <a:pPr lvl="1" algn="l">
              <a:spcBef>
                <a:spcPct val="30000"/>
              </a:spcBef>
            </a:pPr>
            <a:r>
              <a:rPr lang="en-US" altLang="zh-CN" sz="2000" b="1" i="0" smtClean="0">
                <a:solidFill>
                  <a:srgbClr val="000000"/>
                </a:solidFill>
                <a:ea typeface="黑体" pitchFamily="49" charset="-122"/>
              </a:rPr>
              <a:t>° </a:t>
            </a:r>
            <a:r>
              <a:rPr lang="en-US" altLang="zh-CN" sz="2000" b="1" i="0" smtClean="0">
                <a:solidFill>
                  <a:srgbClr val="000000"/>
                </a:solidFill>
                <a:ea typeface="黑体" pitchFamily="49" charset="-122"/>
                <a:hlinkClick r:id="" action="ppaction://hlinkshowjump?jump=nextslide"/>
              </a:rPr>
              <a:t>Tasks per day, hour, sec, ns. .. </a:t>
            </a:r>
            <a:endParaRPr lang="en-US" altLang="zh-CN" sz="2000" b="1" i="0" smtClean="0">
              <a:solidFill>
                <a:srgbClr val="000000"/>
              </a:solidFill>
              <a:ea typeface="黑体" pitchFamily="49" charset="-122"/>
            </a:endParaRPr>
          </a:p>
          <a:p>
            <a:pPr lvl="2" algn="l">
              <a:spcBef>
                <a:spcPct val="30000"/>
              </a:spcBef>
              <a:buFont typeface="Arial" charset="0"/>
              <a:buChar char="–"/>
            </a:pPr>
            <a:r>
              <a:rPr lang="zh-CN" altLang="en-US" sz="2000" b="1" i="0" smtClean="0">
                <a:solidFill>
                  <a:srgbClr val="333399"/>
                </a:solidFill>
                <a:ea typeface="黑体" pitchFamily="49" charset="-122"/>
              </a:rPr>
              <a:t>吞吐率（</a:t>
            </a:r>
            <a:r>
              <a:rPr lang="en-US" altLang="zh-CN" sz="2000" b="1" i="0" smtClean="0">
                <a:solidFill>
                  <a:srgbClr val="333399"/>
                </a:solidFill>
                <a:ea typeface="黑体" pitchFamily="49" charset="-122"/>
              </a:rPr>
              <a:t>throughput</a:t>
            </a:r>
            <a:r>
              <a:rPr lang="zh-CN" altLang="en-US" sz="2000" b="1" i="0" smtClean="0">
                <a:solidFill>
                  <a:srgbClr val="333399"/>
                </a:solidFill>
                <a:ea typeface="黑体" pitchFamily="49" charset="-122"/>
              </a:rPr>
              <a:t>）</a:t>
            </a:r>
          </a:p>
          <a:p>
            <a:pPr lvl="2" algn="l">
              <a:spcBef>
                <a:spcPct val="30000"/>
              </a:spcBef>
              <a:buFont typeface="Arial" charset="0"/>
              <a:buChar char="–"/>
            </a:pPr>
            <a:r>
              <a:rPr lang="zh-CN" altLang="en-US" sz="2000" b="1" i="0" smtClean="0">
                <a:solidFill>
                  <a:srgbClr val="333399"/>
                </a:solidFill>
                <a:ea typeface="黑体" pitchFamily="49" charset="-122"/>
              </a:rPr>
              <a:t>带宽（</a:t>
            </a:r>
            <a:r>
              <a:rPr lang="en-US" altLang="zh-CN" sz="2000" b="1" i="0" smtClean="0">
                <a:solidFill>
                  <a:srgbClr val="333399"/>
                </a:solidFill>
                <a:ea typeface="黑体" pitchFamily="49" charset="-122"/>
              </a:rPr>
              <a:t>bandwidth</a:t>
            </a:r>
            <a:r>
              <a:rPr lang="zh-CN" altLang="en-US" sz="2000" b="1" i="0" smtClean="0">
                <a:solidFill>
                  <a:srgbClr val="333399"/>
                </a:solidFill>
                <a:ea typeface="黑体" pitchFamily="49" charset="-122"/>
              </a:rPr>
              <a:t>）</a:t>
            </a:r>
          </a:p>
          <a:p>
            <a:pPr algn="l">
              <a:spcBef>
                <a:spcPct val="30000"/>
              </a:spcBef>
            </a:pPr>
            <a:r>
              <a:rPr lang="en-US" altLang="zh-CN" sz="2000" b="1" i="0" smtClean="0">
                <a:solidFill>
                  <a:srgbClr val="000000"/>
                </a:solidFill>
                <a:ea typeface="黑体" pitchFamily="49" charset="-122"/>
              </a:rPr>
              <a:t>° </a:t>
            </a:r>
            <a:r>
              <a:rPr lang="zh-CN" altLang="en-US" sz="2200" b="1" i="0" smtClean="0">
                <a:solidFill>
                  <a:srgbClr val="ED1611"/>
                </a:solidFill>
                <a:ea typeface="黑体" pitchFamily="49" charset="-122"/>
              </a:rPr>
              <a:t>基本的性能评价标准是：</a:t>
            </a:r>
            <a:r>
              <a:rPr lang="en-US" altLang="zh-CN" sz="2200" b="1" i="0" smtClean="0">
                <a:solidFill>
                  <a:srgbClr val="ED1611"/>
                </a:solidFill>
                <a:ea typeface="黑体" pitchFamily="49" charset="-122"/>
              </a:rPr>
              <a:t>CPU</a:t>
            </a:r>
            <a:r>
              <a:rPr lang="zh-CN" altLang="en-US" sz="2200" b="1" i="0" smtClean="0">
                <a:solidFill>
                  <a:srgbClr val="ED1611"/>
                </a:solidFill>
                <a:ea typeface="黑体" pitchFamily="49" charset="-122"/>
              </a:rPr>
              <a:t>的执行时间</a:t>
            </a:r>
          </a:p>
        </p:txBody>
      </p:sp>
      <p:sp>
        <p:nvSpPr>
          <p:cNvPr id="405514" name="Rectangle 10"/>
          <p:cNvSpPr>
            <a:spLocks noChangeArrowheads="1"/>
          </p:cNvSpPr>
          <p:nvPr/>
        </p:nvSpPr>
        <p:spPr bwMode="auto">
          <a:xfrm>
            <a:off x="4187825" y="1090613"/>
            <a:ext cx="4891088"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a:spcBef>
                <a:spcPct val="25000"/>
              </a:spcBef>
            </a:pPr>
            <a:r>
              <a:rPr lang="zh-CN" altLang="en-US" sz="2000" b="1" i="0" smtClean="0">
                <a:solidFill>
                  <a:srgbClr val="000000"/>
                </a:solidFill>
                <a:ea typeface="黑体" pitchFamily="49" charset="-122"/>
              </a:rPr>
              <a:t>不同应用场合用户关心的性能不同：</a:t>
            </a:r>
          </a:p>
          <a:p>
            <a:pPr lvl="1" algn="l">
              <a:spcBef>
                <a:spcPct val="25000"/>
              </a:spcBef>
            </a:pPr>
            <a:r>
              <a:rPr lang="en-US" altLang="zh-CN" sz="2000" b="1" i="0" smtClean="0">
                <a:solidFill>
                  <a:srgbClr val="333399"/>
                </a:solidFill>
                <a:ea typeface="黑体" pitchFamily="49" charset="-122"/>
              </a:rPr>
              <a:t>-</a:t>
            </a:r>
            <a:r>
              <a:rPr lang="zh-CN" altLang="en-US" sz="2000" b="1" i="0" smtClean="0">
                <a:solidFill>
                  <a:srgbClr val="333399"/>
                </a:solidFill>
                <a:ea typeface="黑体" pitchFamily="49" charset="-122"/>
              </a:rPr>
              <a:t>要求吞吐率高的场合，例如：</a:t>
            </a:r>
          </a:p>
          <a:p>
            <a:pPr lvl="1" algn="l">
              <a:spcBef>
                <a:spcPct val="25000"/>
              </a:spcBef>
            </a:pPr>
            <a:r>
              <a:rPr lang="zh-CN" altLang="en-US" sz="2000" b="1" i="0" smtClean="0">
                <a:solidFill>
                  <a:srgbClr val="333399"/>
                </a:solidFill>
                <a:ea typeface="黑体" pitchFamily="49" charset="-122"/>
              </a:rPr>
              <a:t>    </a:t>
            </a:r>
            <a:r>
              <a:rPr lang="zh-CN" altLang="en-US" sz="2000" b="1" i="0" smtClean="0">
                <a:solidFill>
                  <a:srgbClr val="008000"/>
                </a:solidFill>
                <a:ea typeface="黑体" pitchFamily="49" charset="-122"/>
              </a:rPr>
              <a:t>多媒体应用（音</a:t>
            </a:r>
            <a:r>
              <a:rPr lang="en-US" altLang="zh-CN" sz="2000" b="1" i="0" smtClean="0">
                <a:solidFill>
                  <a:srgbClr val="008000"/>
                </a:solidFill>
                <a:ea typeface="黑体" pitchFamily="49" charset="-122"/>
              </a:rPr>
              <a:t>/</a:t>
            </a:r>
            <a:r>
              <a:rPr lang="zh-CN" altLang="en-US" sz="2000" b="1" i="0" smtClean="0">
                <a:solidFill>
                  <a:srgbClr val="008000"/>
                </a:solidFill>
                <a:ea typeface="黑体" pitchFamily="49" charset="-122"/>
              </a:rPr>
              <a:t>视频播放要流畅）</a:t>
            </a:r>
          </a:p>
          <a:p>
            <a:pPr lvl="1" algn="l">
              <a:spcBef>
                <a:spcPct val="25000"/>
              </a:spcBef>
            </a:pPr>
            <a:r>
              <a:rPr lang="en-US" altLang="zh-CN" sz="2000" b="1" i="0" smtClean="0">
                <a:solidFill>
                  <a:srgbClr val="333399"/>
                </a:solidFill>
                <a:ea typeface="黑体" pitchFamily="49" charset="-122"/>
              </a:rPr>
              <a:t>-</a:t>
            </a:r>
            <a:r>
              <a:rPr lang="zh-CN" altLang="en-US" sz="2000" b="1" i="0" smtClean="0">
                <a:solidFill>
                  <a:srgbClr val="333399"/>
                </a:solidFill>
                <a:ea typeface="黑体" pitchFamily="49" charset="-122"/>
              </a:rPr>
              <a:t>要求响应时间短的场合：例如：</a:t>
            </a:r>
          </a:p>
          <a:p>
            <a:pPr lvl="1" algn="l">
              <a:spcBef>
                <a:spcPct val="25000"/>
              </a:spcBef>
            </a:pPr>
            <a:r>
              <a:rPr lang="zh-CN" altLang="en-US" sz="2000" b="1" i="0" smtClean="0">
                <a:solidFill>
                  <a:srgbClr val="333399"/>
                </a:solidFill>
                <a:ea typeface="黑体" pitchFamily="49" charset="-122"/>
              </a:rPr>
              <a:t>    </a:t>
            </a:r>
            <a:r>
              <a:rPr lang="zh-CN" altLang="en-US" sz="2000" b="1" i="0" smtClean="0">
                <a:solidFill>
                  <a:srgbClr val="008000"/>
                </a:solidFill>
                <a:ea typeface="黑体" pitchFamily="49" charset="-122"/>
              </a:rPr>
              <a:t>事务处理系统（存</a:t>
            </a:r>
            <a:r>
              <a:rPr lang="en-US" altLang="zh-CN" sz="2000" b="1" i="0" smtClean="0">
                <a:solidFill>
                  <a:srgbClr val="008000"/>
                </a:solidFill>
                <a:ea typeface="黑体" pitchFamily="49" charset="-122"/>
              </a:rPr>
              <a:t>/</a:t>
            </a:r>
            <a:r>
              <a:rPr lang="zh-CN" altLang="en-US" sz="2000" b="1" i="0" smtClean="0">
                <a:solidFill>
                  <a:srgbClr val="008000"/>
                </a:solidFill>
                <a:ea typeface="黑体" pitchFamily="49" charset="-122"/>
              </a:rPr>
              <a:t>取款速度要快）</a:t>
            </a:r>
          </a:p>
          <a:p>
            <a:pPr lvl="1" algn="l">
              <a:spcBef>
                <a:spcPct val="25000"/>
              </a:spcBef>
            </a:pPr>
            <a:r>
              <a:rPr lang="en-US" altLang="zh-CN" sz="2000" b="1" i="0" smtClean="0">
                <a:solidFill>
                  <a:srgbClr val="333399"/>
                </a:solidFill>
                <a:ea typeface="黑体" pitchFamily="49" charset="-122"/>
              </a:rPr>
              <a:t>-</a:t>
            </a:r>
            <a:r>
              <a:rPr lang="zh-CN" altLang="en-US" sz="2000" b="1" i="0" smtClean="0">
                <a:solidFill>
                  <a:srgbClr val="333399"/>
                </a:solidFill>
                <a:ea typeface="黑体" pitchFamily="49" charset="-122"/>
              </a:rPr>
              <a:t>要求吞吐率高且响应时间短的场合：    </a:t>
            </a:r>
          </a:p>
          <a:p>
            <a:pPr lvl="1" algn="l">
              <a:spcBef>
                <a:spcPct val="25000"/>
              </a:spcBef>
            </a:pPr>
            <a:r>
              <a:rPr lang="en-US" altLang="zh-CN" sz="2000" b="1" i="0" smtClean="0">
                <a:solidFill>
                  <a:srgbClr val="333399"/>
                </a:solidFill>
                <a:ea typeface="黑体" pitchFamily="49" charset="-122"/>
              </a:rPr>
              <a:t>    </a:t>
            </a:r>
            <a:r>
              <a:rPr lang="en-US" altLang="zh-CN" sz="2000" b="1" i="0" smtClean="0">
                <a:solidFill>
                  <a:srgbClr val="008000"/>
                </a:solidFill>
                <a:ea typeface="黑体" pitchFamily="49" charset="-122"/>
              </a:rPr>
              <a:t>ATM</a:t>
            </a:r>
            <a:r>
              <a:rPr lang="zh-CN" altLang="en-US" sz="2000" b="1" i="0" smtClean="0">
                <a:solidFill>
                  <a:srgbClr val="008000"/>
                </a:solidFill>
                <a:ea typeface="黑体" pitchFamily="49" charset="-122"/>
              </a:rPr>
              <a:t>、文件服务器、</a:t>
            </a:r>
            <a:r>
              <a:rPr lang="en-US" altLang="zh-CN" sz="2000" b="1" i="0" smtClean="0">
                <a:solidFill>
                  <a:srgbClr val="008000"/>
                </a:solidFill>
                <a:ea typeface="黑体" pitchFamily="49" charset="-122"/>
              </a:rPr>
              <a:t>Web</a:t>
            </a:r>
            <a:r>
              <a:rPr lang="zh-CN" altLang="en-US" sz="2000" b="1" i="0" smtClean="0">
                <a:solidFill>
                  <a:srgbClr val="008000"/>
                </a:solidFill>
                <a:ea typeface="黑体" pitchFamily="49" charset="-122"/>
              </a:rPr>
              <a:t>服务器等</a:t>
            </a:r>
          </a:p>
        </p:txBody>
      </p:sp>
    </p:spTree>
    <p:extLst>
      <p:ext uri="{BB962C8B-B14F-4D97-AF65-F5344CB8AC3E}">
        <p14:creationId xmlns:p14="http://schemas.microsoft.com/office/powerpoint/2010/main" val="107631077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1"/>
          <p:cNvSpPr>
            <a:spLocks noGrp="1"/>
          </p:cNvSpPr>
          <p:nvPr>
            <p:ph type="title"/>
          </p:nvPr>
        </p:nvSpPr>
        <p:spPr>
          <a:xfrm>
            <a:off x="271490" y="357166"/>
            <a:ext cx="8229600" cy="582612"/>
          </a:xfrm>
        </p:spPr>
        <p:txBody>
          <a:bodyPr/>
          <a:lstStyle/>
          <a:p>
            <a:r>
              <a:rPr lang="zh-CN" altLang="en-US" dirty="0" smtClean="0">
                <a:solidFill>
                  <a:srgbClr val="FF0000"/>
                </a:solidFill>
              </a:rPr>
              <a:t>课程的由来</a:t>
            </a:r>
            <a:endParaRPr lang="zh-CN" altLang="en-US" sz="2400" b="0" dirty="0">
              <a:solidFill>
                <a:srgbClr val="FF0000"/>
              </a:solidFill>
              <a:effectLst>
                <a:outerShdw blurRad="38100" dist="38100" dir="2700000" algn="tl">
                  <a:srgbClr val="000000">
                    <a:alpha val="43137"/>
                  </a:srgbClr>
                </a:outerShdw>
              </a:effectLst>
            </a:endParaRPr>
          </a:p>
        </p:txBody>
      </p:sp>
      <p:sp>
        <p:nvSpPr>
          <p:cNvPr id="6" name="内容占位符 2"/>
          <p:cNvSpPr>
            <a:spLocks noGrp="1"/>
          </p:cNvSpPr>
          <p:nvPr>
            <p:ph idx="1"/>
          </p:nvPr>
        </p:nvSpPr>
        <p:spPr>
          <a:xfrm>
            <a:off x="-32" y="2071678"/>
            <a:ext cx="9144032" cy="4786346"/>
          </a:xfrm>
        </p:spPr>
        <p:txBody>
          <a:bodyPr/>
          <a:lstStyle/>
          <a:p>
            <a:r>
              <a:rPr sz="2000" dirty="0" smtClean="0"/>
              <a:t>从上图中可以看出</a:t>
            </a:r>
            <a:r>
              <a:rPr lang="en-US" altLang="zh-CN" sz="2000" dirty="0" smtClean="0"/>
              <a:t>, </a:t>
            </a:r>
            <a:r>
              <a:rPr sz="2000" dirty="0" smtClean="0"/>
              <a:t>计算机系统由不同的抽象层构成</a:t>
            </a:r>
            <a:r>
              <a:rPr lang="en-US" altLang="zh-CN" sz="2000" dirty="0" smtClean="0"/>
              <a:t>, "</a:t>
            </a:r>
            <a:r>
              <a:rPr sz="2000" dirty="0" smtClean="0"/>
              <a:t>计算</a:t>
            </a:r>
            <a:r>
              <a:rPr lang="en-US" altLang="zh-CN" sz="2000" dirty="0" smtClean="0"/>
              <a:t>"</a:t>
            </a:r>
            <a:r>
              <a:rPr sz="2000" dirty="0" smtClean="0"/>
              <a:t>的过程就是不同抽象层转换的过程</a:t>
            </a:r>
            <a:r>
              <a:rPr lang="en-US" altLang="zh-CN" sz="2000" dirty="0" smtClean="0"/>
              <a:t>, </a:t>
            </a:r>
            <a:r>
              <a:rPr sz="2000" dirty="0" smtClean="0"/>
              <a:t>上层是下层的抽象</a:t>
            </a:r>
            <a:r>
              <a:rPr lang="en-US" altLang="zh-CN" sz="2000" dirty="0" smtClean="0"/>
              <a:t>, </a:t>
            </a:r>
            <a:r>
              <a:rPr sz="2000" dirty="0" smtClean="0"/>
              <a:t>而下层则是上层的具体实现</a:t>
            </a:r>
            <a:r>
              <a:rPr lang="en-US" altLang="zh-CN" sz="2000" dirty="0" smtClean="0"/>
              <a:t>. </a:t>
            </a:r>
            <a:r>
              <a:rPr sz="2000" dirty="0" smtClean="0"/>
              <a:t>计算机学科主要研究的是计算机系统各个不同抽象层的实现及其相互转换的机制</a:t>
            </a:r>
            <a:r>
              <a:rPr lang="en-US" altLang="zh-CN" sz="2000" dirty="0" smtClean="0"/>
              <a:t>, </a:t>
            </a:r>
            <a:r>
              <a:rPr sz="2000" dirty="0" smtClean="0"/>
              <a:t>计算机学科培养的应该主要是在计算机系统或在系统某些层次上从事相关工作的人才</a:t>
            </a:r>
            <a:r>
              <a:rPr lang="en-US" altLang="zh-CN" sz="2000" dirty="0" smtClean="0"/>
              <a:t>. </a:t>
            </a:r>
          </a:p>
          <a:p>
            <a:r>
              <a:rPr sz="2000" dirty="0" smtClean="0"/>
              <a:t>相比于其他专业</a:t>
            </a:r>
            <a:r>
              <a:rPr lang="en-US" altLang="zh-CN" sz="2000" dirty="0" smtClean="0"/>
              <a:t>, </a:t>
            </a:r>
            <a:r>
              <a:rPr sz="2000" dirty="0" smtClean="0"/>
              <a:t>计算机专业学生的优势在于对系统深刻的理解</a:t>
            </a:r>
            <a:r>
              <a:rPr lang="en-US" altLang="zh-CN" sz="2000" dirty="0" smtClean="0"/>
              <a:t>, </a:t>
            </a:r>
            <a:r>
              <a:rPr sz="2000" dirty="0" smtClean="0"/>
              <a:t>能够站在系统的高度考虑和解决应用问题</a:t>
            </a:r>
            <a:r>
              <a:rPr lang="en-US" altLang="zh-CN" sz="2000" dirty="0" smtClean="0"/>
              <a:t>, </a:t>
            </a:r>
            <a:r>
              <a:rPr sz="2000" dirty="0" smtClean="0"/>
              <a:t>具有系统层面的认知和设计能力</a:t>
            </a:r>
            <a:r>
              <a:rPr lang="en-US" altLang="zh-CN" sz="2000" dirty="0" smtClean="0"/>
              <a:t>, </a:t>
            </a:r>
            <a:r>
              <a:rPr sz="2000" dirty="0" smtClean="0"/>
              <a:t>包括：</a:t>
            </a:r>
            <a:endParaRPr lang="en-US" altLang="zh-CN" sz="2000" dirty="0" smtClean="0"/>
          </a:p>
          <a:p>
            <a:pPr lvl="1">
              <a:buFont typeface="Wingdings" pitchFamily="2" charset="2"/>
              <a:buChar char="ü"/>
            </a:pPr>
            <a:r>
              <a:rPr sz="1600" dirty="0" smtClean="0"/>
              <a:t>能够对软</a:t>
            </a:r>
            <a:r>
              <a:rPr lang="en-US" altLang="zh-CN" sz="1600" dirty="0" smtClean="0"/>
              <a:t>, </a:t>
            </a:r>
            <a:r>
              <a:rPr sz="1600" dirty="0" smtClean="0"/>
              <a:t>硬件功能进行合理划分</a:t>
            </a:r>
          </a:p>
          <a:p>
            <a:pPr lvl="1">
              <a:buFont typeface="Wingdings" pitchFamily="2" charset="2"/>
              <a:buChar char="ü"/>
            </a:pPr>
            <a:r>
              <a:rPr sz="1600" dirty="0" smtClean="0"/>
              <a:t>能够对系统不同层次进行抽象和封装</a:t>
            </a:r>
          </a:p>
          <a:p>
            <a:pPr lvl="1">
              <a:buFont typeface="Wingdings" pitchFamily="2" charset="2"/>
              <a:buChar char="ü"/>
            </a:pPr>
            <a:r>
              <a:rPr sz="1600" dirty="0" smtClean="0"/>
              <a:t>能够对系统的整体性能进行分析和调优</a:t>
            </a:r>
          </a:p>
          <a:p>
            <a:pPr lvl="1">
              <a:buFont typeface="Wingdings" pitchFamily="2" charset="2"/>
              <a:buChar char="ü"/>
            </a:pPr>
            <a:r>
              <a:rPr sz="1600" dirty="0" smtClean="0"/>
              <a:t>能够对系统各层面的错误进行调试和修正</a:t>
            </a:r>
          </a:p>
          <a:p>
            <a:pPr lvl="1">
              <a:buFont typeface="Wingdings" pitchFamily="2" charset="2"/>
              <a:buChar char="ü"/>
            </a:pPr>
            <a:r>
              <a:rPr sz="1600" dirty="0" smtClean="0"/>
              <a:t>能够根据系统实现机理对用户程序进行准确的性能评估和优化</a:t>
            </a:r>
          </a:p>
          <a:p>
            <a:pPr lvl="1">
              <a:buFont typeface="Wingdings" pitchFamily="2" charset="2"/>
              <a:buChar char="ü"/>
            </a:pPr>
            <a:r>
              <a:rPr sz="1600" dirty="0" smtClean="0"/>
              <a:t>能够根据不同的应用要求合理构建系统框架等</a:t>
            </a:r>
            <a:endParaRPr lang="zh-CN" altLang="en-US" sz="1600" dirty="0"/>
          </a:p>
        </p:txBody>
      </p:sp>
      <p:pic>
        <p:nvPicPr>
          <p:cNvPr id="401410" name="Picture 2" descr="cs-hierarchy"/>
          <p:cNvPicPr>
            <a:picLocks noChangeAspect="1" noChangeArrowheads="1"/>
          </p:cNvPicPr>
          <p:nvPr/>
        </p:nvPicPr>
        <p:blipFill>
          <a:blip r:embed="rId2"/>
          <a:srcRect/>
          <a:stretch>
            <a:fillRect/>
          </a:stretch>
        </p:blipFill>
        <p:spPr bwMode="auto">
          <a:xfrm>
            <a:off x="4429124" y="-24"/>
            <a:ext cx="4214842" cy="2145115"/>
          </a:xfrm>
          <a:prstGeom prst="rect">
            <a:avLst/>
          </a:prstGeom>
          <a:noFill/>
        </p:spPr>
      </p:pic>
      <p:sp>
        <p:nvSpPr>
          <p:cNvPr id="8" name="TextBox 7"/>
          <p:cNvSpPr txBox="1"/>
          <p:nvPr/>
        </p:nvSpPr>
        <p:spPr>
          <a:xfrm>
            <a:off x="1000100" y="1142984"/>
            <a:ext cx="2786082" cy="369332"/>
          </a:xfrm>
          <a:prstGeom prst="rect">
            <a:avLst/>
          </a:prstGeom>
          <a:noFill/>
        </p:spPr>
        <p:txBody>
          <a:bodyPr wrap="square" rtlCol="0">
            <a:spAutoFit/>
          </a:bodyPr>
          <a:lstStyle/>
          <a:p>
            <a:r>
              <a:rPr lang="zh-CN" altLang="en-US" i="0" u="sng" dirty="0" smtClean="0">
                <a:solidFill>
                  <a:srgbClr val="FF0000"/>
                </a:solidFill>
              </a:rPr>
              <a:t>计算机系统抽象层的转换</a:t>
            </a:r>
            <a:endParaRPr lang="zh-CN" altLang="en-US" i="0" u="sng" dirty="0">
              <a:solidFill>
                <a:srgbClr val="FF0000"/>
              </a:solidFill>
            </a:endParaRPr>
          </a:p>
        </p:txBody>
      </p:sp>
      <p:sp>
        <p:nvSpPr>
          <p:cNvPr id="9" name="右箭头 8"/>
          <p:cNvSpPr/>
          <p:nvPr/>
        </p:nvSpPr>
        <p:spPr>
          <a:xfrm>
            <a:off x="3857620" y="1214422"/>
            <a:ext cx="428628" cy="285752"/>
          </a:xfrm>
          <a:prstGeom prst="rightArrow">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9" name="标题 1"/>
          <p:cNvSpPr>
            <a:spLocks noGrp="1"/>
          </p:cNvSpPr>
          <p:nvPr>
            <p:ph type="title"/>
          </p:nvPr>
        </p:nvSpPr>
        <p:spPr/>
        <p:txBody>
          <a:bodyPr/>
          <a:lstStyle/>
          <a:p>
            <a:r>
              <a:rPr lang="en-US" altLang="zh-CN" dirty="0" smtClean="0">
                <a:solidFill>
                  <a:srgbClr val="FF0000"/>
                </a:solidFill>
              </a:rPr>
              <a:t>CPI </a:t>
            </a:r>
            <a:r>
              <a:rPr lang="en-US" altLang="zh-CN" dirty="0" smtClean="0">
                <a:solidFill>
                  <a:srgbClr val="FF0000"/>
                </a:solidFill>
                <a:sym typeface="Symbol" pitchFamily="18" charset="2"/>
              </a:rPr>
              <a:t> (Clock cycles Per Instruction)</a:t>
            </a:r>
            <a:endParaRPr lang="zh-CN" altLang="en-US" dirty="0" smtClean="0">
              <a:solidFill>
                <a:srgbClr val="FF0000"/>
              </a:solidFill>
            </a:endParaRPr>
          </a:p>
        </p:txBody>
      </p:sp>
      <p:sp>
        <p:nvSpPr>
          <p:cNvPr id="4100" name="内容占位符 2"/>
          <p:cNvSpPr>
            <a:spLocks noGrp="1"/>
          </p:cNvSpPr>
          <p:nvPr>
            <p:ph idx="1"/>
          </p:nvPr>
        </p:nvSpPr>
        <p:spPr>
          <a:xfrm>
            <a:off x="609600" y="1052736"/>
            <a:ext cx="8001000" cy="4392488"/>
          </a:xfrm>
        </p:spPr>
        <p:txBody>
          <a:bodyPr/>
          <a:lstStyle/>
          <a:p>
            <a:pPr>
              <a:lnSpc>
                <a:spcPct val="130000"/>
              </a:lnSpc>
              <a:spcAft>
                <a:spcPct val="20000"/>
              </a:spcAft>
            </a:pPr>
            <a:r>
              <a:rPr lang="zh-CN" altLang="en-US" dirty="0" smtClean="0">
                <a:solidFill>
                  <a:srgbClr val="000000"/>
                </a:solidFill>
                <a:latin typeface="Times New Roman" pitchFamily="18" charset="0"/>
                <a:sym typeface="Symbol" pitchFamily="18" charset="2"/>
              </a:rPr>
              <a:t>执行一条指令所需要的平均时钟周期数</a:t>
            </a:r>
            <a:endParaRPr lang="en-US" altLang="zh-CN" dirty="0" smtClean="0">
              <a:solidFill>
                <a:srgbClr val="000000"/>
              </a:solidFill>
              <a:latin typeface="Times New Roman" pitchFamily="18" charset="0"/>
              <a:sym typeface="Symbol" pitchFamily="18" charset="2"/>
            </a:endParaRPr>
          </a:p>
          <a:p>
            <a:pPr>
              <a:lnSpc>
                <a:spcPct val="130000"/>
              </a:lnSpc>
              <a:spcAft>
                <a:spcPct val="20000"/>
              </a:spcAft>
            </a:pPr>
            <a:r>
              <a:rPr lang="en-US" altLang="zh-CN" dirty="0" smtClean="0">
                <a:solidFill>
                  <a:srgbClr val="000000"/>
                </a:solidFill>
                <a:latin typeface="Times New Roman" pitchFamily="18" charset="0"/>
              </a:rPr>
              <a:t>CPI </a:t>
            </a:r>
            <a:r>
              <a:rPr lang="zh-CN" altLang="en-US" dirty="0">
                <a:solidFill>
                  <a:srgbClr val="000000"/>
                </a:solidFill>
                <a:latin typeface="Times New Roman" pitchFamily="18" charset="0"/>
              </a:rPr>
              <a:t>用来衡量以下各方面的综合结果</a:t>
            </a:r>
          </a:p>
          <a:p>
            <a:pPr marL="685800" lvl="1" indent="-190500">
              <a:spcBef>
                <a:spcPct val="30000"/>
              </a:spcBef>
            </a:pPr>
            <a:r>
              <a:rPr lang="en-US" altLang="zh-CN" sz="2200" dirty="0">
                <a:ea typeface="黑体" panose="02010609060101010101" pitchFamily="49" charset="-122"/>
              </a:rPr>
              <a:t>Instruction Set Architecture</a:t>
            </a:r>
            <a:r>
              <a:rPr lang="zh-CN" altLang="en-US" sz="2200" dirty="0">
                <a:ea typeface="黑体" panose="02010609060101010101" pitchFamily="49" charset="-122"/>
              </a:rPr>
              <a:t>（</a:t>
            </a:r>
            <a:r>
              <a:rPr lang="en-US" altLang="zh-CN" sz="2200" dirty="0">
                <a:ea typeface="黑体" panose="02010609060101010101" pitchFamily="49" charset="-122"/>
              </a:rPr>
              <a:t>ISA</a:t>
            </a:r>
            <a:r>
              <a:rPr lang="zh-CN" altLang="en-US" sz="2200" dirty="0">
                <a:ea typeface="黑体" panose="02010609060101010101" pitchFamily="49" charset="-122"/>
              </a:rPr>
              <a:t>）</a:t>
            </a:r>
          </a:p>
          <a:p>
            <a:pPr marL="685800" lvl="1" indent="-190500">
              <a:spcBef>
                <a:spcPct val="30000"/>
              </a:spcBef>
            </a:pPr>
            <a:r>
              <a:rPr lang="en-US" altLang="zh-CN" sz="2200" dirty="0">
                <a:ea typeface="黑体" panose="02010609060101010101" pitchFamily="49" charset="-122"/>
              </a:rPr>
              <a:t>Architecture Organization </a:t>
            </a:r>
          </a:p>
          <a:p>
            <a:pPr marL="685800" lvl="1" indent="-190500">
              <a:spcBef>
                <a:spcPct val="30000"/>
              </a:spcBef>
            </a:pPr>
            <a:r>
              <a:rPr lang="en-US" altLang="zh-CN" sz="2200" dirty="0">
                <a:ea typeface="黑体" panose="02010609060101010101" pitchFamily="49" charset="-122"/>
              </a:rPr>
              <a:t>Program</a:t>
            </a:r>
            <a:r>
              <a:rPr lang="zh-CN" altLang="en-US" sz="2200" dirty="0">
                <a:ea typeface="黑体" panose="02010609060101010101" pitchFamily="49" charset="-122"/>
              </a:rPr>
              <a:t>（</a:t>
            </a:r>
            <a:r>
              <a:rPr lang="en-US" altLang="zh-CN" sz="2200" dirty="0">
                <a:ea typeface="黑体" panose="02010609060101010101" pitchFamily="49" charset="-122"/>
              </a:rPr>
              <a:t>Compiler</a:t>
            </a:r>
            <a:r>
              <a:rPr lang="zh-CN" altLang="en-US" sz="2200" dirty="0">
                <a:ea typeface="黑体" panose="02010609060101010101" pitchFamily="49" charset="-122"/>
              </a:rPr>
              <a:t>、</a:t>
            </a:r>
            <a:r>
              <a:rPr lang="en-US" altLang="zh-CN" sz="2200" dirty="0">
                <a:ea typeface="黑体" panose="02010609060101010101" pitchFamily="49" charset="-122"/>
              </a:rPr>
              <a:t>Algorithm</a:t>
            </a:r>
            <a:r>
              <a:rPr lang="zh-CN" altLang="en-US" sz="2200" dirty="0" smtClean="0">
                <a:ea typeface="黑体" panose="02010609060101010101" pitchFamily="49" charset="-122"/>
              </a:rPr>
              <a:t>）</a:t>
            </a:r>
            <a:endParaRPr lang="en-US" altLang="zh-CN" sz="2200" dirty="0" smtClean="0">
              <a:ea typeface="黑体" panose="02010609060101010101" pitchFamily="49" charset="-122"/>
            </a:endParaRPr>
          </a:p>
          <a:p>
            <a:pPr marL="342900" lvl="1" indent="-342900">
              <a:lnSpc>
                <a:spcPct val="130000"/>
              </a:lnSpc>
              <a:spcAft>
                <a:spcPct val="20000"/>
              </a:spcAft>
              <a:buFont typeface="Wingdings" pitchFamily="2" charset="2"/>
              <a:buChar char="n"/>
            </a:pPr>
            <a:r>
              <a:rPr lang="zh-CN" altLang="en-US" sz="2400" dirty="0">
                <a:solidFill>
                  <a:srgbClr val="000000"/>
                </a:solidFill>
                <a:latin typeface="Times New Roman" pitchFamily="18" charset="0"/>
                <a:cs typeface="+mn-cs"/>
                <a:sym typeface="Symbol" pitchFamily="18" charset="2"/>
              </a:rPr>
              <a:t>不同指令执行的时钟周期数可能不同</a:t>
            </a:r>
            <a:endParaRPr lang="en-US" altLang="zh-CN" sz="2400" dirty="0">
              <a:solidFill>
                <a:srgbClr val="000000"/>
              </a:solidFill>
              <a:latin typeface="Times New Roman" pitchFamily="18" charset="0"/>
              <a:cs typeface="+mn-cs"/>
              <a:sym typeface="Symbol" pitchFamily="18" charset="2"/>
            </a:endParaRPr>
          </a:p>
          <a:p>
            <a:pPr lvl="1">
              <a:lnSpc>
                <a:spcPct val="130000"/>
              </a:lnSpc>
              <a:spcAft>
                <a:spcPct val="20000"/>
              </a:spcAft>
            </a:pPr>
            <a:r>
              <a:rPr lang="en-US" altLang="zh-CN" sz="2200" dirty="0">
                <a:ea typeface="黑体" panose="02010609060101010101" pitchFamily="49" charset="-122"/>
                <a:sym typeface="Symbol" pitchFamily="18" charset="2"/>
              </a:rPr>
              <a:t>ADD  MOV  DIV   MUL  </a:t>
            </a:r>
            <a:r>
              <a:rPr lang="zh-CN" altLang="en-US" sz="2200" dirty="0">
                <a:ea typeface="黑体" panose="02010609060101010101" pitchFamily="49" charset="-122"/>
                <a:sym typeface="Symbol" pitchFamily="18" charset="2"/>
              </a:rPr>
              <a:t>定点</a:t>
            </a:r>
            <a:r>
              <a:rPr lang="en-US" altLang="zh-CN" sz="2200" dirty="0">
                <a:ea typeface="黑体" panose="02010609060101010101" pitchFamily="49" charset="-122"/>
                <a:sym typeface="Symbol" pitchFamily="18" charset="2"/>
              </a:rPr>
              <a:t>/</a:t>
            </a:r>
            <a:r>
              <a:rPr lang="zh-CN" altLang="en-US" sz="2200" dirty="0">
                <a:ea typeface="黑体" panose="02010609060101010101" pitchFamily="49" charset="-122"/>
                <a:sym typeface="Symbol" pitchFamily="18" charset="2"/>
              </a:rPr>
              <a:t>浮点</a:t>
            </a:r>
            <a:r>
              <a:rPr lang="zh-CN" altLang="en-US" sz="2200" dirty="0" smtClean="0">
                <a:ea typeface="黑体" panose="02010609060101010101" pitchFamily="49" charset="-122"/>
                <a:sym typeface="Symbol" pitchFamily="18" charset="2"/>
              </a:rPr>
              <a:t>指令</a:t>
            </a:r>
            <a:endParaRPr lang="zh-CN" altLang="en-US" sz="2200" dirty="0">
              <a:ea typeface="黑体" panose="02010609060101010101" pitchFamily="49" charset="-122"/>
            </a:endParaRPr>
          </a:p>
          <a:p>
            <a:pPr lvl="1">
              <a:lnSpc>
                <a:spcPct val="130000"/>
              </a:lnSpc>
              <a:spcAft>
                <a:spcPct val="20000"/>
              </a:spcAft>
            </a:pPr>
            <a:endParaRPr lang="en-US" altLang="zh-CN" dirty="0" smtClean="0">
              <a:solidFill>
                <a:srgbClr val="FF0000"/>
              </a:solidFill>
              <a:latin typeface="Times New Roman" pitchFamily="18" charset="0"/>
              <a:sym typeface="Symbol" pitchFamily="18" charset="2"/>
            </a:endParaRPr>
          </a:p>
          <a:p>
            <a:pPr lvl="1">
              <a:lnSpc>
                <a:spcPct val="130000"/>
              </a:lnSpc>
              <a:spcAft>
                <a:spcPct val="20000"/>
              </a:spcAft>
            </a:pPr>
            <a:endParaRPr lang="zh-CN" altLang="en-US" dirty="0" smtClean="0">
              <a:solidFill>
                <a:srgbClr val="FF0000"/>
              </a:solidFill>
              <a:latin typeface="Times New Roman" pitchFamily="18" charset="0"/>
              <a:sym typeface="Symbol" pitchFamily="18" charset="2"/>
            </a:endParaRPr>
          </a:p>
          <a:p>
            <a:endParaRPr lang="zh-CN" altLang="en-US" dirty="0" smtClean="0"/>
          </a:p>
        </p:txBody>
      </p:sp>
      <p:sp>
        <p:nvSpPr>
          <p:cNvPr id="6"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80</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61070645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9" name="标题 1"/>
          <p:cNvSpPr>
            <a:spLocks noGrp="1"/>
          </p:cNvSpPr>
          <p:nvPr>
            <p:ph type="title"/>
          </p:nvPr>
        </p:nvSpPr>
        <p:spPr/>
        <p:txBody>
          <a:bodyPr/>
          <a:lstStyle/>
          <a:p>
            <a:r>
              <a:rPr lang="en-US" altLang="zh-CN" dirty="0" smtClean="0">
                <a:solidFill>
                  <a:srgbClr val="FF0000"/>
                </a:solidFill>
              </a:rPr>
              <a:t>CPI </a:t>
            </a:r>
            <a:r>
              <a:rPr lang="en-US" altLang="zh-CN" dirty="0" smtClean="0">
                <a:solidFill>
                  <a:srgbClr val="FF0000"/>
                </a:solidFill>
                <a:sym typeface="Symbol" pitchFamily="18" charset="2"/>
              </a:rPr>
              <a:t> (Clock cycles Per Instruction)</a:t>
            </a:r>
            <a:endParaRPr lang="zh-CN" altLang="en-US" dirty="0" smtClean="0">
              <a:solidFill>
                <a:srgbClr val="FF0000"/>
              </a:solidFill>
            </a:endParaRPr>
          </a:p>
        </p:txBody>
      </p:sp>
      <p:sp>
        <p:nvSpPr>
          <p:cNvPr id="4100" name="内容占位符 2"/>
          <p:cNvSpPr>
            <a:spLocks noGrp="1"/>
          </p:cNvSpPr>
          <p:nvPr>
            <p:ph idx="1"/>
          </p:nvPr>
        </p:nvSpPr>
        <p:spPr>
          <a:xfrm>
            <a:off x="539552" y="1124744"/>
            <a:ext cx="8001000" cy="1944216"/>
          </a:xfrm>
        </p:spPr>
        <p:txBody>
          <a:bodyPr/>
          <a:lstStyle/>
          <a:p>
            <a:pPr>
              <a:lnSpc>
                <a:spcPct val="130000"/>
              </a:lnSpc>
              <a:spcAft>
                <a:spcPct val="20000"/>
              </a:spcAft>
            </a:pPr>
            <a:r>
              <a:rPr lang="en-US" altLang="zh-CN" sz="2000" dirty="0" smtClean="0">
                <a:solidFill>
                  <a:srgbClr val="000000"/>
                </a:solidFill>
                <a:latin typeface="Times New Roman" pitchFamily="18" charset="0"/>
                <a:sym typeface="Symbol" pitchFamily="18" charset="2"/>
              </a:rPr>
              <a:t>CPI = </a:t>
            </a:r>
            <a:r>
              <a:rPr lang="zh-CN" altLang="en-US" sz="2000" dirty="0">
                <a:solidFill>
                  <a:srgbClr val="000000"/>
                </a:solidFill>
                <a:latin typeface="Times New Roman" pitchFamily="18" charset="0"/>
                <a:sym typeface="Symbol" pitchFamily="18" charset="2"/>
              </a:rPr>
              <a:t>一</a:t>
            </a:r>
            <a:r>
              <a:rPr lang="zh-CN" altLang="en-US" sz="2000" dirty="0" smtClean="0">
                <a:solidFill>
                  <a:srgbClr val="000000"/>
                </a:solidFill>
                <a:latin typeface="Times New Roman" pitchFamily="18" charset="0"/>
                <a:sym typeface="Symbol" pitchFamily="18" charset="2"/>
              </a:rPr>
              <a:t>段程序中所有指令的时钟周期数之和 </a:t>
            </a:r>
            <a:r>
              <a:rPr lang="en-US" altLang="zh-CN" sz="2000" dirty="0" smtClean="0">
                <a:solidFill>
                  <a:srgbClr val="000000"/>
                </a:solidFill>
                <a:latin typeface="Times New Roman" pitchFamily="18" charset="0"/>
                <a:sym typeface="Symbol" pitchFamily="18" charset="2"/>
              </a:rPr>
              <a:t>/ </a:t>
            </a:r>
            <a:r>
              <a:rPr lang="zh-CN" altLang="en-US" sz="2000" dirty="0" smtClean="0">
                <a:solidFill>
                  <a:srgbClr val="000000"/>
                </a:solidFill>
                <a:latin typeface="Times New Roman" pitchFamily="18" charset="0"/>
                <a:sym typeface="Symbol" pitchFamily="18" charset="2"/>
              </a:rPr>
              <a:t>指令条数       </a:t>
            </a:r>
            <a:r>
              <a:rPr lang="en-US" altLang="zh-CN" sz="2000" dirty="0" smtClean="0">
                <a:solidFill>
                  <a:schemeClr val="bg1">
                    <a:lumMod val="75000"/>
                  </a:schemeClr>
                </a:solidFill>
                <a:latin typeface="Times New Roman" pitchFamily="18" charset="0"/>
                <a:sym typeface="Symbol" pitchFamily="18" charset="2"/>
              </a:rPr>
              <a:t>//</a:t>
            </a:r>
            <a:r>
              <a:rPr lang="zh-CN" altLang="en-US" sz="2000" dirty="0" smtClean="0">
                <a:solidFill>
                  <a:schemeClr val="bg1">
                    <a:lumMod val="75000"/>
                  </a:schemeClr>
                </a:solidFill>
                <a:latin typeface="Times New Roman" pitchFamily="18" charset="0"/>
                <a:sym typeface="Symbol" pitchFamily="18" charset="2"/>
              </a:rPr>
              <a:t>统计</a:t>
            </a:r>
          </a:p>
          <a:p>
            <a:pPr>
              <a:lnSpc>
                <a:spcPct val="130000"/>
              </a:lnSpc>
              <a:spcAft>
                <a:spcPct val="20000"/>
              </a:spcAft>
              <a:buFont typeface="Wingdings" pitchFamily="2" charset="2"/>
              <a:buNone/>
            </a:pPr>
            <a:r>
              <a:rPr lang="zh-CN" altLang="en-US" sz="2000" dirty="0" smtClean="0">
                <a:solidFill>
                  <a:srgbClr val="000000"/>
                </a:solidFill>
                <a:latin typeface="Times New Roman" pitchFamily="18" charset="0"/>
                <a:sym typeface="Symbol" pitchFamily="18" charset="2"/>
              </a:rPr>
              <a:t>            </a:t>
            </a:r>
            <a:r>
              <a:rPr lang="en-US" altLang="zh-CN" sz="2000" dirty="0" smtClean="0">
                <a:solidFill>
                  <a:srgbClr val="000000"/>
                </a:solidFill>
                <a:latin typeface="Times New Roman" pitchFamily="18" charset="0"/>
                <a:sym typeface="Symbol" pitchFamily="18" charset="2"/>
              </a:rPr>
              <a:t>= </a:t>
            </a:r>
            <a:r>
              <a:rPr lang="zh-CN" altLang="en-US" sz="2000" dirty="0" smtClean="0">
                <a:solidFill>
                  <a:srgbClr val="000000"/>
                </a:solidFill>
                <a:latin typeface="Times New Roman" pitchFamily="18" charset="0"/>
                <a:sym typeface="Symbol" pitchFamily="18" charset="2"/>
              </a:rPr>
              <a:t>程序中各类指令的</a:t>
            </a:r>
            <a:r>
              <a:rPr lang="en-US" altLang="zh-CN" sz="2000" dirty="0" smtClean="0">
                <a:solidFill>
                  <a:srgbClr val="000000"/>
                </a:solidFill>
                <a:latin typeface="Times New Roman" pitchFamily="18" charset="0"/>
                <a:sym typeface="Symbol" pitchFamily="18" charset="2"/>
              </a:rPr>
              <a:t>CPI  </a:t>
            </a:r>
            <a:r>
              <a:rPr lang="zh-CN" altLang="en-US" sz="2000" dirty="0" smtClean="0">
                <a:solidFill>
                  <a:srgbClr val="000000"/>
                </a:solidFill>
                <a:latin typeface="Times New Roman" pitchFamily="18" charset="0"/>
                <a:sym typeface="Symbol" pitchFamily="18" charset="2"/>
              </a:rPr>
              <a:t>程序中该类指令的比例           </a:t>
            </a:r>
            <a:r>
              <a:rPr lang="en-US" altLang="zh-CN" sz="2000" dirty="0" smtClean="0">
                <a:solidFill>
                  <a:schemeClr val="bg1">
                    <a:lumMod val="75000"/>
                  </a:schemeClr>
                </a:solidFill>
                <a:latin typeface="Times New Roman" pitchFamily="18" charset="0"/>
                <a:sym typeface="Symbol" pitchFamily="18" charset="2"/>
              </a:rPr>
              <a:t>//</a:t>
            </a:r>
            <a:r>
              <a:rPr lang="zh-CN" altLang="en-US" sz="2000" dirty="0" smtClean="0">
                <a:solidFill>
                  <a:schemeClr val="bg1">
                    <a:lumMod val="75000"/>
                  </a:schemeClr>
                </a:solidFill>
                <a:latin typeface="Times New Roman" pitchFamily="18" charset="0"/>
                <a:sym typeface="Symbol" pitchFamily="18" charset="2"/>
              </a:rPr>
              <a:t>加权</a:t>
            </a:r>
          </a:p>
          <a:p>
            <a:pPr>
              <a:lnSpc>
                <a:spcPct val="130000"/>
              </a:lnSpc>
              <a:spcAft>
                <a:spcPct val="20000"/>
              </a:spcAft>
              <a:buNone/>
            </a:pPr>
            <a:endParaRPr lang="en-US" altLang="zh-CN" sz="2000" dirty="0" smtClean="0">
              <a:solidFill>
                <a:srgbClr val="000000"/>
              </a:solidFill>
              <a:latin typeface="Times New Roman" pitchFamily="18" charset="0"/>
              <a:sym typeface="Symbol" pitchFamily="18" charset="2"/>
            </a:endParaRPr>
          </a:p>
          <a:p>
            <a:pPr>
              <a:lnSpc>
                <a:spcPct val="130000"/>
              </a:lnSpc>
              <a:spcAft>
                <a:spcPct val="20000"/>
              </a:spcAft>
              <a:buNone/>
            </a:pPr>
            <a:r>
              <a:rPr lang="en-US" altLang="zh-CN" sz="2000" dirty="0" smtClean="0">
                <a:solidFill>
                  <a:srgbClr val="000000"/>
                </a:solidFill>
                <a:latin typeface="Times New Roman" pitchFamily="18" charset="0"/>
                <a:sym typeface="Symbol" pitchFamily="18" charset="2"/>
              </a:rPr>
              <a:t>      </a:t>
            </a:r>
            <a:r>
              <a:rPr lang="zh-CN" altLang="en-US" sz="2000" dirty="0" smtClean="0">
                <a:solidFill>
                  <a:srgbClr val="000000"/>
                </a:solidFill>
                <a:latin typeface="Times New Roman" pitchFamily="18" charset="0"/>
                <a:sym typeface="Symbol" pitchFamily="18" charset="2"/>
              </a:rPr>
              <a:t>考虑 </a:t>
            </a:r>
            <a:r>
              <a:rPr lang="en-US" altLang="zh-CN" sz="2000" dirty="0" smtClean="0">
                <a:solidFill>
                  <a:srgbClr val="000000"/>
                </a:solidFill>
                <a:latin typeface="Times New Roman" pitchFamily="18" charset="0"/>
                <a:sym typeface="Symbol" pitchFamily="18" charset="2"/>
              </a:rPr>
              <a:t>CPI </a:t>
            </a:r>
            <a:r>
              <a:rPr lang="zh-CN" altLang="en-US" sz="2000" dirty="0" smtClean="0">
                <a:solidFill>
                  <a:srgbClr val="000000"/>
                </a:solidFill>
                <a:latin typeface="Times New Roman" pitchFamily="18" charset="0"/>
                <a:sym typeface="Symbol" pitchFamily="18" charset="2"/>
              </a:rPr>
              <a:t>后的</a:t>
            </a:r>
            <a:r>
              <a:rPr lang="en-US" altLang="zh-CN" sz="2000" dirty="0" smtClean="0">
                <a:solidFill>
                  <a:srgbClr val="000000"/>
                </a:solidFill>
                <a:latin typeface="Times New Roman" pitchFamily="18" charset="0"/>
                <a:sym typeface="Symbol" pitchFamily="18" charset="2"/>
              </a:rPr>
              <a:t>CPU</a:t>
            </a:r>
            <a:r>
              <a:rPr lang="zh-CN" altLang="en-US" sz="2000" dirty="0" smtClean="0">
                <a:solidFill>
                  <a:srgbClr val="000000"/>
                </a:solidFill>
                <a:latin typeface="Times New Roman" pitchFamily="18" charset="0"/>
                <a:sym typeface="Symbol" pitchFamily="18" charset="2"/>
              </a:rPr>
              <a:t>时间可表示为</a:t>
            </a:r>
            <a:r>
              <a:rPr lang="en-US" altLang="zh-CN" sz="2000" dirty="0" smtClean="0">
                <a:solidFill>
                  <a:srgbClr val="000000"/>
                </a:solidFill>
                <a:latin typeface="Times New Roman" pitchFamily="18" charset="0"/>
                <a:sym typeface="Symbol" pitchFamily="18" charset="2"/>
              </a:rPr>
              <a:t>:</a:t>
            </a:r>
          </a:p>
          <a:p>
            <a:pPr>
              <a:lnSpc>
                <a:spcPct val="130000"/>
              </a:lnSpc>
              <a:spcAft>
                <a:spcPct val="20000"/>
              </a:spcAft>
              <a:buFont typeface="Wingdings" pitchFamily="2" charset="2"/>
              <a:buNone/>
            </a:pPr>
            <a:endParaRPr lang="en-US" altLang="zh-CN" sz="2000" dirty="0" smtClean="0">
              <a:solidFill>
                <a:srgbClr val="000000"/>
              </a:solidFill>
              <a:latin typeface="Times New Roman" pitchFamily="18" charset="0"/>
              <a:sym typeface="Symbol" pitchFamily="18" charset="2"/>
            </a:endParaRPr>
          </a:p>
          <a:p>
            <a:pPr>
              <a:lnSpc>
                <a:spcPct val="130000"/>
              </a:lnSpc>
              <a:spcAft>
                <a:spcPct val="20000"/>
              </a:spcAft>
              <a:buFont typeface="Wingdings" pitchFamily="2" charset="2"/>
              <a:buNone/>
            </a:pPr>
            <a:r>
              <a:rPr lang="en-US" altLang="zh-CN" sz="2000" dirty="0" smtClean="0">
                <a:solidFill>
                  <a:srgbClr val="000000"/>
                </a:solidFill>
                <a:latin typeface="Times New Roman" pitchFamily="18" charset="0"/>
                <a:sym typeface="Symbol" pitchFamily="18" charset="2"/>
              </a:rPr>
              <a:t>      CPU </a:t>
            </a:r>
            <a:r>
              <a:rPr lang="zh-CN" altLang="en-US" sz="2000" dirty="0" smtClean="0">
                <a:solidFill>
                  <a:srgbClr val="000000"/>
                </a:solidFill>
                <a:latin typeface="Times New Roman" pitchFamily="18" charset="0"/>
                <a:sym typeface="Symbol" pitchFamily="18" charset="2"/>
              </a:rPr>
              <a:t>时间  </a:t>
            </a:r>
            <a:r>
              <a:rPr lang="en-US" altLang="zh-CN" sz="2000" dirty="0" smtClean="0">
                <a:solidFill>
                  <a:srgbClr val="000000"/>
                </a:solidFill>
                <a:latin typeface="Times New Roman" pitchFamily="18" charset="0"/>
                <a:sym typeface="Symbol" pitchFamily="18" charset="2"/>
              </a:rPr>
              <a:t>= </a:t>
            </a:r>
          </a:p>
          <a:p>
            <a:endParaRPr lang="zh-CN" altLang="en-US" dirty="0" smtClean="0"/>
          </a:p>
        </p:txBody>
      </p:sp>
      <p:graphicFrame>
        <p:nvGraphicFramePr>
          <p:cNvPr id="5" name="对象 4"/>
          <p:cNvGraphicFramePr>
            <a:graphicFrameLocks noChangeAspect="1"/>
          </p:cNvGraphicFramePr>
          <p:nvPr>
            <p:extLst/>
          </p:nvPr>
        </p:nvGraphicFramePr>
        <p:xfrm>
          <a:off x="2629744" y="3442456"/>
          <a:ext cx="4752528" cy="765175"/>
        </p:xfrm>
        <a:graphic>
          <a:graphicData uri="http://schemas.openxmlformats.org/presentationml/2006/ole">
            <mc:AlternateContent xmlns:mc="http://schemas.openxmlformats.org/markup-compatibility/2006">
              <mc:Choice xmlns:v="urn:schemas-microsoft-com:vml" Requires="v">
                <p:oleObj spid="_x0000_s267307" name="Equation" r:id="rId3" imgW="2400300" imgH="431800" progId="">
                  <p:embed/>
                </p:oleObj>
              </mc:Choice>
              <mc:Fallback>
                <p:oleObj name="Equation" r:id="rId3" imgW="2400300" imgH="431800" progId="">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9744" y="3442456"/>
                        <a:ext cx="4752528" cy="765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Box 5"/>
          <p:cNvSpPr txBox="1">
            <a:spLocks noChangeArrowheads="1"/>
          </p:cNvSpPr>
          <p:nvPr/>
        </p:nvSpPr>
        <p:spPr bwMode="auto">
          <a:xfrm>
            <a:off x="2601734" y="4581127"/>
            <a:ext cx="4710113" cy="400110"/>
          </a:xfrm>
          <a:prstGeom prst="rect">
            <a:avLst/>
          </a:prstGeom>
          <a:noFill/>
          <a:ln w="9525">
            <a:noFill/>
            <a:miter lim="800000"/>
            <a:headEnd/>
            <a:tailEnd/>
          </a:ln>
        </p:spPr>
        <p:txBody>
          <a:bodyPr>
            <a:spAutoFit/>
          </a:bodyPr>
          <a:lstStyle/>
          <a:p>
            <a:pPr algn="ctr">
              <a:spcBef>
                <a:spcPct val="50000"/>
              </a:spcBef>
            </a:pPr>
            <a:r>
              <a:rPr lang="en-US" altLang="zh-CN" sz="2000" b="1" dirty="0" err="1" smtClean="0">
                <a:solidFill>
                  <a:schemeClr val="bg1">
                    <a:lumMod val="75000"/>
                  </a:schemeClr>
                </a:solidFill>
                <a:latin typeface="Times New Roman" pitchFamily="18" charset="0"/>
              </a:rPr>
              <a:t>Ic</a:t>
            </a:r>
            <a:r>
              <a:rPr lang="en-US" altLang="zh-CN" sz="2000" b="1" baseline="-25000" dirty="0" err="1" smtClean="0">
                <a:solidFill>
                  <a:schemeClr val="bg1">
                    <a:lumMod val="75000"/>
                  </a:schemeClr>
                </a:solidFill>
                <a:latin typeface="Times New Roman" pitchFamily="18" charset="0"/>
              </a:rPr>
              <a:t>i</a:t>
            </a:r>
            <a:r>
              <a:rPr lang="en-US" altLang="zh-CN" sz="2000" b="1" i="0" baseline="-25000" dirty="0" smtClean="0">
                <a:solidFill>
                  <a:schemeClr val="bg1">
                    <a:lumMod val="75000"/>
                  </a:schemeClr>
                </a:solidFill>
                <a:latin typeface="Times New Roman" pitchFamily="18" charset="0"/>
              </a:rPr>
              <a:t> </a:t>
            </a:r>
            <a:r>
              <a:rPr lang="zh-CN" altLang="en-US" i="0" dirty="0" smtClean="0">
                <a:solidFill>
                  <a:schemeClr val="bg1">
                    <a:lumMod val="75000"/>
                  </a:schemeClr>
                </a:solidFill>
                <a:latin typeface="+mn-ea"/>
                <a:ea typeface="+mn-ea"/>
              </a:rPr>
              <a:t>表示</a:t>
            </a:r>
            <a:r>
              <a:rPr lang="zh-CN" altLang="en-US" i="0" dirty="0">
                <a:solidFill>
                  <a:schemeClr val="bg1">
                    <a:lumMod val="75000"/>
                  </a:schemeClr>
                </a:solidFill>
                <a:latin typeface="+mn-ea"/>
                <a:ea typeface="+mn-ea"/>
              </a:rPr>
              <a:t>程序中</a:t>
            </a:r>
            <a:r>
              <a:rPr lang="zh-CN" altLang="en-US" i="0" dirty="0" smtClean="0">
                <a:solidFill>
                  <a:schemeClr val="bg1">
                    <a:lumMod val="75000"/>
                  </a:schemeClr>
                </a:solidFill>
                <a:latin typeface="+mn-ea"/>
                <a:ea typeface="+mn-ea"/>
              </a:rPr>
              <a:t>第</a:t>
            </a:r>
            <a:r>
              <a:rPr lang="zh-CN" altLang="en-US" sz="2000" b="1" dirty="0">
                <a:solidFill>
                  <a:schemeClr val="bg1">
                    <a:lumMod val="75000"/>
                  </a:schemeClr>
                </a:solidFill>
                <a:latin typeface="Times New Roman" pitchFamily="18" charset="0"/>
              </a:rPr>
              <a:t> </a:t>
            </a:r>
            <a:r>
              <a:rPr lang="en-US" altLang="zh-CN" sz="2000" b="1" dirty="0" err="1">
                <a:solidFill>
                  <a:schemeClr val="bg1">
                    <a:lumMod val="75000"/>
                  </a:schemeClr>
                </a:solidFill>
                <a:latin typeface="Times New Roman" pitchFamily="18" charset="0"/>
              </a:rPr>
              <a:t>i</a:t>
            </a:r>
            <a:r>
              <a:rPr lang="en-US" altLang="zh-CN" sz="2000" b="1" dirty="0">
                <a:solidFill>
                  <a:schemeClr val="bg1">
                    <a:lumMod val="75000"/>
                  </a:schemeClr>
                </a:solidFill>
                <a:latin typeface="Times New Roman" pitchFamily="18" charset="0"/>
              </a:rPr>
              <a:t> </a:t>
            </a:r>
            <a:r>
              <a:rPr lang="zh-CN" altLang="en-US" i="0" dirty="0" smtClean="0">
                <a:solidFill>
                  <a:schemeClr val="bg1">
                    <a:lumMod val="75000"/>
                  </a:schemeClr>
                </a:solidFill>
                <a:latin typeface="+mn-ea"/>
                <a:ea typeface="+mn-ea"/>
              </a:rPr>
              <a:t>类</a:t>
            </a:r>
            <a:r>
              <a:rPr lang="zh-CN" altLang="en-US" i="0" dirty="0">
                <a:solidFill>
                  <a:schemeClr val="bg1">
                    <a:lumMod val="75000"/>
                  </a:schemeClr>
                </a:solidFill>
                <a:latin typeface="+mn-ea"/>
                <a:ea typeface="+mn-ea"/>
              </a:rPr>
              <a:t>指令的条数</a:t>
            </a:r>
          </a:p>
        </p:txBody>
      </p:sp>
      <p:sp>
        <p:nvSpPr>
          <p:cNvPr id="6"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81</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72413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vertical)">
                                      <p:cBhvr>
                                        <p:cTn id="7" dur="500"/>
                                        <p:tgtEl>
                                          <p:spTgt spid="5"/>
                                        </p:tgtEl>
                                      </p:cBhvr>
                                    </p:animEffect>
                                  </p:childTnLst>
                                </p:cTn>
                              </p:par>
                              <p:par>
                                <p:cTn id="8" presetID="3" presetClass="entr" presetSubtype="5"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6201" name="标题 1"/>
          <p:cNvSpPr>
            <a:spLocks noGrp="1"/>
          </p:cNvSpPr>
          <p:nvPr>
            <p:ph type="title"/>
          </p:nvPr>
        </p:nvSpPr>
        <p:spPr>
          <a:xfrm>
            <a:off x="709613" y="-99392"/>
            <a:ext cx="8001000" cy="1216025"/>
          </a:xfrm>
        </p:spPr>
        <p:txBody>
          <a:bodyPr/>
          <a:lstStyle/>
          <a:p>
            <a:r>
              <a:rPr lang="en-US" altLang="zh-CN" sz="3200" dirty="0" smtClean="0">
                <a:solidFill>
                  <a:srgbClr val="FF0000"/>
                </a:solidFill>
              </a:rPr>
              <a:t>MIPS</a:t>
            </a:r>
            <a:r>
              <a:rPr lang="en-US" altLang="zh-CN" sz="1800" dirty="0" smtClean="0">
                <a:solidFill>
                  <a:srgbClr val="FF0000"/>
                </a:solidFill>
              </a:rPr>
              <a:t>   (Million Instructions  Per Second) </a:t>
            </a:r>
            <a:endParaRPr lang="zh-CN" altLang="en-US" dirty="0" smtClean="0">
              <a:solidFill>
                <a:srgbClr val="FF0000"/>
              </a:solidFill>
            </a:endParaRPr>
          </a:p>
        </p:txBody>
      </p:sp>
      <p:sp>
        <p:nvSpPr>
          <p:cNvPr id="100355" name="Text Box 3"/>
          <p:cNvSpPr txBox="1">
            <a:spLocks noChangeArrowheads="1"/>
          </p:cNvSpPr>
          <p:nvPr/>
        </p:nvSpPr>
        <p:spPr bwMode="auto">
          <a:xfrm>
            <a:off x="766933" y="998852"/>
            <a:ext cx="7326313" cy="1204913"/>
          </a:xfrm>
          <a:prstGeom prst="rect">
            <a:avLst/>
          </a:prstGeom>
          <a:noFill/>
          <a:ln w="9525">
            <a:noFill/>
            <a:miter lim="800000"/>
            <a:headEnd/>
            <a:tailEnd/>
          </a:ln>
        </p:spPr>
        <p:txBody>
          <a:bodyPr>
            <a:spAutoFit/>
          </a:bodyPr>
          <a:lstStyle/>
          <a:p>
            <a:pPr algn="l">
              <a:lnSpc>
                <a:spcPct val="150000"/>
              </a:lnSpc>
              <a:spcBef>
                <a:spcPct val="50000"/>
              </a:spcBef>
            </a:pPr>
            <a:r>
              <a:rPr lang="zh-CN" altLang="en-US" sz="2200" i="0" dirty="0" smtClean="0">
                <a:solidFill>
                  <a:srgbClr val="000000"/>
                </a:solidFill>
                <a:latin typeface="+mn-ea"/>
                <a:ea typeface="+mn-ea"/>
                <a:sym typeface="Symbol" pitchFamily="18" charset="2"/>
              </a:rPr>
              <a:t>表示</a:t>
            </a:r>
            <a:r>
              <a:rPr lang="zh-CN" altLang="en-US" sz="2200" i="0" dirty="0">
                <a:solidFill>
                  <a:srgbClr val="000000"/>
                </a:solidFill>
                <a:latin typeface="+mn-ea"/>
                <a:ea typeface="+mn-ea"/>
                <a:sym typeface="Symbol" pitchFamily="18" charset="2"/>
              </a:rPr>
              <a:t>每秒钟执行指令的条数</a:t>
            </a:r>
            <a:r>
              <a:rPr lang="en-US" altLang="zh-CN" sz="2200" i="0" dirty="0">
                <a:solidFill>
                  <a:srgbClr val="000000"/>
                </a:solidFill>
                <a:latin typeface="+mn-ea"/>
                <a:ea typeface="+mn-ea"/>
                <a:sym typeface="Symbol" pitchFamily="18" charset="2"/>
              </a:rPr>
              <a:t>(</a:t>
            </a:r>
            <a:r>
              <a:rPr lang="zh-CN" altLang="en-US" sz="2200" i="0" dirty="0">
                <a:solidFill>
                  <a:srgbClr val="000000"/>
                </a:solidFill>
                <a:latin typeface="+mn-ea"/>
                <a:ea typeface="+mn-ea"/>
                <a:sym typeface="Symbol" pitchFamily="18" charset="2"/>
              </a:rPr>
              <a:t>以百万条为单位</a:t>
            </a:r>
            <a:r>
              <a:rPr lang="en-US" altLang="zh-CN" sz="2200" i="0" dirty="0">
                <a:solidFill>
                  <a:srgbClr val="000000"/>
                </a:solidFill>
                <a:latin typeface="+mn-ea"/>
                <a:ea typeface="+mn-ea"/>
                <a:sym typeface="Symbol" pitchFamily="18" charset="2"/>
              </a:rPr>
              <a:t>)</a:t>
            </a:r>
            <a:endParaRPr lang="en-US" altLang="zh-CN" sz="2200" i="0" dirty="0">
              <a:solidFill>
                <a:srgbClr val="000000"/>
              </a:solidFill>
              <a:latin typeface="+mn-ea"/>
              <a:ea typeface="+mn-ea"/>
            </a:endParaRPr>
          </a:p>
          <a:p>
            <a:pPr>
              <a:lnSpc>
                <a:spcPct val="150000"/>
              </a:lnSpc>
              <a:spcBef>
                <a:spcPct val="50000"/>
              </a:spcBef>
            </a:pPr>
            <a:endParaRPr lang="en-US" altLang="zh-CN" sz="2000" i="0" dirty="0">
              <a:solidFill>
                <a:srgbClr val="000000"/>
              </a:solidFill>
              <a:latin typeface="+mn-ea"/>
              <a:ea typeface="+mn-ea"/>
              <a:sym typeface="Symbol" pitchFamily="18" charset="2"/>
            </a:endParaRPr>
          </a:p>
        </p:txBody>
      </p:sp>
      <p:grpSp>
        <p:nvGrpSpPr>
          <p:cNvPr id="2" name="Group 4"/>
          <p:cNvGrpSpPr>
            <a:grpSpLocks/>
          </p:cNvGrpSpPr>
          <p:nvPr/>
        </p:nvGrpSpPr>
        <p:grpSpPr bwMode="auto">
          <a:xfrm>
            <a:off x="1161809" y="1725195"/>
            <a:ext cx="3713739" cy="755161"/>
            <a:chOff x="478" y="2256"/>
            <a:chExt cx="1850" cy="394"/>
          </a:xfrm>
        </p:grpSpPr>
        <p:sp>
          <p:nvSpPr>
            <p:cNvPr id="136225" name="Line 5"/>
            <p:cNvSpPr>
              <a:spLocks noChangeShapeType="1"/>
            </p:cNvSpPr>
            <p:nvPr/>
          </p:nvSpPr>
          <p:spPr bwMode="auto">
            <a:xfrm flipV="1">
              <a:off x="1094" y="2447"/>
              <a:ext cx="1234" cy="0"/>
            </a:xfrm>
            <a:prstGeom prst="line">
              <a:avLst/>
            </a:prstGeom>
            <a:noFill/>
            <a:ln w="28575">
              <a:solidFill>
                <a:schemeClr val="tx2"/>
              </a:solidFill>
              <a:round/>
              <a:headEnd/>
              <a:tailEnd/>
            </a:ln>
          </p:spPr>
          <p:txBody>
            <a:bodyPr/>
            <a:lstStyle/>
            <a:p>
              <a:endParaRPr lang="zh-CN" altLang="en-US" i="0">
                <a:latin typeface="+mn-ea"/>
                <a:ea typeface="+mn-ea"/>
              </a:endParaRPr>
            </a:p>
          </p:txBody>
        </p:sp>
        <p:sp>
          <p:nvSpPr>
            <p:cNvPr id="136226" name="Rectangle 6"/>
            <p:cNvSpPr>
              <a:spLocks noChangeArrowheads="1"/>
            </p:cNvSpPr>
            <p:nvPr/>
          </p:nvSpPr>
          <p:spPr bwMode="auto">
            <a:xfrm>
              <a:off x="478" y="2358"/>
              <a:ext cx="331" cy="154"/>
            </a:xfrm>
            <a:prstGeom prst="rect">
              <a:avLst/>
            </a:prstGeom>
            <a:noFill/>
            <a:ln w="9525">
              <a:noFill/>
              <a:miter lim="800000"/>
              <a:headEnd/>
              <a:tailEnd/>
            </a:ln>
          </p:spPr>
          <p:txBody>
            <a:bodyPr wrap="none" lIns="0" tIns="0" rIns="0" bIns="0">
              <a:spAutoFit/>
            </a:bodyPr>
            <a:lstStyle/>
            <a:p>
              <a:r>
                <a:rPr lang="en-US" altLang="zh-CN" sz="2000" i="0">
                  <a:solidFill>
                    <a:srgbClr val="000000"/>
                  </a:solidFill>
                  <a:latin typeface="+mn-ea"/>
                  <a:ea typeface="+mn-ea"/>
                </a:rPr>
                <a:t>MIPS</a:t>
              </a:r>
              <a:endParaRPr lang="en-US" altLang="zh-CN" i="0">
                <a:solidFill>
                  <a:srgbClr val="000000"/>
                </a:solidFill>
                <a:latin typeface="+mn-ea"/>
                <a:ea typeface="+mn-ea"/>
              </a:endParaRPr>
            </a:p>
          </p:txBody>
        </p:sp>
        <p:sp>
          <p:nvSpPr>
            <p:cNvPr id="136227" name="Rectangle 7"/>
            <p:cNvSpPr>
              <a:spLocks noChangeArrowheads="1"/>
            </p:cNvSpPr>
            <p:nvPr/>
          </p:nvSpPr>
          <p:spPr bwMode="auto">
            <a:xfrm>
              <a:off x="1958" y="2496"/>
              <a:ext cx="158" cy="154"/>
            </a:xfrm>
            <a:prstGeom prst="rect">
              <a:avLst/>
            </a:prstGeom>
            <a:noFill/>
            <a:ln w="9525">
              <a:noFill/>
              <a:miter lim="800000"/>
              <a:headEnd/>
              <a:tailEnd/>
            </a:ln>
          </p:spPr>
          <p:txBody>
            <a:bodyPr wrap="none" lIns="0" tIns="0" rIns="0" bIns="0">
              <a:spAutoFit/>
            </a:bodyPr>
            <a:lstStyle/>
            <a:p>
              <a:r>
                <a:rPr lang="en-US" altLang="zh-CN" sz="2000" i="0" dirty="0">
                  <a:solidFill>
                    <a:srgbClr val="000000"/>
                  </a:solidFill>
                  <a:latin typeface="+mn-ea"/>
                  <a:ea typeface="+mn-ea"/>
                </a:rPr>
                <a:t>10</a:t>
              </a:r>
              <a:endParaRPr lang="en-US" altLang="zh-CN" i="0" dirty="0">
                <a:solidFill>
                  <a:srgbClr val="000000"/>
                </a:solidFill>
                <a:latin typeface="+mn-ea"/>
                <a:ea typeface="+mn-ea"/>
              </a:endParaRPr>
            </a:p>
          </p:txBody>
        </p:sp>
        <p:sp>
          <p:nvSpPr>
            <p:cNvPr id="136228" name="Rectangle 8"/>
            <p:cNvSpPr>
              <a:spLocks noChangeArrowheads="1"/>
            </p:cNvSpPr>
            <p:nvPr/>
          </p:nvSpPr>
          <p:spPr bwMode="auto">
            <a:xfrm>
              <a:off x="2119" y="2458"/>
              <a:ext cx="51" cy="100"/>
            </a:xfrm>
            <a:prstGeom prst="rect">
              <a:avLst/>
            </a:prstGeom>
            <a:noFill/>
            <a:ln w="9525">
              <a:noFill/>
              <a:miter lim="800000"/>
              <a:headEnd/>
              <a:tailEnd/>
            </a:ln>
          </p:spPr>
          <p:txBody>
            <a:bodyPr wrap="none" lIns="0" tIns="0" rIns="0" bIns="0">
              <a:spAutoFit/>
            </a:bodyPr>
            <a:lstStyle/>
            <a:p>
              <a:r>
                <a:rPr lang="en-US" altLang="zh-CN" sz="1300" i="0" dirty="0">
                  <a:solidFill>
                    <a:srgbClr val="000000"/>
                  </a:solidFill>
                  <a:latin typeface="+mn-ea"/>
                  <a:ea typeface="+mn-ea"/>
                </a:rPr>
                <a:t>6</a:t>
              </a:r>
              <a:endParaRPr lang="en-US" altLang="zh-CN" i="0" dirty="0">
                <a:solidFill>
                  <a:srgbClr val="000000"/>
                </a:solidFill>
                <a:latin typeface="+mn-ea"/>
                <a:ea typeface="+mn-ea"/>
              </a:endParaRPr>
            </a:p>
          </p:txBody>
        </p:sp>
        <p:sp>
          <p:nvSpPr>
            <p:cNvPr id="136229" name="Rectangle 9"/>
            <p:cNvSpPr>
              <a:spLocks noChangeArrowheads="1"/>
            </p:cNvSpPr>
            <p:nvPr/>
          </p:nvSpPr>
          <p:spPr bwMode="auto">
            <a:xfrm>
              <a:off x="896" y="2355"/>
              <a:ext cx="103" cy="154"/>
            </a:xfrm>
            <a:prstGeom prst="rect">
              <a:avLst/>
            </a:prstGeom>
            <a:noFill/>
            <a:ln w="9525">
              <a:noFill/>
              <a:miter lim="800000"/>
              <a:headEnd/>
              <a:tailEnd/>
            </a:ln>
          </p:spPr>
          <p:txBody>
            <a:bodyPr wrap="none" lIns="0" tIns="0" rIns="0" bIns="0">
              <a:spAutoFit/>
            </a:bodyPr>
            <a:lstStyle/>
            <a:p>
              <a:r>
                <a:rPr lang="en-US" altLang="zh-CN" sz="2000" i="0" dirty="0">
                  <a:solidFill>
                    <a:srgbClr val="000000"/>
                  </a:solidFill>
                  <a:latin typeface="+mn-ea"/>
                  <a:ea typeface="+mn-ea"/>
                </a:rPr>
                <a:t>=</a:t>
              </a:r>
              <a:endParaRPr lang="en-US" altLang="zh-CN" i="0" dirty="0">
                <a:solidFill>
                  <a:srgbClr val="000000"/>
                </a:solidFill>
                <a:latin typeface="+mn-ea"/>
                <a:ea typeface="+mn-ea"/>
              </a:endParaRPr>
            </a:p>
          </p:txBody>
        </p:sp>
        <p:sp>
          <p:nvSpPr>
            <p:cNvPr id="136230" name="Rectangle 10"/>
            <p:cNvSpPr>
              <a:spLocks noChangeArrowheads="1"/>
            </p:cNvSpPr>
            <p:nvPr/>
          </p:nvSpPr>
          <p:spPr bwMode="auto">
            <a:xfrm>
              <a:off x="1837" y="2496"/>
              <a:ext cx="74" cy="154"/>
            </a:xfrm>
            <a:prstGeom prst="rect">
              <a:avLst/>
            </a:prstGeom>
            <a:noFill/>
            <a:ln w="9525">
              <a:noFill/>
              <a:miter lim="800000"/>
              <a:headEnd/>
              <a:tailEnd/>
            </a:ln>
          </p:spPr>
          <p:txBody>
            <a:bodyPr wrap="none" lIns="0" tIns="0" rIns="0" bIns="0">
              <a:spAutoFit/>
            </a:bodyPr>
            <a:lstStyle/>
            <a:p>
              <a:r>
                <a:rPr lang="en-US" altLang="zh-CN" sz="2000" i="0">
                  <a:solidFill>
                    <a:srgbClr val="000000"/>
                  </a:solidFill>
                  <a:latin typeface="+mn-ea"/>
                  <a:ea typeface="+mn-ea"/>
                  <a:sym typeface="Symbol" pitchFamily="18" charset="2"/>
                </a:rPr>
                <a:t></a:t>
              </a:r>
              <a:endParaRPr lang="en-US" altLang="zh-CN" i="0">
                <a:solidFill>
                  <a:srgbClr val="000000"/>
                </a:solidFill>
                <a:latin typeface="+mn-ea"/>
                <a:ea typeface="+mn-ea"/>
              </a:endParaRPr>
            </a:p>
          </p:txBody>
        </p:sp>
        <p:sp>
          <p:nvSpPr>
            <p:cNvPr id="136231" name="Rectangle 11"/>
            <p:cNvSpPr>
              <a:spLocks noChangeArrowheads="1"/>
            </p:cNvSpPr>
            <p:nvPr/>
          </p:nvSpPr>
          <p:spPr bwMode="auto">
            <a:xfrm>
              <a:off x="1376" y="2256"/>
              <a:ext cx="542" cy="154"/>
            </a:xfrm>
            <a:prstGeom prst="rect">
              <a:avLst/>
            </a:prstGeom>
            <a:noFill/>
            <a:ln w="9525">
              <a:noFill/>
              <a:miter lim="800000"/>
              <a:headEnd/>
              <a:tailEnd/>
            </a:ln>
          </p:spPr>
          <p:txBody>
            <a:bodyPr wrap="none" lIns="0" tIns="0" rIns="0" bIns="0">
              <a:spAutoFit/>
            </a:bodyPr>
            <a:lstStyle/>
            <a:p>
              <a:r>
                <a:rPr lang="zh-CN" altLang="en-US" sz="2000" i="0">
                  <a:solidFill>
                    <a:srgbClr val="000000"/>
                  </a:solidFill>
                  <a:latin typeface="+mn-ea"/>
                  <a:ea typeface="+mn-ea"/>
                </a:rPr>
                <a:t>指令条数</a:t>
              </a:r>
              <a:endParaRPr lang="zh-CN" altLang="en-US" i="0">
                <a:solidFill>
                  <a:srgbClr val="000000"/>
                </a:solidFill>
                <a:latin typeface="+mn-ea"/>
                <a:ea typeface="+mn-ea"/>
              </a:endParaRPr>
            </a:p>
          </p:txBody>
        </p:sp>
        <p:sp>
          <p:nvSpPr>
            <p:cNvPr id="136232" name="Rectangle 12"/>
            <p:cNvSpPr>
              <a:spLocks noChangeArrowheads="1"/>
            </p:cNvSpPr>
            <p:nvPr/>
          </p:nvSpPr>
          <p:spPr bwMode="auto">
            <a:xfrm>
              <a:off x="1146" y="2492"/>
              <a:ext cx="644" cy="154"/>
            </a:xfrm>
            <a:prstGeom prst="rect">
              <a:avLst/>
            </a:prstGeom>
            <a:noFill/>
            <a:ln w="9525">
              <a:noFill/>
              <a:miter lim="800000"/>
              <a:headEnd/>
              <a:tailEnd/>
            </a:ln>
          </p:spPr>
          <p:txBody>
            <a:bodyPr lIns="0" tIns="0" rIns="0" bIns="0">
              <a:spAutoFit/>
            </a:bodyPr>
            <a:lstStyle/>
            <a:p>
              <a:r>
                <a:rPr lang="zh-CN" altLang="en-US" sz="2000" i="0" dirty="0">
                  <a:solidFill>
                    <a:srgbClr val="000000"/>
                  </a:solidFill>
                  <a:latin typeface="+mn-ea"/>
                  <a:ea typeface="+mn-ea"/>
                </a:rPr>
                <a:t>执行时间</a:t>
              </a:r>
              <a:endParaRPr lang="zh-CN" altLang="en-US" i="0" dirty="0">
                <a:solidFill>
                  <a:srgbClr val="000000"/>
                </a:solidFill>
                <a:latin typeface="+mn-ea"/>
                <a:ea typeface="+mn-ea"/>
              </a:endParaRPr>
            </a:p>
          </p:txBody>
        </p:sp>
      </p:grpSp>
      <p:grpSp>
        <p:nvGrpSpPr>
          <p:cNvPr id="3" name="Group 13"/>
          <p:cNvGrpSpPr>
            <a:grpSpLocks/>
          </p:cNvGrpSpPr>
          <p:nvPr/>
        </p:nvGrpSpPr>
        <p:grpSpPr bwMode="auto">
          <a:xfrm>
            <a:off x="1988810" y="3019693"/>
            <a:ext cx="3068470" cy="873125"/>
            <a:chOff x="2332" y="2181"/>
            <a:chExt cx="1853" cy="550"/>
          </a:xfrm>
        </p:grpSpPr>
        <p:grpSp>
          <p:nvGrpSpPr>
            <p:cNvPr id="4" name="Group 14"/>
            <p:cNvGrpSpPr>
              <a:grpSpLocks/>
            </p:cNvGrpSpPr>
            <p:nvPr/>
          </p:nvGrpSpPr>
          <p:grpSpPr bwMode="auto">
            <a:xfrm>
              <a:off x="2332" y="2181"/>
              <a:ext cx="1743" cy="504"/>
              <a:chOff x="2332" y="2181"/>
              <a:chExt cx="1743" cy="504"/>
            </a:xfrm>
          </p:grpSpPr>
          <p:sp>
            <p:nvSpPr>
              <p:cNvPr id="136217" name="Rectangle 15"/>
              <p:cNvSpPr>
                <a:spLocks noChangeArrowheads="1"/>
              </p:cNvSpPr>
              <p:nvPr/>
            </p:nvSpPr>
            <p:spPr bwMode="auto">
              <a:xfrm>
                <a:off x="2484" y="2524"/>
                <a:ext cx="1102" cy="155"/>
              </a:xfrm>
              <a:prstGeom prst="rect">
                <a:avLst/>
              </a:prstGeom>
              <a:noFill/>
              <a:ln w="9525">
                <a:noFill/>
                <a:miter lim="800000"/>
                <a:headEnd/>
                <a:tailEnd/>
              </a:ln>
            </p:spPr>
            <p:txBody>
              <a:bodyPr wrap="square" lIns="0" tIns="0" rIns="0" bIns="0">
                <a:spAutoFit/>
              </a:bodyPr>
              <a:lstStyle/>
              <a:p>
                <a:r>
                  <a:rPr lang="en-US" altLang="zh-CN" sz="1600" i="0" dirty="0">
                    <a:solidFill>
                      <a:srgbClr val="000000"/>
                    </a:solidFill>
                    <a:latin typeface="+mn-ea"/>
                    <a:ea typeface="+mn-ea"/>
                  </a:rPr>
                  <a:t>CPU</a:t>
                </a:r>
                <a:r>
                  <a:rPr lang="zh-CN" altLang="en-US" sz="1600" i="0" dirty="0">
                    <a:solidFill>
                      <a:srgbClr val="000000"/>
                    </a:solidFill>
                    <a:latin typeface="+mn-ea"/>
                    <a:ea typeface="+mn-ea"/>
                  </a:rPr>
                  <a:t>时钟周期总数</a:t>
                </a:r>
              </a:p>
            </p:txBody>
          </p:sp>
          <p:grpSp>
            <p:nvGrpSpPr>
              <p:cNvPr id="5" name="Group 16"/>
              <p:cNvGrpSpPr>
                <a:grpSpLocks/>
              </p:cNvGrpSpPr>
              <p:nvPr/>
            </p:nvGrpSpPr>
            <p:grpSpPr bwMode="auto">
              <a:xfrm>
                <a:off x="2332" y="2181"/>
                <a:ext cx="1743" cy="504"/>
                <a:chOff x="2446" y="2181"/>
                <a:chExt cx="1743" cy="504"/>
              </a:xfrm>
            </p:grpSpPr>
            <p:sp>
              <p:nvSpPr>
                <p:cNvPr id="136219" name="Rectangle 17"/>
                <p:cNvSpPr>
                  <a:spLocks noChangeArrowheads="1"/>
                </p:cNvSpPr>
                <p:nvPr/>
              </p:nvSpPr>
              <p:spPr bwMode="auto">
                <a:xfrm>
                  <a:off x="2446" y="2340"/>
                  <a:ext cx="104" cy="174"/>
                </a:xfrm>
                <a:prstGeom prst="rect">
                  <a:avLst/>
                </a:prstGeom>
                <a:noFill/>
                <a:ln w="9525">
                  <a:noFill/>
                  <a:miter lim="800000"/>
                  <a:headEnd/>
                  <a:tailEnd/>
                </a:ln>
              </p:spPr>
              <p:txBody>
                <a:bodyPr wrap="none" lIns="0" tIns="0" rIns="0" bIns="0">
                  <a:spAutoFit/>
                </a:bodyPr>
                <a:lstStyle/>
                <a:p>
                  <a:r>
                    <a:rPr lang="en-US" altLang="zh-CN" i="0" dirty="0">
                      <a:solidFill>
                        <a:srgbClr val="000000"/>
                      </a:solidFill>
                      <a:latin typeface="+mn-ea"/>
                      <a:ea typeface="+mn-ea"/>
                    </a:rPr>
                    <a:t>=</a:t>
                  </a:r>
                  <a:endParaRPr lang="en-US" altLang="zh-CN" sz="1600" i="0" dirty="0">
                    <a:solidFill>
                      <a:srgbClr val="000000"/>
                    </a:solidFill>
                    <a:latin typeface="+mn-ea"/>
                    <a:ea typeface="+mn-ea"/>
                  </a:endParaRPr>
                </a:p>
              </p:txBody>
            </p:sp>
            <p:sp>
              <p:nvSpPr>
                <p:cNvPr id="136220" name="Line 18"/>
                <p:cNvSpPr>
                  <a:spLocks noChangeShapeType="1"/>
                </p:cNvSpPr>
                <p:nvPr/>
              </p:nvSpPr>
              <p:spPr bwMode="auto">
                <a:xfrm>
                  <a:off x="2699" y="2427"/>
                  <a:ext cx="1490" cy="0"/>
                </a:xfrm>
                <a:prstGeom prst="line">
                  <a:avLst/>
                </a:prstGeom>
                <a:noFill/>
                <a:ln w="28575">
                  <a:solidFill>
                    <a:srgbClr val="000000"/>
                  </a:solidFill>
                  <a:round/>
                  <a:headEnd/>
                  <a:tailEnd/>
                </a:ln>
              </p:spPr>
              <p:txBody>
                <a:bodyPr/>
                <a:lstStyle/>
                <a:p>
                  <a:endParaRPr lang="zh-CN" altLang="en-US" sz="1400" i="0">
                    <a:latin typeface="+mn-ea"/>
                    <a:ea typeface="+mn-ea"/>
                  </a:endParaRPr>
                </a:p>
              </p:txBody>
            </p:sp>
            <p:sp>
              <p:nvSpPr>
                <p:cNvPr id="136221" name="Rectangle 19"/>
                <p:cNvSpPr>
                  <a:spLocks noChangeArrowheads="1"/>
                </p:cNvSpPr>
                <p:nvPr/>
              </p:nvSpPr>
              <p:spPr bwMode="auto">
                <a:xfrm>
                  <a:off x="3055" y="2181"/>
                  <a:ext cx="620" cy="194"/>
                </a:xfrm>
                <a:prstGeom prst="rect">
                  <a:avLst/>
                </a:prstGeom>
                <a:noFill/>
                <a:ln w="9525">
                  <a:noFill/>
                  <a:miter lim="800000"/>
                  <a:headEnd/>
                  <a:tailEnd/>
                </a:ln>
              </p:spPr>
              <p:txBody>
                <a:bodyPr wrap="none" lIns="0" tIns="0" rIns="0" bIns="0">
                  <a:spAutoFit/>
                </a:bodyPr>
                <a:lstStyle/>
                <a:p>
                  <a:r>
                    <a:rPr lang="zh-CN" altLang="en-US" sz="2000" i="0" dirty="0">
                      <a:solidFill>
                        <a:srgbClr val="000000"/>
                      </a:solidFill>
                      <a:latin typeface="+mn-ea"/>
                      <a:ea typeface="+mn-ea"/>
                    </a:rPr>
                    <a:t>指令条数</a:t>
                  </a:r>
                </a:p>
              </p:txBody>
            </p:sp>
            <p:sp>
              <p:nvSpPr>
                <p:cNvPr id="136222" name="Rectangle 20"/>
                <p:cNvSpPr>
                  <a:spLocks noChangeArrowheads="1"/>
                </p:cNvSpPr>
                <p:nvPr/>
              </p:nvSpPr>
              <p:spPr bwMode="auto">
                <a:xfrm>
                  <a:off x="3738" y="2514"/>
                  <a:ext cx="105" cy="155"/>
                </a:xfrm>
                <a:prstGeom prst="rect">
                  <a:avLst/>
                </a:prstGeom>
                <a:noFill/>
                <a:ln w="9525">
                  <a:noFill/>
                  <a:miter lim="800000"/>
                  <a:headEnd/>
                  <a:tailEnd/>
                </a:ln>
              </p:spPr>
              <p:txBody>
                <a:bodyPr wrap="none" lIns="0" tIns="0" rIns="0" bIns="0">
                  <a:spAutoFit/>
                </a:bodyPr>
                <a:lstStyle/>
                <a:p>
                  <a:r>
                    <a:rPr lang="en-US" altLang="zh-CN" sz="1600" i="0" dirty="0">
                      <a:solidFill>
                        <a:srgbClr val="000000"/>
                      </a:solidFill>
                      <a:latin typeface="+mn-ea"/>
                      <a:ea typeface="+mn-ea"/>
                      <a:sym typeface="Symbol" pitchFamily="18" charset="2"/>
                    </a:rPr>
                    <a:t> </a:t>
                  </a:r>
                  <a:endParaRPr lang="en-US" altLang="zh-CN" sz="1400" i="0" dirty="0">
                    <a:solidFill>
                      <a:srgbClr val="000000"/>
                    </a:solidFill>
                    <a:latin typeface="+mn-ea"/>
                    <a:ea typeface="+mn-ea"/>
                  </a:endParaRPr>
                </a:p>
              </p:txBody>
            </p:sp>
            <p:sp>
              <p:nvSpPr>
                <p:cNvPr id="136223" name="Rectangle 21"/>
                <p:cNvSpPr>
                  <a:spLocks noChangeArrowheads="1"/>
                </p:cNvSpPr>
                <p:nvPr/>
              </p:nvSpPr>
              <p:spPr bwMode="auto">
                <a:xfrm>
                  <a:off x="3894" y="2530"/>
                  <a:ext cx="145" cy="155"/>
                </a:xfrm>
                <a:prstGeom prst="rect">
                  <a:avLst/>
                </a:prstGeom>
                <a:noFill/>
                <a:ln w="9525">
                  <a:noFill/>
                  <a:miter lim="800000"/>
                  <a:headEnd/>
                  <a:tailEnd/>
                </a:ln>
              </p:spPr>
              <p:txBody>
                <a:bodyPr wrap="none" lIns="0" tIns="0" rIns="0" bIns="0">
                  <a:spAutoFit/>
                </a:bodyPr>
                <a:lstStyle/>
                <a:p>
                  <a:r>
                    <a:rPr lang="en-US" altLang="zh-CN" sz="1600" i="0" dirty="0">
                      <a:solidFill>
                        <a:srgbClr val="000000"/>
                      </a:solidFill>
                      <a:latin typeface="+mn-ea"/>
                      <a:ea typeface="+mn-ea"/>
                    </a:rPr>
                    <a:t>10</a:t>
                  </a:r>
                  <a:endParaRPr lang="en-US" altLang="zh-CN" sz="1400" i="0" dirty="0">
                    <a:solidFill>
                      <a:srgbClr val="000000"/>
                    </a:solidFill>
                    <a:latin typeface="+mn-ea"/>
                    <a:ea typeface="+mn-ea"/>
                  </a:endParaRPr>
                </a:p>
              </p:txBody>
            </p:sp>
            <p:sp>
              <p:nvSpPr>
                <p:cNvPr id="136224" name="Rectangle 22"/>
                <p:cNvSpPr>
                  <a:spLocks noChangeArrowheads="1"/>
                </p:cNvSpPr>
                <p:nvPr/>
              </p:nvSpPr>
              <p:spPr bwMode="auto">
                <a:xfrm flipH="1">
                  <a:off x="3993" y="2473"/>
                  <a:ext cx="104" cy="107"/>
                </a:xfrm>
                <a:prstGeom prst="rect">
                  <a:avLst/>
                </a:prstGeom>
                <a:noFill/>
                <a:ln w="9525">
                  <a:noFill/>
                  <a:miter lim="800000"/>
                  <a:headEnd/>
                  <a:tailEnd/>
                </a:ln>
              </p:spPr>
              <p:txBody>
                <a:bodyPr wrap="square" lIns="0" tIns="0" rIns="0" bIns="0">
                  <a:spAutoFit/>
                </a:bodyPr>
                <a:lstStyle/>
                <a:p>
                  <a:r>
                    <a:rPr lang="en-US" altLang="zh-CN" sz="1100" i="0" dirty="0">
                      <a:solidFill>
                        <a:srgbClr val="000000"/>
                      </a:solidFill>
                      <a:latin typeface="+mn-ea"/>
                      <a:ea typeface="+mn-ea"/>
                    </a:rPr>
                    <a:t>6</a:t>
                  </a:r>
                  <a:endParaRPr lang="en-US" altLang="zh-CN" sz="1400" i="0" dirty="0">
                    <a:solidFill>
                      <a:srgbClr val="000000"/>
                    </a:solidFill>
                    <a:latin typeface="+mn-ea"/>
                    <a:ea typeface="+mn-ea"/>
                  </a:endParaRPr>
                </a:p>
              </p:txBody>
            </p:sp>
          </p:grpSp>
        </p:grpSp>
        <p:sp>
          <p:nvSpPr>
            <p:cNvPr id="136216" name="Rectangle 23"/>
            <p:cNvSpPr>
              <a:spLocks noChangeArrowheads="1"/>
            </p:cNvSpPr>
            <p:nvPr/>
          </p:nvSpPr>
          <p:spPr bwMode="auto">
            <a:xfrm>
              <a:off x="3965" y="2498"/>
              <a:ext cx="220" cy="233"/>
            </a:xfrm>
            <a:prstGeom prst="rect">
              <a:avLst/>
            </a:prstGeom>
            <a:noFill/>
            <a:ln w="9525">
              <a:noFill/>
              <a:miter lim="800000"/>
              <a:headEnd/>
              <a:tailEnd type="none" w="sm" len="sm"/>
            </a:ln>
          </p:spPr>
          <p:txBody>
            <a:bodyPr wrap="none">
              <a:spAutoFit/>
            </a:bodyPr>
            <a:lstStyle/>
            <a:p>
              <a:r>
                <a:rPr lang="en-US" altLang="zh-CN" i="0" dirty="0">
                  <a:solidFill>
                    <a:srgbClr val="000000"/>
                  </a:solidFill>
                  <a:latin typeface="+mn-ea"/>
                  <a:ea typeface="+mn-ea"/>
                </a:rPr>
                <a:t>/f</a:t>
              </a:r>
            </a:p>
          </p:txBody>
        </p:sp>
      </p:grpSp>
      <p:grpSp>
        <p:nvGrpSpPr>
          <p:cNvPr id="6" name="Group 24"/>
          <p:cNvGrpSpPr>
            <a:grpSpLocks/>
          </p:cNvGrpSpPr>
          <p:nvPr/>
        </p:nvGrpSpPr>
        <p:grpSpPr bwMode="auto">
          <a:xfrm>
            <a:off x="1645791" y="4221429"/>
            <a:ext cx="2419352" cy="782638"/>
            <a:chOff x="2215" y="2880"/>
            <a:chExt cx="1524" cy="493"/>
          </a:xfrm>
        </p:grpSpPr>
        <p:sp>
          <p:nvSpPr>
            <p:cNvPr id="136208" name="Line 25"/>
            <p:cNvSpPr>
              <a:spLocks noChangeShapeType="1"/>
            </p:cNvSpPr>
            <p:nvPr/>
          </p:nvSpPr>
          <p:spPr bwMode="auto">
            <a:xfrm flipV="1">
              <a:off x="2831" y="3103"/>
              <a:ext cx="908" cy="2"/>
            </a:xfrm>
            <a:prstGeom prst="line">
              <a:avLst/>
            </a:prstGeom>
            <a:noFill/>
            <a:ln w="28575">
              <a:solidFill>
                <a:srgbClr val="000000"/>
              </a:solidFill>
              <a:round/>
              <a:headEnd/>
              <a:tailEnd/>
            </a:ln>
          </p:spPr>
          <p:txBody>
            <a:bodyPr/>
            <a:lstStyle/>
            <a:p>
              <a:endParaRPr lang="zh-CN" altLang="en-US" i="0">
                <a:latin typeface="+mn-ea"/>
                <a:ea typeface="+mn-ea"/>
              </a:endParaRPr>
            </a:p>
          </p:txBody>
        </p:sp>
        <p:sp>
          <p:nvSpPr>
            <p:cNvPr id="136209" name="Rectangle 26"/>
            <p:cNvSpPr>
              <a:spLocks noChangeArrowheads="1"/>
            </p:cNvSpPr>
            <p:nvPr/>
          </p:nvSpPr>
          <p:spPr bwMode="auto">
            <a:xfrm>
              <a:off x="3259" y="2880"/>
              <a:ext cx="56" cy="194"/>
            </a:xfrm>
            <a:prstGeom prst="rect">
              <a:avLst/>
            </a:prstGeom>
            <a:noFill/>
            <a:ln w="9525">
              <a:noFill/>
              <a:miter lim="800000"/>
              <a:headEnd/>
              <a:tailEnd/>
            </a:ln>
          </p:spPr>
          <p:txBody>
            <a:bodyPr wrap="none" lIns="0" tIns="0" rIns="0" bIns="0">
              <a:spAutoFit/>
            </a:bodyPr>
            <a:lstStyle/>
            <a:p>
              <a:r>
                <a:rPr lang="en-US" altLang="zh-CN" sz="2000" i="0">
                  <a:solidFill>
                    <a:srgbClr val="000000"/>
                  </a:solidFill>
                  <a:latin typeface="+mn-ea"/>
                  <a:ea typeface="+mn-ea"/>
                </a:rPr>
                <a:t>f</a:t>
              </a:r>
              <a:endParaRPr lang="en-US" altLang="zh-CN" i="0">
                <a:solidFill>
                  <a:srgbClr val="000000"/>
                </a:solidFill>
                <a:latin typeface="+mn-ea"/>
                <a:ea typeface="+mn-ea"/>
              </a:endParaRPr>
            </a:p>
          </p:txBody>
        </p:sp>
        <p:sp>
          <p:nvSpPr>
            <p:cNvPr id="136210" name="Rectangle 27"/>
            <p:cNvSpPr>
              <a:spLocks noChangeArrowheads="1"/>
            </p:cNvSpPr>
            <p:nvPr/>
          </p:nvSpPr>
          <p:spPr bwMode="auto">
            <a:xfrm>
              <a:off x="2905" y="3179"/>
              <a:ext cx="254" cy="194"/>
            </a:xfrm>
            <a:prstGeom prst="rect">
              <a:avLst/>
            </a:prstGeom>
            <a:noFill/>
            <a:ln w="9525">
              <a:noFill/>
              <a:miter lim="800000"/>
              <a:headEnd/>
              <a:tailEnd/>
            </a:ln>
          </p:spPr>
          <p:txBody>
            <a:bodyPr wrap="none" lIns="0" tIns="0" rIns="0" bIns="0">
              <a:spAutoFit/>
            </a:bodyPr>
            <a:lstStyle/>
            <a:p>
              <a:r>
                <a:rPr lang="en-US" altLang="zh-CN" sz="2000" i="0" dirty="0">
                  <a:solidFill>
                    <a:srgbClr val="000000"/>
                  </a:solidFill>
                  <a:latin typeface="+mn-ea"/>
                  <a:ea typeface="+mn-ea"/>
                </a:rPr>
                <a:t>CPI</a:t>
              </a:r>
              <a:endParaRPr lang="en-US" altLang="zh-CN" i="0" dirty="0">
                <a:solidFill>
                  <a:srgbClr val="000000"/>
                </a:solidFill>
                <a:latin typeface="+mn-ea"/>
                <a:ea typeface="+mn-ea"/>
              </a:endParaRPr>
            </a:p>
          </p:txBody>
        </p:sp>
        <p:sp>
          <p:nvSpPr>
            <p:cNvPr id="136211" name="Text Box 28"/>
            <p:cNvSpPr txBox="1">
              <a:spLocks noChangeArrowheads="1"/>
            </p:cNvSpPr>
            <p:nvPr/>
          </p:nvSpPr>
          <p:spPr bwMode="auto">
            <a:xfrm>
              <a:off x="2215" y="3008"/>
              <a:ext cx="478" cy="233"/>
            </a:xfrm>
            <a:prstGeom prst="rect">
              <a:avLst/>
            </a:prstGeom>
            <a:noFill/>
            <a:ln w="9525">
              <a:noFill/>
              <a:miter lim="800000"/>
              <a:headEnd/>
              <a:tailEnd type="none" w="sm" len="sm"/>
            </a:ln>
          </p:spPr>
          <p:txBody>
            <a:bodyPr>
              <a:spAutoFit/>
            </a:bodyPr>
            <a:lstStyle/>
            <a:p>
              <a:pPr>
                <a:spcBef>
                  <a:spcPct val="50000"/>
                </a:spcBef>
              </a:pPr>
              <a:r>
                <a:rPr lang="en-US" altLang="zh-CN" i="0" dirty="0">
                  <a:solidFill>
                    <a:srgbClr val="000000"/>
                  </a:solidFill>
                  <a:latin typeface="+mn-ea"/>
                  <a:ea typeface="+mn-ea"/>
                </a:rPr>
                <a:t>=</a:t>
              </a:r>
            </a:p>
          </p:txBody>
        </p:sp>
        <p:sp>
          <p:nvSpPr>
            <p:cNvPr id="136212" name="Rectangle 29"/>
            <p:cNvSpPr>
              <a:spLocks noChangeArrowheads="1"/>
            </p:cNvSpPr>
            <p:nvPr/>
          </p:nvSpPr>
          <p:spPr bwMode="auto">
            <a:xfrm>
              <a:off x="3261" y="3168"/>
              <a:ext cx="89" cy="194"/>
            </a:xfrm>
            <a:prstGeom prst="rect">
              <a:avLst/>
            </a:prstGeom>
            <a:noFill/>
            <a:ln w="9525">
              <a:noFill/>
              <a:miter lim="800000"/>
              <a:headEnd/>
              <a:tailEnd/>
            </a:ln>
          </p:spPr>
          <p:txBody>
            <a:bodyPr wrap="none" lIns="0" tIns="0" rIns="0" bIns="0">
              <a:spAutoFit/>
            </a:bodyPr>
            <a:lstStyle/>
            <a:p>
              <a:r>
                <a:rPr lang="en-US" altLang="zh-CN" sz="2000" i="0" dirty="0">
                  <a:solidFill>
                    <a:srgbClr val="000000"/>
                  </a:solidFill>
                  <a:latin typeface="+mn-ea"/>
                  <a:ea typeface="+mn-ea"/>
                  <a:sym typeface="Symbol" pitchFamily="18" charset="2"/>
                </a:rPr>
                <a:t></a:t>
              </a:r>
              <a:endParaRPr lang="en-US" altLang="zh-CN" i="0" dirty="0">
                <a:solidFill>
                  <a:srgbClr val="000000"/>
                </a:solidFill>
                <a:latin typeface="+mn-ea"/>
                <a:ea typeface="+mn-ea"/>
              </a:endParaRPr>
            </a:p>
          </p:txBody>
        </p:sp>
        <p:sp>
          <p:nvSpPr>
            <p:cNvPr id="136213" name="Rectangle 30"/>
            <p:cNvSpPr>
              <a:spLocks noChangeArrowheads="1"/>
            </p:cNvSpPr>
            <p:nvPr/>
          </p:nvSpPr>
          <p:spPr bwMode="auto">
            <a:xfrm>
              <a:off x="3424" y="3168"/>
              <a:ext cx="190" cy="194"/>
            </a:xfrm>
            <a:prstGeom prst="rect">
              <a:avLst/>
            </a:prstGeom>
            <a:noFill/>
            <a:ln w="9525">
              <a:noFill/>
              <a:miter lim="800000"/>
              <a:headEnd/>
              <a:tailEnd/>
            </a:ln>
          </p:spPr>
          <p:txBody>
            <a:bodyPr wrap="none" lIns="0" tIns="0" rIns="0" bIns="0">
              <a:spAutoFit/>
            </a:bodyPr>
            <a:lstStyle/>
            <a:p>
              <a:r>
                <a:rPr lang="en-US" altLang="zh-CN" sz="2000" i="0" dirty="0">
                  <a:solidFill>
                    <a:srgbClr val="000000"/>
                  </a:solidFill>
                  <a:latin typeface="+mn-ea"/>
                  <a:ea typeface="+mn-ea"/>
                </a:rPr>
                <a:t>10</a:t>
              </a:r>
              <a:endParaRPr lang="en-US" altLang="zh-CN" i="0" dirty="0">
                <a:solidFill>
                  <a:srgbClr val="000000"/>
                </a:solidFill>
                <a:latin typeface="+mn-ea"/>
                <a:ea typeface="+mn-ea"/>
              </a:endParaRPr>
            </a:p>
          </p:txBody>
        </p:sp>
        <p:sp>
          <p:nvSpPr>
            <p:cNvPr id="136214" name="Rectangle 31"/>
            <p:cNvSpPr>
              <a:spLocks noChangeArrowheads="1"/>
            </p:cNvSpPr>
            <p:nvPr/>
          </p:nvSpPr>
          <p:spPr bwMode="auto">
            <a:xfrm>
              <a:off x="3634" y="3168"/>
              <a:ext cx="62" cy="126"/>
            </a:xfrm>
            <a:prstGeom prst="rect">
              <a:avLst/>
            </a:prstGeom>
            <a:noFill/>
            <a:ln w="9525">
              <a:noFill/>
              <a:miter lim="800000"/>
              <a:headEnd/>
              <a:tailEnd/>
            </a:ln>
          </p:spPr>
          <p:txBody>
            <a:bodyPr wrap="none" lIns="0" tIns="0" rIns="0" bIns="0">
              <a:spAutoFit/>
            </a:bodyPr>
            <a:lstStyle/>
            <a:p>
              <a:r>
                <a:rPr lang="en-US" altLang="zh-CN" sz="1300" i="0">
                  <a:solidFill>
                    <a:srgbClr val="000000"/>
                  </a:solidFill>
                  <a:latin typeface="+mn-ea"/>
                  <a:ea typeface="+mn-ea"/>
                </a:rPr>
                <a:t>6</a:t>
              </a:r>
              <a:endParaRPr lang="en-US" altLang="zh-CN" i="0">
                <a:solidFill>
                  <a:srgbClr val="000000"/>
                </a:solidFill>
                <a:latin typeface="+mn-ea"/>
                <a:ea typeface="+mn-ea"/>
              </a:endParaRPr>
            </a:p>
          </p:txBody>
        </p:sp>
      </p:grpSp>
      <p:grpSp>
        <p:nvGrpSpPr>
          <p:cNvPr id="7" name="Group 32"/>
          <p:cNvGrpSpPr>
            <a:grpSpLocks/>
          </p:cNvGrpSpPr>
          <p:nvPr/>
        </p:nvGrpSpPr>
        <p:grpSpPr bwMode="auto">
          <a:xfrm>
            <a:off x="3995539" y="5445221"/>
            <a:ext cx="1905000" cy="917575"/>
            <a:chOff x="3312" y="3408"/>
            <a:chExt cx="1200" cy="578"/>
          </a:xfrm>
        </p:grpSpPr>
        <p:sp>
          <p:nvSpPr>
            <p:cNvPr id="136202" name="Rectangle 33"/>
            <p:cNvSpPr>
              <a:spLocks noChangeArrowheads="1"/>
            </p:cNvSpPr>
            <p:nvPr/>
          </p:nvSpPr>
          <p:spPr bwMode="auto">
            <a:xfrm>
              <a:off x="3500" y="3792"/>
              <a:ext cx="436" cy="194"/>
            </a:xfrm>
            <a:prstGeom prst="rect">
              <a:avLst/>
            </a:prstGeom>
            <a:noFill/>
            <a:ln w="9525">
              <a:noFill/>
              <a:miter lim="800000"/>
              <a:headEnd/>
              <a:tailEnd/>
            </a:ln>
          </p:spPr>
          <p:txBody>
            <a:bodyPr lIns="0" tIns="0" rIns="0" bIns="0">
              <a:spAutoFit/>
            </a:bodyPr>
            <a:lstStyle/>
            <a:p>
              <a:r>
                <a:rPr lang="en-US" altLang="zh-CN" sz="2000" i="0" dirty="0">
                  <a:solidFill>
                    <a:srgbClr val="000000"/>
                  </a:solidFill>
                  <a:latin typeface="+mn-ea"/>
                  <a:ea typeface="+mn-ea"/>
                </a:rPr>
                <a:t>MIPS </a:t>
              </a:r>
            </a:p>
          </p:txBody>
        </p:sp>
        <p:sp>
          <p:nvSpPr>
            <p:cNvPr id="136203" name="Line 34"/>
            <p:cNvSpPr>
              <a:spLocks noChangeShapeType="1"/>
            </p:cNvSpPr>
            <p:nvPr/>
          </p:nvSpPr>
          <p:spPr bwMode="auto">
            <a:xfrm flipV="1">
              <a:off x="3312" y="3677"/>
              <a:ext cx="1200" cy="0"/>
            </a:xfrm>
            <a:prstGeom prst="line">
              <a:avLst/>
            </a:prstGeom>
            <a:noFill/>
            <a:ln w="28575">
              <a:solidFill>
                <a:srgbClr val="000000"/>
              </a:solidFill>
              <a:round/>
              <a:headEnd/>
              <a:tailEnd/>
            </a:ln>
          </p:spPr>
          <p:txBody>
            <a:bodyPr/>
            <a:lstStyle/>
            <a:p>
              <a:endParaRPr lang="zh-CN" altLang="en-US" i="0">
                <a:latin typeface="+mn-ea"/>
                <a:ea typeface="+mn-ea"/>
              </a:endParaRPr>
            </a:p>
          </p:txBody>
        </p:sp>
        <p:sp>
          <p:nvSpPr>
            <p:cNvPr id="136204" name="Rectangle 35"/>
            <p:cNvSpPr>
              <a:spLocks noChangeArrowheads="1"/>
            </p:cNvSpPr>
            <p:nvPr/>
          </p:nvSpPr>
          <p:spPr bwMode="auto">
            <a:xfrm>
              <a:off x="3628" y="3408"/>
              <a:ext cx="646" cy="194"/>
            </a:xfrm>
            <a:prstGeom prst="rect">
              <a:avLst/>
            </a:prstGeom>
            <a:noFill/>
            <a:ln w="9525">
              <a:noFill/>
              <a:miter lim="800000"/>
              <a:headEnd/>
              <a:tailEnd/>
            </a:ln>
          </p:spPr>
          <p:txBody>
            <a:bodyPr wrap="none" lIns="0" tIns="0" rIns="0" bIns="0">
              <a:spAutoFit/>
            </a:bodyPr>
            <a:lstStyle/>
            <a:p>
              <a:r>
                <a:rPr lang="zh-CN" altLang="en-US" sz="2000" i="0" dirty="0">
                  <a:solidFill>
                    <a:srgbClr val="000000"/>
                  </a:solidFill>
                  <a:latin typeface="+mn-ea"/>
                  <a:ea typeface="+mn-ea"/>
                </a:rPr>
                <a:t>指令条数</a:t>
              </a:r>
            </a:p>
          </p:txBody>
        </p:sp>
        <p:sp>
          <p:nvSpPr>
            <p:cNvPr id="136205" name="Rectangle 36"/>
            <p:cNvSpPr>
              <a:spLocks noChangeArrowheads="1"/>
            </p:cNvSpPr>
            <p:nvPr/>
          </p:nvSpPr>
          <p:spPr bwMode="auto">
            <a:xfrm>
              <a:off x="3983" y="3792"/>
              <a:ext cx="88" cy="192"/>
            </a:xfrm>
            <a:prstGeom prst="rect">
              <a:avLst/>
            </a:prstGeom>
            <a:noFill/>
            <a:ln w="9525">
              <a:noFill/>
              <a:miter lim="800000"/>
              <a:headEnd/>
              <a:tailEnd/>
            </a:ln>
          </p:spPr>
          <p:txBody>
            <a:bodyPr wrap="none" lIns="0" tIns="0" rIns="0" bIns="0">
              <a:spAutoFit/>
            </a:bodyPr>
            <a:lstStyle/>
            <a:p>
              <a:r>
                <a:rPr lang="en-US" altLang="zh-CN" sz="2000" i="0">
                  <a:solidFill>
                    <a:srgbClr val="000000"/>
                  </a:solidFill>
                  <a:latin typeface="+mn-ea"/>
                  <a:ea typeface="+mn-ea"/>
                  <a:sym typeface="Symbol" pitchFamily="18" charset="2"/>
                </a:rPr>
                <a:t></a:t>
              </a:r>
              <a:endParaRPr lang="en-US" altLang="zh-CN" i="0">
                <a:solidFill>
                  <a:srgbClr val="000000"/>
                </a:solidFill>
                <a:latin typeface="+mn-ea"/>
                <a:ea typeface="+mn-ea"/>
              </a:endParaRPr>
            </a:p>
          </p:txBody>
        </p:sp>
        <p:sp>
          <p:nvSpPr>
            <p:cNvPr id="136206" name="Rectangle 37"/>
            <p:cNvSpPr>
              <a:spLocks noChangeArrowheads="1"/>
            </p:cNvSpPr>
            <p:nvPr/>
          </p:nvSpPr>
          <p:spPr bwMode="auto">
            <a:xfrm>
              <a:off x="4081" y="3792"/>
              <a:ext cx="190" cy="194"/>
            </a:xfrm>
            <a:prstGeom prst="rect">
              <a:avLst/>
            </a:prstGeom>
            <a:noFill/>
            <a:ln w="9525">
              <a:noFill/>
              <a:miter lim="800000"/>
              <a:headEnd/>
              <a:tailEnd/>
            </a:ln>
          </p:spPr>
          <p:txBody>
            <a:bodyPr wrap="none" lIns="0" tIns="0" rIns="0" bIns="0">
              <a:spAutoFit/>
            </a:bodyPr>
            <a:lstStyle/>
            <a:p>
              <a:r>
                <a:rPr lang="en-US" altLang="zh-CN" sz="2000" i="0">
                  <a:solidFill>
                    <a:srgbClr val="000000"/>
                  </a:solidFill>
                  <a:latin typeface="+mn-ea"/>
                  <a:ea typeface="+mn-ea"/>
                </a:rPr>
                <a:t>10</a:t>
              </a:r>
              <a:endParaRPr lang="en-US" altLang="zh-CN" i="0">
                <a:solidFill>
                  <a:srgbClr val="000000"/>
                </a:solidFill>
                <a:latin typeface="+mn-ea"/>
                <a:ea typeface="+mn-ea"/>
              </a:endParaRPr>
            </a:p>
          </p:txBody>
        </p:sp>
        <p:sp>
          <p:nvSpPr>
            <p:cNvPr id="136207" name="Rectangle 38"/>
            <p:cNvSpPr>
              <a:spLocks noChangeArrowheads="1"/>
            </p:cNvSpPr>
            <p:nvPr/>
          </p:nvSpPr>
          <p:spPr bwMode="auto">
            <a:xfrm>
              <a:off x="4282" y="3744"/>
              <a:ext cx="62" cy="126"/>
            </a:xfrm>
            <a:prstGeom prst="rect">
              <a:avLst/>
            </a:prstGeom>
            <a:noFill/>
            <a:ln w="9525">
              <a:noFill/>
              <a:miter lim="800000"/>
              <a:headEnd/>
              <a:tailEnd/>
            </a:ln>
          </p:spPr>
          <p:txBody>
            <a:bodyPr wrap="none" lIns="0" tIns="0" rIns="0" bIns="0">
              <a:spAutoFit/>
            </a:bodyPr>
            <a:lstStyle/>
            <a:p>
              <a:r>
                <a:rPr lang="en-US" altLang="zh-CN" sz="1300" i="0">
                  <a:solidFill>
                    <a:srgbClr val="000000"/>
                  </a:solidFill>
                  <a:latin typeface="+mn-ea"/>
                  <a:ea typeface="+mn-ea"/>
                </a:rPr>
                <a:t>6</a:t>
              </a:r>
              <a:endParaRPr lang="en-US" altLang="zh-CN" i="0">
                <a:solidFill>
                  <a:srgbClr val="000000"/>
                </a:solidFill>
                <a:latin typeface="+mn-ea"/>
                <a:ea typeface="+mn-ea"/>
              </a:endParaRPr>
            </a:p>
          </p:txBody>
        </p:sp>
      </p:grpSp>
      <p:sp>
        <p:nvSpPr>
          <p:cNvPr id="100391" name="Text Box 39"/>
          <p:cNvSpPr txBox="1">
            <a:spLocks noChangeArrowheads="1"/>
          </p:cNvSpPr>
          <p:nvPr/>
        </p:nvSpPr>
        <p:spPr bwMode="auto">
          <a:xfrm>
            <a:off x="539552" y="5637312"/>
            <a:ext cx="3195637" cy="427037"/>
          </a:xfrm>
          <a:prstGeom prst="rect">
            <a:avLst/>
          </a:prstGeom>
          <a:noFill/>
          <a:ln w="9525">
            <a:noFill/>
            <a:miter lim="800000"/>
            <a:headEnd/>
            <a:tailEnd type="none" w="sm" len="sm"/>
          </a:ln>
        </p:spPr>
        <p:txBody>
          <a:bodyPr>
            <a:spAutoFit/>
          </a:bodyPr>
          <a:lstStyle/>
          <a:p>
            <a:pPr>
              <a:spcBef>
                <a:spcPct val="50000"/>
              </a:spcBef>
            </a:pPr>
            <a:r>
              <a:rPr lang="en-US" altLang="zh-CN" sz="2200" i="0" dirty="0" smtClean="0">
                <a:solidFill>
                  <a:srgbClr val="000000"/>
                </a:solidFill>
                <a:latin typeface="+mn-ea"/>
                <a:ea typeface="+mn-ea"/>
                <a:sym typeface="Symbol" pitchFamily="18" charset="2"/>
              </a:rPr>
              <a:t> </a:t>
            </a:r>
            <a:r>
              <a:rPr lang="zh-CN" altLang="en-US" sz="2200" i="0" dirty="0">
                <a:solidFill>
                  <a:srgbClr val="000000"/>
                </a:solidFill>
                <a:latin typeface="+mn-ea"/>
                <a:ea typeface="+mn-ea"/>
              </a:rPr>
              <a:t>程序的执行时间</a:t>
            </a:r>
            <a:r>
              <a:rPr lang="en-US" altLang="zh-CN" sz="2200" i="0" dirty="0" err="1" smtClean="0">
                <a:solidFill>
                  <a:srgbClr val="000000"/>
                </a:solidFill>
                <a:latin typeface="+mn-ea"/>
                <a:ea typeface="+mn-ea"/>
              </a:rPr>
              <a:t>T</a:t>
            </a:r>
            <a:r>
              <a:rPr lang="en-US" altLang="zh-CN" sz="2200" i="0" baseline="-25000" dirty="0" err="1" smtClean="0">
                <a:solidFill>
                  <a:srgbClr val="000000"/>
                </a:solidFill>
                <a:latin typeface="+mn-ea"/>
                <a:ea typeface="+mn-ea"/>
              </a:rPr>
              <a:t>e</a:t>
            </a:r>
            <a:r>
              <a:rPr lang="en-US" altLang="zh-CN" sz="2200" i="0" dirty="0" smtClean="0">
                <a:solidFill>
                  <a:srgbClr val="000000"/>
                </a:solidFill>
                <a:latin typeface="+mn-ea"/>
                <a:ea typeface="+mn-ea"/>
              </a:rPr>
              <a:t> </a:t>
            </a:r>
            <a:r>
              <a:rPr lang="en-US" altLang="zh-CN" sz="2200" i="0" dirty="0">
                <a:solidFill>
                  <a:srgbClr val="000000"/>
                </a:solidFill>
                <a:latin typeface="+mn-ea"/>
                <a:ea typeface="+mn-ea"/>
              </a:rPr>
              <a:t>=</a:t>
            </a:r>
          </a:p>
        </p:txBody>
      </p:sp>
      <p:sp>
        <p:nvSpPr>
          <p:cNvPr id="40"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82</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98575514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animEffect transition="in" filter="blinds(vertical)">
                                      <p:cBhvr>
                                        <p:cTn id="7" dur="500"/>
                                        <p:tgtEl>
                                          <p:spTgt spid="1003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0391">
                                            <p:txEl>
                                              <p:pRg st="0" end="0"/>
                                            </p:txEl>
                                          </p:spTgt>
                                        </p:tgtEl>
                                        <p:attrNameLst>
                                          <p:attrName>style.visibility</p:attrName>
                                        </p:attrNameLst>
                                      </p:cBhvr>
                                      <p:to>
                                        <p:strVal val="visible"/>
                                      </p:to>
                                    </p:set>
                                    <p:animEffect transition="in" filter="wipe(left)">
                                      <p:cBhvr>
                                        <p:cTn id="27" dur="500"/>
                                        <p:tgtEl>
                                          <p:spTgt spid="100391">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91" grpId="0"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Text Box 2"/>
          <p:cNvSpPr txBox="1">
            <a:spLocks noChangeArrowheads="1"/>
          </p:cNvSpPr>
          <p:nvPr/>
        </p:nvSpPr>
        <p:spPr bwMode="auto">
          <a:xfrm>
            <a:off x="395288" y="333375"/>
            <a:ext cx="7848600" cy="457200"/>
          </a:xfrm>
          <a:prstGeom prst="rect">
            <a:avLst/>
          </a:prstGeom>
          <a:noFill/>
          <a:ln w="9525">
            <a:noFill/>
            <a:miter lim="800000"/>
            <a:headEnd/>
            <a:tailEnd/>
          </a:ln>
        </p:spPr>
        <p:txBody>
          <a:bodyPr>
            <a:spAutoFit/>
          </a:bodyPr>
          <a:lstStyle/>
          <a:p>
            <a:pPr>
              <a:spcBef>
                <a:spcPct val="50000"/>
              </a:spcBef>
            </a:pPr>
            <a:endParaRPr lang="zh-CN" altLang="zh-CN">
              <a:solidFill>
                <a:srgbClr val="000000"/>
              </a:solidFill>
              <a:latin typeface="Times New Roman" pitchFamily="18" charset="0"/>
            </a:endParaRPr>
          </a:p>
        </p:txBody>
      </p:sp>
      <p:graphicFrame>
        <p:nvGraphicFramePr>
          <p:cNvPr id="154656" name="Group 32"/>
          <p:cNvGraphicFramePr>
            <a:graphicFrameLocks noGrp="1"/>
          </p:cNvGraphicFramePr>
          <p:nvPr>
            <p:ph idx="4294967295"/>
            <p:extLst/>
          </p:nvPr>
        </p:nvGraphicFramePr>
        <p:xfrm>
          <a:off x="1907704" y="2549128"/>
          <a:ext cx="5492750" cy="2032000"/>
        </p:xfrm>
        <a:graphic>
          <a:graphicData uri="http://schemas.openxmlformats.org/drawingml/2006/table">
            <a:tbl>
              <a:tblPr/>
              <a:tblGrid>
                <a:gridCol w="2324100">
                  <a:extLst>
                    <a:ext uri="{9D8B030D-6E8A-4147-A177-3AD203B41FA5}">
                      <a16:colId xmlns:a16="http://schemas.microsoft.com/office/drawing/2014/main" val="20000"/>
                    </a:ext>
                  </a:extLst>
                </a:gridCol>
                <a:gridCol w="1163638">
                  <a:extLst>
                    <a:ext uri="{9D8B030D-6E8A-4147-A177-3AD203B41FA5}">
                      <a16:colId xmlns:a16="http://schemas.microsoft.com/office/drawing/2014/main" val="20001"/>
                    </a:ext>
                  </a:extLst>
                </a:gridCol>
                <a:gridCol w="2005012">
                  <a:extLst>
                    <a:ext uri="{9D8B030D-6E8A-4147-A177-3AD203B41FA5}">
                      <a16:colId xmlns:a16="http://schemas.microsoft.com/office/drawing/2014/main" val="20002"/>
                    </a:ext>
                  </a:extLst>
                </a:gridCol>
              </a:tblGrid>
              <a:tr h="4318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smtClean="0">
                          <a:ln>
                            <a:noFill/>
                          </a:ln>
                          <a:solidFill>
                            <a:schemeClr val="tx1"/>
                          </a:solidFill>
                          <a:effectLst/>
                          <a:latin typeface="仿宋" pitchFamily="49" charset="-122"/>
                          <a:ea typeface="仿宋" pitchFamily="49" charset="-122"/>
                        </a:rPr>
                        <a:t>指令类型</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tx1"/>
                          </a:solidFill>
                          <a:effectLst/>
                          <a:latin typeface="仿宋" pitchFamily="49" charset="-122"/>
                          <a:ea typeface="仿宋" pitchFamily="49" charset="-122"/>
                        </a:rPr>
                        <a:t>CPI</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tx1"/>
                          </a:solidFill>
                          <a:effectLst/>
                          <a:latin typeface="仿宋" pitchFamily="49" charset="-122"/>
                          <a:ea typeface="仿宋" pitchFamily="49" charset="-122"/>
                        </a:rPr>
                        <a:t>指令混合比例</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0"/>
                  </a:ext>
                </a:extLst>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smtClean="0">
                          <a:ln>
                            <a:noFill/>
                          </a:ln>
                          <a:solidFill>
                            <a:schemeClr val="tx1"/>
                          </a:solidFill>
                          <a:effectLst/>
                          <a:latin typeface="仿宋" pitchFamily="49" charset="-122"/>
                          <a:ea typeface="仿宋" pitchFamily="49" charset="-122"/>
                        </a:rPr>
                        <a:t>算术和逻辑</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tx1"/>
                          </a:solidFill>
                          <a:effectLst/>
                          <a:latin typeface="仿宋" pitchFamily="49" charset="-122"/>
                          <a:ea typeface="仿宋" pitchFamily="49" charset="-122"/>
                        </a:rPr>
                        <a:t>1</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tx1"/>
                          </a:solidFill>
                          <a:effectLst/>
                          <a:latin typeface="仿宋" pitchFamily="49" charset="-122"/>
                          <a:ea typeface="仿宋" pitchFamily="49" charset="-122"/>
                        </a:rPr>
                        <a:t>60%</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4095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tx1"/>
                          </a:solidFill>
                          <a:effectLst/>
                          <a:latin typeface="仿宋" pitchFamily="49" charset="-122"/>
                          <a:ea typeface="仿宋" pitchFamily="49" charset="-122"/>
                        </a:rPr>
                        <a:t>Load/Store</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tx1"/>
                          </a:solidFill>
                          <a:effectLst/>
                          <a:latin typeface="仿宋" pitchFamily="49" charset="-122"/>
                          <a:ea typeface="仿宋" pitchFamily="49" charset="-122"/>
                        </a:rPr>
                        <a:t>2</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tx1"/>
                          </a:solidFill>
                          <a:effectLst/>
                          <a:latin typeface="仿宋" pitchFamily="49" charset="-122"/>
                          <a:ea typeface="仿宋" pitchFamily="49" charset="-122"/>
                        </a:rPr>
                        <a:t>18%</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smtClean="0">
                          <a:ln>
                            <a:noFill/>
                          </a:ln>
                          <a:solidFill>
                            <a:schemeClr val="tx1"/>
                          </a:solidFill>
                          <a:effectLst/>
                          <a:latin typeface="仿宋" pitchFamily="49" charset="-122"/>
                          <a:ea typeface="仿宋" pitchFamily="49" charset="-122"/>
                        </a:rPr>
                        <a:t>转移</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tx1"/>
                          </a:solidFill>
                          <a:effectLst/>
                          <a:latin typeface="仿宋" pitchFamily="49" charset="-122"/>
                          <a:ea typeface="仿宋" pitchFamily="49" charset="-122"/>
                        </a:rPr>
                        <a:t>4</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tx1"/>
                          </a:solidFill>
                          <a:effectLst/>
                          <a:latin typeface="仿宋" pitchFamily="49" charset="-122"/>
                          <a:ea typeface="仿宋" pitchFamily="49" charset="-122"/>
                        </a:rPr>
                        <a:t>12%</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tx1"/>
                          </a:solidFill>
                          <a:effectLst/>
                          <a:latin typeface="仿宋" pitchFamily="49" charset="-122"/>
                          <a:ea typeface="仿宋" pitchFamily="49" charset="-122"/>
                        </a:rPr>
                        <a:t>Cache</a:t>
                      </a:r>
                      <a:r>
                        <a:rPr kumimoji="1" lang="zh-CN" altLang="en-US" sz="2000" b="0" i="0" u="none" strike="noStrike" cap="none" normalizeH="0" baseline="0" smtClean="0">
                          <a:ln>
                            <a:noFill/>
                          </a:ln>
                          <a:solidFill>
                            <a:schemeClr val="tx1"/>
                          </a:solidFill>
                          <a:effectLst/>
                          <a:latin typeface="仿宋" pitchFamily="49" charset="-122"/>
                          <a:ea typeface="仿宋" pitchFamily="49" charset="-122"/>
                        </a:rPr>
                        <a:t>缺失访存</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smtClean="0">
                          <a:ln>
                            <a:noFill/>
                          </a:ln>
                          <a:solidFill>
                            <a:schemeClr val="tx1"/>
                          </a:solidFill>
                          <a:effectLst/>
                          <a:latin typeface="仿宋" pitchFamily="49" charset="-122"/>
                          <a:ea typeface="仿宋" pitchFamily="49" charset="-122"/>
                        </a:rPr>
                        <a:t>8</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smtClean="0">
                          <a:ln>
                            <a:noFill/>
                          </a:ln>
                          <a:solidFill>
                            <a:schemeClr val="tx1"/>
                          </a:solidFill>
                          <a:effectLst/>
                          <a:latin typeface="仿宋" pitchFamily="49" charset="-122"/>
                          <a:ea typeface="仿宋" pitchFamily="49" charset="-122"/>
                        </a:rPr>
                        <a:t>10%</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38244" name="Text Box 4"/>
          <p:cNvSpPr txBox="1">
            <a:spLocks noChangeArrowheads="1"/>
          </p:cNvSpPr>
          <p:nvPr/>
        </p:nvSpPr>
        <p:spPr bwMode="auto">
          <a:xfrm>
            <a:off x="395288" y="487905"/>
            <a:ext cx="8568109" cy="1631216"/>
          </a:xfrm>
          <a:prstGeom prst="rect">
            <a:avLst/>
          </a:prstGeom>
          <a:noFill/>
          <a:ln w="9525">
            <a:noFill/>
            <a:miter lim="800000"/>
            <a:headEnd/>
            <a:tailEnd type="none" w="sm" len="sm"/>
          </a:ln>
        </p:spPr>
        <p:txBody>
          <a:bodyPr wrap="square">
            <a:spAutoFit/>
          </a:bodyPr>
          <a:lstStyle/>
          <a:p>
            <a:pPr algn="l">
              <a:lnSpc>
                <a:spcPct val="125000"/>
              </a:lnSpc>
              <a:spcBef>
                <a:spcPct val="50000"/>
              </a:spcBef>
            </a:pPr>
            <a:r>
              <a:rPr lang="zh-CN" altLang="en-US" sz="2600" b="1" i="0" dirty="0">
                <a:solidFill>
                  <a:srgbClr val="000000"/>
                </a:solidFill>
                <a:latin typeface="仿宋" pitchFamily="49" charset="-122"/>
                <a:ea typeface="仿宋" pitchFamily="49" charset="-122"/>
              </a:rPr>
              <a:t>例</a:t>
            </a:r>
            <a:r>
              <a:rPr lang="en-US" altLang="zh-CN" sz="2600" b="1" i="0" dirty="0">
                <a:solidFill>
                  <a:srgbClr val="000000"/>
                </a:solidFill>
                <a:latin typeface="仿宋" pitchFamily="49" charset="-122"/>
                <a:ea typeface="仿宋" pitchFamily="49" charset="-122"/>
              </a:rPr>
              <a:t>1 </a:t>
            </a:r>
            <a:r>
              <a:rPr lang="zh-CN" altLang="en-US" sz="2600" b="1" i="0" dirty="0">
                <a:solidFill>
                  <a:srgbClr val="000000"/>
                </a:solidFill>
                <a:latin typeface="仿宋" pitchFamily="49" charset="-122"/>
                <a:ea typeface="仿宋" pitchFamily="49" charset="-122"/>
              </a:rPr>
              <a:t>假设一台计算机主频为</a:t>
            </a:r>
            <a:r>
              <a:rPr lang="en-US" altLang="zh-CN" sz="2600" b="1" i="0" dirty="0">
                <a:solidFill>
                  <a:srgbClr val="000000"/>
                </a:solidFill>
                <a:latin typeface="仿宋" pitchFamily="49" charset="-122"/>
                <a:ea typeface="仿宋" pitchFamily="49" charset="-122"/>
              </a:rPr>
              <a:t>1GHZ</a:t>
            </a:r>
            <a:r>
              <a:rPr lang="zh-CN" altLang="en-US" sz="2600" b="1" i="0" dirty="0">
                <a:solidFill>
                  <a:srgbClr val="000000"/>
                </a:solidFill>
                <a:latin typeface="仿宋" pitchFamily="49" charset="-122"/>
                <a:ea typeface="仿宋" pitchFamily="49" charset="-122"/>
              </a:rPr>
              <a:t>，在其上运行由</a:t>
            </a:r>
            <a:r>
              <a:rPr lang="en-US" altLang="zh-CN" sz="2600" b="1" i="0" dirty="0">
                <a:solidFill>
                  <a:srgbClr val="000000"/>
                </a:solidFill>
                <a:latin typeface="仿宋" pitchFamily="49" charset="-122"/>
                <a:ea typeface="仿宋" pitchFamily="49" charset="-122"/>
              </a:rPr>
              <a:t>2</a:t>
            </a:r>
            <a:r>
              <a:rPr lang="en-US" altLang="zh-CN" sz="2600" b="1" i="0" dirty="0">
                <a:solidFill>
                  <a:srgbClr val="000000"/>
                </a:solidFill>
                <a:latin typeface="仿宋" pitchFamily="49" charset="-122"/>
                <a:ea typeface="仿宋" pitchFamily="49" charset="-122"/>
                <a:sym typeface="Symbol" pitchFamily="18" charset="2"/>
              </a:rPr>
              <a:t>10</a:t>
            </a:r>
            <a:r>
              <a:rPr lang="en-US" altLang="zh-CN" sz="2600" b="1" i="0" baseline="30000" dirty="0">
                <a:solidFill>
                  <a:srgbClr val="000000"/>
                </a:solidFill>
                <a:latin typeface="仿宋" pitchFamily="49" charset="-122"/>
                <a:ea typeface="仿宋" pitchFamily="49" charset="-122"/>
                <a:sym typeface="Symbol" pitchFamily="18" charset="2"/>
              </a:rPr>
              <a:t>5</a:t>
            </a:r>
            <a:r>
              <a:rPr lang="zh-CN" altLang="en-US" sz="2600" b="1" i="0" dirty="0">
                <a:solidFill>
                  <a:srgbClr val="000000"/>
                </a:solidFill>
                <a:latin typeface="仿宋" pitchFamily="49" charset="-122"/>
                <a:ea typeface="仿宋" pitchFamily="49" charset="-122"/>
              </a:rPr>
              <a:t>条指令组成的目标代码，程序主要由</a:t>
            </a:r>
            <a:r>
              <a:rPr lang="en-US" altLang="zh-CN" sz="2600" b="1" i="0" dirty="0">
                <a:solidFill>
                  <a:srgbClr val="000000"/>
                </a:solidFill>
                <a:latin typeface="仿宋" pitchFamily="49" charset="-122"/>
                <a:ea typeface="仿宋" pitchFamily="49" charset="-122"/>
              </a:rPr>
              <a:t>4</a:t>
            </a:r>
            <a:r>
              <a:rPr lang="zh-CN" altLang="en-US" sz="2600" b="1" i="0" dirty="0">
                <a:solidFill>
                  <a:srgbClr val="000000"/>
                </a:solidFill>
                <a:latin typeface="仿宋" pitchFamily="49" charset="-122"/>
                <a:ea typeface="仿宋" pitchFamily="49" charset="-122"/>
              </a:rPr>
              <a:t>类指令组成，他们所占的比例和各自的</a:t>
            </a:r>
            <a:r>
              <a:rPr lang="en-US" altLang="zh-CN" sz="2600" b="1" i="0" dirty="0">
                <a:solidFill>
                  <a:srgbClr val="000000"/>
                </a:solidFill>
                <a:latin typeface="仿宋" pitchFamily="49" charset="-122"/>
                <a:ea typeface="仿宋" pitchFamily="49" charset="-122"/>
              </a:rPr>
              <a:t>CPI</a:t>
            </a:r>
            <a:r>
              <a:rPr lang="zh-CN" altLang="en-US" sz="2600" b="1" i="0" dirty="0">
                <a:solidFill>
                  <a:srgbClr val="000000"/>
                </a:solidFill>
                <a:latin typeface="仿宋" pitchFamily="49" charset="-122"/>
                <a:ea typeface="仿宋" pitchFamily="49" charset="-122"/>
              </a:rPr>
              <a:t>如下表所示，求程序的</a:t>
            </a:r>
            <a:r>
              <a:rPr lang="en-US" altLang="zh-CN" sz="2600" b="1" i="0" dirty="0">
                <a:solidFill>
                  <a:srgbClr val="000000"/>
                </a:solidFill>
                <a:latin typeface="仿宋" pitchFamily="49" charset="-122"/>
                <a:ea typeface="仿宋" pitchFamily="49" charset="-122"/>
              </a:rPr>
              <a:t>CPI</a:t>
            </a:r>
            <a:r>
              <a:rPr lang="zh-CN" altLang="en-US" sz="2600" b="1" i="0" dirty="0">
                <a:solidFill>
                  <a:srgbClr val="000000"/>
                </a:solidFill>
                <a:latin typeface="仿宋" pitchFamily="49" charset="-122"/>
                <a:ea typeface="仿宋" pitchFamily="49" charset="-122"/>
              </a:rPr>
              <a:t>和</a:t>
            </a:r>
            <a:r>
              <a:rPr lang="en-US" altLang="zh-CN" sz="2600" b="1" i="0" dirty="0">
                <a:solidFill>
                  <a:srgbClr val="000000"/>
                </a:solidFill>
                <a:latin typeface="仿宋" pitchFamily="49" charset="-122"/>
                <a:ea typeface="仿宋" pitchFamily="49" charset="-122"/>
              </a:rPr>
              <a:t>MIPS</a:t>
            </a:r>
            <a:r>
              <a:rPr lang="zh-CN" altLang="en-US" sz="2800" b="1" i="0" dirty="0">
                <a:solidFill>
                  <a:srgbClr val="000000"/>
                </a:solidFill>
                <a:latin typeface="仿宋" pitchFamily="49" charset="-122"/>
                <a:ea typeface="仿宋" pitchFamily="49" charset="-122"/>
              </a:rPr>
              <a:t>。</a:t>
            </a:r>
          </a:p>
        </p:txBody>
      </p:sp>
      <p:sp>
        <p:nvSpPr>
          <p:cNvPr id="6" name="灯片编号占位符 3"/>
          <p:cNvSpPr>
            <a:spLocks noGrp="1"/>
          </p:cNvSpPr>
          <p:nvPr>
            <p:ph type="sldNum" sz="quarter" idx="4294967295"/>
          </p:nvPr>
        </p:nvSpPr>
        <p:spPr>
          <a:xfrm>
            <a:off x="7820744" y="63897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83</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560804332"/>
      </p:ext>
    </p:extLst>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例子</a:t>
            </a:r>
            <a:endParaRPr lang="zh-CN" altLang="en-US" dirty="0">
              <a:solidFill>
                <a:srgbClr val="FF0000"/>
              </a:solidFill>
            </a:endParaRPr>
          </a:p>
        </p:txBody>
      </p:sp>
      <p:sp>
        <p:nvSpPr>
          <p:cNvPr id="3" name="内容占位符 2"/>
          <p:cNvSpPr>
            <a:spLocks noGrp="1"/>
          </p:cNvSpPr>
          <p:nvPr>
            <p:ph idx="1"/>
          </p:nvPr>
        </p:nvSpPr>
        <p:spPr>
          <a:xfrm>
            <a:off x="395536" y="764704"/>
            <a:ext cx="8218488" cy="5040312"/>
          </a:xfrm>
        </p:spPr>
        <p:txBody>
          <a:bodyPr/>
          <a:lstStyle/>
          <a:p>
            <a:r>
              <a:rPr lang="zh-CN" altLang="zh-CN" dirty="0"/>
              <a:t>若有两个基准测试程序</a:t>
            </a:r>
            <a:r>
              <a:rPr lang="en-US" altLang="zh-CN" dirty="0" err="1"/>
              <a:t>P1</a:t>
            </a:r>
            <a:r>
              <a:rPr lang="zh-CN" altLang="zh-CN" dirty="0"/>
              <a:t>和</a:t>
            </a:r>
            <a:r>
              <a:rPr lang="en-US" altLang="zh-CN" dirty="0" err="1"/>
              <a:t>P2</a:t>
            </a:r>
            <a:r>
              <a:rPr lang="zh-CN" altLang="zh-CN" dirty="0"/>
              <a:t>在机器</a:t>
            </a:r>
            <a:r>
              <a:rPr lang="en-US" altLang="zh-CN" dirty="0" err="1"/>
              <a:t>M1</a:t>
            </a:r>
            <a:r>
              <a:rPr lang="zh-CN" altLang="zh-CN" dirty="0"/>
              <a:t>和</a:t>
            </a:r>
            <a:r>
              <a:rPr lang="en-US" altLang="zh-CN" dirty="0" err="1"/>
              <a:t>M2</a:t>
            </a:r>
            <a:r>
              <a:rPr lang="zh-CN" altLang="zh-CN" dirty="0"/>
              <a:t>上运行，假定</a:t>
            </a:r>
            <a:r>
              <a:rPr lang="en-US" altLang="zh-CN" dirty="0" err="1"/>
              <a:t>M1</a:t>
            </a:r>
            <a:r>
              <a:rPr lang="zh-CN" altLang="zh-CN" dirty="0"/>
              <a:t>和</a:t>
            </a:r>
            <a:r>
              <a:rPr lang="en-US" altLang="zh-CN" dirty="0" err="1"/>
              <a:t>M2</a:t>
            </a:r>
            <a:r>
              <a:rPr lang="zh-CN" altLang="zh-CN" dirty="0"/>
              <a:t>的价格分别是</a:t>
            </a:r>
            <a:r>
              <a:rPr lang="en-US" altLang="zh-CN" dirty="0"/>
              <a:t>5000</a:t>
            </a:r>
            <a:r>
              <a:rPr lang="zh-CN" altLang="zh-CN" dirty="0"/>
              <a:t>元和</a:t>
            </a:r>
            <a:r>
              <a:rPr lang="en-US" altLang="zh-CN" dirty="0"/>
              <a:t>8000</a:t>
            </a:r>
            <a:r>
              <a:rPr lang="zh-CN" altLang="zh-CN" dirty="0"/>
              <a:t>元，表</a:t>
            </a:r>
            <a:r>
              <a:rPr lang="en-US" altLang="zh-CN" dirty="0"/>
              <a:t>1</a:t>
            </a:r>
            <a:r>
              <a:rPr lang="zh-CN" altLang="zh-CN" dirty="0"/>
              <a:t>给出了</a:t>
            </a:r>
            <a:r>
              <a:rPr lang="en-US" altLang="zh-CN" dirty="0" err="1"/>
              <a:t>P1</a:t>
            </a:r>
            <a:r>
              <a:rPr lang="zh-CN" altLang="zh-CN" dirty="0"/>
              <a:t>和</a:t>
            </a:r>
            <a:r>
              <a:rPr lang="en-US" altLang="zh-CN" dirty="0" err="1"/>
              <a:t>P2</a:t>
            </a:r>
            <a:r>
              <a:rPr lang="zh-CN" altLang="zh-CN" dirty="0"/>
              <a:t>在</a:t>
            </a:r>
            <a:r>
              <a:rPr lang="en-US" altLang="zh-CN" dirty="0" err="1"/>
              <a:t>M1</a:t>
            </a:r>
            <a:r>
              <a:rPr lang="zh-CN" altLang="zh-CN" dirty="0"/>
              <a:t>和</a:t>
            </a:r>
            <a:r>
              <a:rPr lang="en-US" altLang="zh-CN" dirty="0" err="1"/>
              <a:t>M2</a:t>
            </a:r>
            <a:r>
              <a:rPr lang="zh-CN" altLang="zh-CN" dirty="0"/>
              <a:t>上所用的时间和指令条数。</a:t>
            </a:r>
          </a:p>
          <a:p>
            <a:r>
              <a:rPr lang="zh-CN" altLang="zh-CN" dirty="0"/>
              <a:t>表</a:t>
            </a:r>
            <a:r>
              <a:rPr lang="en-US" altLang="zh-CN" dirty="0"/>
              <a:t>1 </a:t>
            </a:r>
            <a:r>
              <a:rPr lang="en-US" altLang="zh-CN" dirty="0" err="1"/>
              <a:t>P1</a:t>
            </a:r>
            <a:r>
              <a:rPr lang="zh-CN" altLang="zh-CN" dirty="0"/>
              <a:t>和</a:t>
            </a:r>
            <a:r>
              <a:rPr lang="en-US" altLang="zh-CN" dirty="0" err="1"/>
              <a:t>P2</a:t>
            </a:r>
            <a:r>
              <a:rPr lang="zh-CN" altLang="zh-CN" dirty="0"/>
              <a:t>在</a:t>
            </a:r>
            <a:r>
              <a:rPr lang="en-US" altLang="zh-CN" dirty="0" err="1"/>
              <a:t>M1</a:t>
            </a:r>
            <a:r>
              <a:rPr lang="zh-CN" altLang="zh-CN" dirty="0"/>
              <a:t>和</a:t>
            </a:r>
            <a:r>
              <a:rPr lang="en-US" altLang="zh-CN" dirty="0" err="1"/>
              <a:t>M2</a:t>
            </a:r>
            <a:r>
              <a:rPr lang="zh-CN" altLang="zh-CN" dirty="0"/>
              <a:t>上所用的时间和指令条数</a:t>
            </a:r>
            <a:endParaRPr lang="zh-CN" altLang="en-US" dirty="0"/>
          </a:p>
          <a:p>
            <a:endParaRPr lang="zh-CN" altLang="en-US" dirty="0"/>
          </a:p>
        </p:txBody>
      </p:sp>
      <p:pic>
        <p:nvPicPr>
          <p:cNvPr id="268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7" y="2827338"/>
            <a:ext cx="8352929" cy="1792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240777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Grp="1" noChangeArrowheads="1"/>
          </p:cNvSpPr>
          <p:nvPr>
            <p:ph type="title"/>
          </p:nvPr>
        </p:nvSpPr>
        <p:spPr/>
        <p:txBody>
          <a:bodyPr/>
          <a:lstStyle/>
          <a:p>
            <a:r>
              <a:rPr lang="zh-CN" altLang="en-US" dirty="0" smtClean="0"/>
              <a:t>天河</a:t>
            </a:r>
            <a:r>
              <a:rPr lang="en-US" altLang="zh-CN" dirty="0" smtClean="0"/>
              <a:t>----</a:t>
            </a:r>
            <a:r>
              <a:rPr lang="zh-CN" altLang="en-US" dirty="0" smtClean="0"/>
              <a:t>全球超级计算机</a:t>
            </a:r>
            <a:r>
              <a:rPr lang="en-US" altLang="zh-CN" dirty="0" smtClean="0"/>
              <a:t>500</a:t>
            </a:r>
            <a:r>
              <a:rPr lang="zh-CN" altLang="en-US" dirty="0" smtClean="0"/>
              <a:t>强之首</a:t>
            </a:r>
          </a:p>
        </p:txBody>
      </p:sp>
      <p:sp>
        <p:nvSpPr>
          <p:cNvPr id="586755" name="Rectangle 3"/>
          <p:cNvSpPr>
            <a:spLocks noGrp="1" noChangeArrowheads="1"/>
          </p:cNvSpPr>
          <p:nvPr>
            <p:ph type="body" idx="1"/>
          </p:nvPr>
        </p:nvSpPr>
        <p:spPr/>
        <p:txBody>
          <a:bodyPr/>
          <a:lstStyle/>
          <a:p>
            <a:pPr>
              <a:lnSpc>
                <a:spcPct val="125000"/>
              </a:lnSpc>
              <a:spcBef>
                <a:spcPct val="40000"/>
              </a:spcBef>
            </a:pPr>
            <a:r>
              <a:rPr lang="en-US" altLang="zh-CN" dirty="0" smtClean="0">
                <a:latin typeface="微软雅黑" panose="020B0503020204020204" pitchFamily="34" charset="-122"/>
                <a:ea typeface="微软雅黑" panose="020B0503020204020204" pitchFamily="34" charset="-122"/>
              </a:rPr>
              <a:t>2014</a:t>
            </a:r>
            <a:r>
              <a:rPr lang="zh-CN" altLang="en-US" dirty="0" smtClean="0">
                <a:latin typeface="微软雅黑" panose="020B0503020204020204" pitchFamily="34" charset="-122"/>
                <a:ea typeface="微软雅黑" panose="020B0503020204020204" pitchFamily="34" charset="-122"/>
              </a:rPr>
              <a:t>年</a:t>
            </a:r>
            <a:r>
              <a:rPr lang="en-US" altLang="zh-CN" dirty="0" smtClean="0">
                <a:latin typeface="微软雅黑" panose="020B0503020204020204" pitchFamily="34" charset="-122"/>
                <a:ea typeface="微软雅黑" panose="020B0503020204020204" pitchFamily="34" charset="-122"/>
              </a:rPr>
              <a:t>11</a:t>
            </a:r>
            <a:r>
              <a:rPr lang="zh-CN" altLang="en-US" dirty="0" smtClean="0">
                <a:latin typeface="微软雅黑" panose="020B0503020204020204" pitchFamily="34" charset="-122"/>
                <a:ea typeface="微软雅黑" panose="020B0503020204020204" pitchFamily="34" charset="-122"/>
              </a:rPr>
              <a:t>月</a:t>
            </a:r>
            <a:r>
              <a:rPr lang="en-US" altLang="zh-CN" dirty="0" smtClean="0">
                <a:latin typeface="微软雅黑" panose="020B0503020204020204" pitchFamily="34" charset="-122"/>
                <a:ea typeface="微软雅黑" panose="020B0503020204020204" pitchFamily="34" charset="-122"/>
              </a:rPr>
              <a:t>17</a:t>
            </a:r>
            <a:r>
              <a:rPr lang="zh-CN" altLang="en-US" dirty="0" smtClean="0">
                <a:latin typeface="微软雅黑" panose="020B0503020204020204" pitchFamily="34" charset="-122"/>
                <a:ea typeface="微软雅黑" panose="020B0503020204020204" pitchFamily="34" charset="-122"/>
              </a:rPr>
              <a:t>日，中国国防科技大学研制的“天河二号”超级计算机，以</a:t>
            </a:r>
            <a:r>
              <a:rPr lang="zh-CN" altLang="en-US" dirty="0" smtClean="0">
                <a:solidFill>
                  <a:srgbClr val="FF0000"/>
                </a:solidFill>
                <a:latin typeface="微软雅黑" panose="020B0503020204020204" pitchFamily="34" charset="-122"/>
                <a:ea typeface="微软雅黑" panose="020B0503020204020204" pitchFamily="34" charset="-122"/>
              </a:rPr>
              <a:t>每秒</a:t>
            </a:r>
            <a:r>
              <a:rPr lang="en-US" altLang="zh-CN" dirty="0" smtClean="0">
                <a:solidFill>
                  <a:srgbClr val="FF0000"/>
                </a:solidFill>
                <a:latin typeface="微软雅黑" panose="020B0503020204020204" pitchFamily="34" charset="-122"/>
                <a:ea typeface="微软雅黑" panose="020B0503020204020204" pitchFamily="34" charset="-122"/>
              </a:rPr>
              <a:t>33.86</a:t>
            </a:r>
            <a:r>
              <a:rPr lang="zh-CN" altLang="en-US" dirty="0" smtClean="0">
                <a:solidFill>
                  <a:srgbClr val="FF0000"/>
                </a:solidFill>
                <a:latin typeface="微软雅黑" panose="020B0503020204020204" pitchFamily="34" charset="-122"/>
                <a:ea typeface="微软雅黑" panose="020B0503020204020204" pitchFamily="34" charset="-122"/>
              </a:rPr>
              <a:t>千万亿次的浮点运算速度</a:t>
            </a:r>
            <a:r>
              <a:rPr lang="zh-CN" altLang="en-US" dirty="0" smtClean="0">
                <a:latin typeface="微软雅黑" panose="020B0503020204020204" pitchFamily="34" charset="-122"/>
                <a:ea typeface="微软雅黑" panose="020B0503020204020204" pitchFamily="34" charset="-122"/>
              </a:rPr>
              <a:t>获得四连冠。美国能源部下属橡树岭国家实验室的“泰坦”则连续</a:t>
            </a:r>
            <a:r>
              <a:rPr lang="en-US" altLang="zh-CN"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次屈居亚军，其</a:t>
            </a:r>
            <a:r>
              <a:rPr lang="zh-CN" altLang="en-US" dirty="0" smtClean="0">
                <a:solidFill>
                  <a:srgbClr val="FF0000"/>
                </a:solidFill>
                <a:latin typeface="微软雅黑" panose="020B0503020204020204" pitchFamily="34" charset="-122"/>
                <a:ea typeface="微软雅黑" panose="020B0503020204020204" pitchFamily="34" charset="-122"/>
              </a:rPr>
              <a:t>浮点运算速度为每秒</a:t>
            </a:r>
            <a:r>
              <a:rPr lang="en-US" altLang="zh-CN" dirty="0" smtClean="0">
                <a:solidFill>
                  <a:srgbClr val="FF0000"/>
                </a:solidFill>
                <a:latin typeface="微软雅黑" panose="020B0503020204020204" pitchFamily="34" charset="-122"/>
                <a:ea typeface="微软雅黑" panose="020B0503020204020204" pitchFamily="34" charset="-122"/>
              </a:rPr>
              <a:t>17.59</a:t>
            </a:r>
            <a:r>
              <a:rPr lang="zh-CN" altLang="en-US" dirty="0" smtClean="0">
                <a:solidFill>
                  <a:srgbClr val="FF0000"/>
                </a:solidFill>
                <a:latin typeface="微软雅黑" panose="020B0503020204020204" pitchFamily="34" charset="-122"/>
                <a:ea typeface="微软雅黑" panose="020B0503020204020204" pitchFamily="34" charset="-122"/>
              </a:rPr>
              <a:t>千万亿次</a:t>
            </a:r>
            <a:r>
              <a:rPr lang="zh-CN" altLang="en-US" dirty="0" smtClean="0">
                <a:latin typeface="微软雅黑" panose="020B0503020204020204" pitchFamily="34" charset="-122"/>
                <a:ea typeface="微软雅黑" panose="020B0503020204020204" pitchFamily="34" charset="-122"/>
              </a:rPr>
              <a:t>。    </a:t>
            </a:r>
            <a:endParaRPr lang="en-US" altLang="zh-CN" dirty="0" smtClean="0">
              <a:latin typeface="微软雅黑" panose="020B0503020204020204" pitchFamily="34" charset="-122"/>
              <a:ea typeface="微软雅黑" panose="020B0503020204020204" pitchFamily="34" charset="-122"/>
            </a:endParaRPr>
          </a:p>
          <a:p>
            <a:r>
              <a:rPr lang="en-US" altLang="zh-CN" dirty="0" smtClean="0"/>
              <a:t>2015</a:t>
            </a:r>
            <a:r>
              <a:rPr lang="zh-CN" altLang="en-US" dirty="0" smtClean="0"/>
              <a:t>年</a:t>
            </a:r>
            <a:r>
              <a:rPr lang="en-US" altLang="zh-CN" dirty="0" smtClean="0"/>
              <a:t>7</a:t>
            </a:r>
            <a:r>
              <a:rPr lang="zh-CN" altLang="en-US" dirty="0" smtClean="0"/>
              <a:t>月</a:t>
            </a:r>
            <a:r>
              <a:rPr lang="en-US" altLang="zh-CN" dirty="0" smtClean="0"/>
              <a:t>13</a:t>
            </a:r>
            <a:r>
              <a:rPr lang="zh-CN" altLang="en-US" dirty="0" smtClean="0"/>
              <a:t>日，天河</a:t>
            </a:r>
            <a:r>
              <a:rPr lang="zh-CN" altLang="en-US" dirty="0"/>
              <a:t>二号</a:t>
            </a:r>
            <a:r>
              <a:rPr lang="zh-CN" altLang="en-US" dirty="0" smtClean="0"/>
              <a:t>超再次</a:t>
            </a:r>
            <a:r>
              <a:rPr lang="zh-CN" altLang="en-US" dirty="0"/>
              <a:t>位居第一</a:t>
            </a:r>
            <a:r>
              <a:rPr lang="zh-CN" altLang="en-US" dirty="0" smtClean="0"/>
              <a:t>。连续</a:t>
            </a:r>
            <a:r>
              <a:rPr lang="en-US" altLang="zh-CN" dirty="0"/>
              <a:t>5</a:t>
            </a:r>
            <a:r>
              <a:rPr lang="zh-CN" altLang="en-US" dirty="0"/>
              <a:t>次位居世界超算</a:t>
            </a:r>
            <a:r>
              <a:rPr lang="en-US" altLang="zh-CN" dirty="0"/>
              <a:t>500</a:t>
            </a:r>
            <a:r>
              <a:rPr lang="zh-CN" altLang="en-US" dirty="0"/>
              <a:t>强榜首。</a:t>
            </a:r>
          </a:p>
          <a:p>
            <a:r>
              <a:rPr lang="zh-CN" altLang="en-US" dirty="0" smtClean="0"/>
              <a:t>国际</a:t>
            </a:r>
            <a:r>
              <a:rPr lang="zh-CN" altLang="en-US" dirty="0"/>
              <a:t>超级计算机</a:t>
            </a:r>
            <a:r>
              <a:rPr lang="en-US" altLang="zh-CN" dirty="0"/>
              <a:t>TOP500</a:t>
            </a:r>
            <a:r>
              <a:rPr lang="zh-CN" altLang="en-US" dirty="0"/>
              <a:t>组织是发布全球已安装的超级计算机性能排名的权威机构，以系统的实测速度</a:t>
            </a:r>
            <a:r>
              <a:rPr lang="en-US" altLang="zh-CN" dirty="0"/>
              <a:t>(</a:t>
            </a:r>
            <a:r>
              <a:rPr lang="en-US" altLang="zh-CN" dirty="0" err="1"/>
              <a:t>Linpack</a:t>
            </a:r>
            <a:r>
              <a:rPr lang="zh-CN" altLang="en-US" dirty="0"/>
              <a:t>测试值</a:t>
            </a:r>
            <a:r>
              <a:rPr lang="en-US" altLang="zh-CN" dirty="0"/>
              <a:t>)</a:t>
            </a:r>
            <a:r>
              <a:rPr lang="zh-CN" altLang="en-US" dirty="0"/>
              <a:t>为基准进行排名，每年发布两</a:t>
            </a:r>
            <a:r>
              <a:rPr lang="zh-CN" altLang="en-US" dirty="0" smtClean="0"/>
              <a:t>次。</a:t>
            </a:r>
            <a:endParaRPr lang="zh-CN" altLang="en-US" dirty="0" smtClean="0">
              <a:latin typeface="微软雅黑" panose="020B0503020204020204" pitchFamily="34" charset="-122"/>
              <a:ea typeface="微软雅黑" panose="020B0503020204020204" pitchFamily="34" charset="-122"/>
            </a:endParaRPr>
          </a:p>
          <a:p>
            <a:endParaRPr lang="zh-CN" altLang="en-US"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769099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0000"/>
                </a:solidFill>
              </a:rPr>
              <a:t>benchmark</a:t>
            </a:r>
            <a:endParaRPr lang="zh-CN" altLang="en-US" dirty="0">
              <a:solidFill>
                <a:srgbClr val="FF0000"/>
              </a:solidFill>
            </a:endParaRPr>
          </a:p>
        </p:txBody>
      </p:sp>
      <p:sp>
        <p:nvSpPr>
          <p:cNvPr id="3" name="内容占位符 2"/>
          <p:cNvSpPr>
            <a:spLocks noGrp="1"/>
          </p:cNvSpPr>
          <p:nvPr>
            <p:ph idx="1"/>
          </p:nvPr>
        </p:nvSpPr>
        <p:spPr/>
        <p:txBody>
          <a:bodyPr/>
          <a:lstStyle/>
          <a:p>
            <a:pPr marL="203200" indent="-203200">
              <a:lnSpc>
                <a:spcPct val="105000"/>
              </a:lnSpc>
            </a:pPr>
            <a:r>
              <a:rPr lang="zh-CN" altLang="en-US" sz="2200" dirty="0">
                <a:ea typeface="黑体" panose="02010609060101010101" pitchFamily="49" charset="-122"/>
              </a:rPr>
              <a:t>用基准程序来评测计算机的性能</a:t>
            </a:r>
          </a:p>
          <a:p>
            <a:pPr marL="685800" lvl="1" indent="-190500"/>
            <a:r>
              <a:rPr lang="zh-CN" altLang="en-US" sz="2200" dirty="0" smtClean="0">
                <a:ea typeface="黑体" panose="02010609060101010101" pitchFamily="49" charset="-122"/>
              </a:rPr>
              <a:t>专门</a:t>
            </a:r>
            <a:r>
              <a:rPr lang="zh-CN" altLang="en-US" sz="2200" dirty="0">
                <a:ea typeface="黑体" panose="02010609060101010101" pitchFamily="49" charset="-122"/>
              </a:rPr>
              <a:t>用来进行性能评价的一组程序</a:t>
            </a:r>
          </a:p>
          <a:p>
            <a:pPr marL="685800" lvl="1" indent="-190500"/>
            <a:r>
              <a:rPr lang="zh-CN" altLang="en-US" sz="2200" dirty="0" smtClean="0">
                <a:ea typeface="黑体" panose="02010609060101010101" pitchFamily="49" charset="-122"/>
              </a:rPr>
              <a:t>通过</a:t>
            </a:r>
            <a:r>
              <a:rPr lang="zh-CN" altLang="en-US" sz="2200" dirty="0">
                <a:ea typeface="黑体" panose="02010609060101010101" pitchFamily="49" charset="-122"/>
              </a:rPr>
              <a:t>运行实际负载来反映计算机的性能</a:t>
            </a:r>
          </a:p>
          <a:p>
            <a:pPr marL="685800" lvl="1" indent="-190500"/>
            <a:r>
              <a:rPr lang="zh-CN" altLang="en-US" sz="2200" dirty="0">
                <a:ea typeface="黑体" panose="02010609060101010101" pitchFamily="49" charset="-122"/>
              </a:rPr>
              <a:t>最好的基准程序是用户实际使用的程序或典型的简单程序</a:t>
            </a:r>
          </a:p>
          <a:p>
            <a:pPr marL="203200" indent="-203200">
              <a:lnSpc>
                <a:spcPct val="105000"/>
              </a:lnSpc>
            </a:pPr>
            <a:r>
              <a:rPr lang="zh-CN" altLang="en-US" sz="2200" dirty="0">
                <a:ea typeface="黑体" panose="02010609060101010101" pitchFamily="49" charset="-122"/>
              </a:rPr>
              <a:t>基准程序的缺陷</a:t>
            </a:r>
          </a:p>
          <a:p>
            <a:pPr marL="685800" lvl="1" indent="-190500"/>
            <a:r>
              <a:rPr lang="zh-CN" altLang="en-US" sz="2200" dirty="0" smtClean="0">
                <a:ea typeface="黑体" panose="02010609060101010101" pitchFamily="49" charset="-122"/>
              </a:rPr>
              <a:t>基准程序</a:t>
            </a:r>
            <a:r>
              <a:rPr lang="zh-CN" altLang="en-US" sz="2200" dirty="0">
                <a:ea typeface="黑体" panose="02010609060101010101" pitchFamily="49" charset="-122"/>
              </a:rPr>
              <a:t>的性能与某段短代码密切相关时</a:t>
            </a:r>
            <a:r>
              <a:rPr lang="zh-CN" altLang="en-US" sz="2200" dirty="0" smtClean="0">
                <a:ea typeface="黑体" panose="02010609060101010101" pitchFamily="49" charset="-122"/>
              </a:rPr>
              <a:t>，硬件</a:t>
            </a:r>
            <a:r>
              <a:rPr lang="zh-CN" altLang="en-US" sz="2200" dirty="0">
                <a:ea typeface="黑体" panose="02010609060101010101" pitchFamily="49" charset="-122"/>
              </a:rPr>
              <a:t>系统设计人员或编译器开发者针对这些代码片段进行特殊的优化，</a:t>
            </a:r>
            <a:r>
              <a:rPr lang="zh-CN" altLang="en-US" sz="2200" dirty="0" smtClean="0">
                <a:ea typeface="黑体" panose="02010609060101010101" pitchFamily="49" charset="-122"/>
              </a:rPr>
              <a:t>使得跑分异常</a:t>
            </a:r>
            <a:endParaRPr lang="zh-CN" altLang="en-US" sz="2200" dirty="0">
              <a:ea typeface="黑体" panose="02010609060101010101" pitchFamily="49" charset="-122"/>
            </a:endParaRPr>
          </a:p>
          <a:p>
            <a:pPr marL="1257300" lvl="2" indent="-342900"/>
            <a:r>
              <a:rPr lang="zh-CN" altLang="en-US" dirty="0">
                <a:ea typeface="黑体" panose="02010609060101010101" pitchFamily="49" charset="-122"/>
              </a:rPr>
              <a:t>例</a:t>
            </a:r>
            <a:r>
              <a:rPr lang="en-US" altLang="zh-CN" dirty="0">
                <a:ea typeface="黑体" panose="02010609060101010101" pitchFamily="49" charset="-122"/>
              </a:rPr>
              <a:t>1</a:t>
            </a:r>
            <a:r>
              <a:rPr lang="zh-CN" altLang="en-US" dirty="0">
                <a:ea typeface="黑体" panose="02010609060101010101" pitchFamily="49" charset="-122"/>
              </a:rPr>
              <a:t>：</a:t>
            </a:r>
            <a:r>
              <a:rPr lang="en-US" altLang="zh-CN" dirty="0">
                <a:ea typeface="黑体" panose="02010609060101010101" pitchFamily="49" charset="-122"/>
              </a:rPr>
              <a:t>Intel Pentium</a:t>
            </a:r>
            <a:r>
              <a:rPr lang="zh-CN" altLang="en-US" dirty="0">
                <a:ea typeface="黑体" panose="02010609060101010101" pitchFamily="49" charset="-122"/>
              </a:rPr>
              <a:t>处理器运行</a:t>
            </a:r>
            <a:r>
              <a:rPr lang="en-US" altLang="zh-CN" dirty="0" err="1">
                <a:ea typeface="黑体" panose="02010609060101010101" pitchFamily="49" charset="-122"/>
              </a:rPr>
              <a:t>SPECint</a:t>
            </a:r>
            <a:r>
              <a:rPr lang="zh-CN" altLang="en-US" dirty="0">
                <a:ea typeface="黑体" panose="02010609060101010101" pitchFamily="49" charset="-122"/>
              </a:rPr>
              <a:t>时用了公司内部使用的特殊编译器，使其性能极高</a:t>
            </a:r>
          </a:p>
          <a:p>
            <a:pPr marL="1257300" lvl="2" indent="-342900"/>
            <a:r>
              <a:rPr lang="zh-CN" altLang="en-US" dirty="0">
                <a:ea typeface="黑体" panose="02010609060101010101" pitchFamily="49" charset="-122"/>
              </a:rPr>
              <a:t>例</a:t>
            </a:r>
            <a:r>
              <a:rPr lang="en-US" altLang="zh-CN" dirty="0">
                <a:ea typeface="黑体" panose="02010609060101010101" pitchFamily="49" charset="-122"/>
              </a:rPr>
              <a:t>2</a:t>
            </a:r>
            <a:r>
              <a:rPr lang="zh-CN" altLang="en-US" dirty="0">
                <a:ea typeface="黑体" panose="02010609060101010101" pitchFamily="49" charset="-122"/>
              </a:rPr>
              <a:t>：矩阵乘法程序</a:t>
            </a:r>
            <a:r>
              <a:rPr lang="en-US" altLang="zh-CN" dirty="0">
                <a:ea typeface="黑体" panose="02010609060101010101" pitchFamily="49" charset="-122"/>
              </a:rPr>
              <a:t>SPECmatrix300</a:t>
            </a:r>
            <a:r>
              <a:rPr lang="zh-CN" altLang="en-US" dirty="0">
                <a:ea typeface="黑体" panose="02010609060101010101" pitchFamily="49" charset="-122"/>
              </a:rPr>
              <a:t>有</a:t>
            </a:r>
            <a:r>
              <a:rPr lang="en-US" altLang="zh-CN" dirty="0">
                <a:ea typeface="黑体" panose="02010609060101010101" pitchFamily="49" charset="-122"/>
              </a:rPr>
              <a:t>99%</a:t>
            </a:r>
            <a:r>
              <a:rPr lang="zh-CN" altLang="en-US" dirty="0">
                <a:ea typeface="黑体" panose="02010609060101010101" pitchFamily="49" charset="-122"/>
              </a:rPr>
              <a:t>的时间运行在一行语句上，有些厂商用特殊编译器优化该语句，使性能达</a:t>
            </a:r>
            <a:r>
              <a:rPr lang="en-US" altLang="zh-CN" dirty="0">
                <a:ea typeface="黑体" panose="02010609060101010101" pitchFamily="49" charset="-122"/>
              </a:rPr>
              <a:t>VAX11/780</a:t>
            </a:r>
            <a:r>
              <a:rPr lang="zh-CN" altLang="en-US" dirty="0">
                <a:ea typeface="黑体" panose="02010609060101010101" pitchFamily="49" charset="-122"/>
              </a:rPr>
              <a:t>的</a:t>
            </a:r>
            <a:r>
              <a:rPr lang="en-US" altLang="zh-CN" dirty="0">
                <a:ea typeface="黑体" panose="02010609060101010101" pitchFamily="49" charset="-122"/>
              </a:rPr>
              <a:t>729.8</a:t>
            </a:r>
            <a:r>
              <a:rPr lang="zh-CN" altLang="en-US" dirty="0">
                <a:ea typeface="黑体" panose="02010609060101010101" pitchFamily="49" charset="-122"/>
              </a:rPr>
              <a:t>倍！</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63884874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课后作业</a:t>
            </a:r>
          </a:p>
        </p:txBody>
      </p:sp>
      <p:sp>
        <p:nvSpPr>
          <p:cNvPr id="3" name="内容占位符 2"/>
          <p:cNvSpPr>
            <a:spLocks noGrp="1"/>
          </p:cNvSpPr>
          <p:nvPr>
            <p:ph idx="1"/>
          </p:nvPr>
        </p:nvSpPr>
        <p:spPr/>
        <p:txBody>
          <a:bodyPr/>
          <a:lstStyle/>
          <a:p>
            <a:r>
              <a:rPr lang="en-US" altLang="zh-CN" dirty="0">
                <a:latin typeface="微软雅黑" panose="020B0503020204020204" pitchFamily="34" charset="-122"/>
                <a:ea typeface="微软雅黑" panose="020B0503020204020204" pitchFamily="34" charset="-122"/>
              </a:rPr>
              <a:t>P.27</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2(4)</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7</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87</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33659191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Aspects of CPU Performance</a:t>
            </a:r>
            <a:endParaRPr lang="zh-CN" altLang="en-US" dirty="0">
              <a:solidFill>
                <a:srgbClr val="FF0000"/>
              </a:solidFill>
            </a:endParaRP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88</a:t>
            </a:fld>
            <a:r>
              <a:rPr lang="en-US" altLang="zh-CN" sz="1400" smtClean="0">
                <a:solidFill>
                  <a:srgbClr val="0D7157"/>
                </a:solidFill>
              </a:rPr>
              <a:t>- </a:t>
            </a:r>
            <a:endParaRPr lang="en-US" altLang="zh-CN" sz="1400" dirty="0">
              <a:solidFill>
                <a:srgbClr val="0D7157"/>
              </a:solidFill>
            </a:endParaRPr>
          </a:p>
        </p:txBody>
      </p:sp>
      <p:sp>
        <p:nvSpPr>
          <p:cNvPr id="5" name="Rectangle 4"/>
          <p:cNvSpPr>
            <a:spLocks noChangeArrowheads="1"/>
          </p:cNvSpPr>
          <p:nvPr/>
        </p:nvSpPr>
        <p:spPr bwMode="auto">
          <a:xfrm>
            <a:off x="431231" y="990911"/>
            <a:ext cx="8542338" cy="6477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lIns="63500" tIns="25400" rIns="63500" bIns="25400">
            <a:spAutoFit/>
          </a:bodyPr>
          <a:lstStyle>
            <a:lvl1pPr marL="342900" indent="-342900">
              <a:tabLst>
                <a:tab pos="1371600" algn="l"/>
                <a:tab pos="3073400" algn="l"/>
              </a:tabLst>
              <a:defRPr i="1">
                <a:solidFill>
                  <a:schemeClr val="tx1"/>
                </a:solidFill>
                <a:latin typeface="Arial" panose="020B0604020202020204" pitchFamily="34" charset="0"/>
                <a:ea typeface="华文细黑" panose="02010600040101010101" pitchFamily="2" charset="-122"/>
              </a:defRPr>
            </a:lvl1pPr>
            <a:lvl2pPr marL="742950" indent="-285750">
              <a:tabLst>
                <a:tab pos="1371600" algn="l"/>
                <a:tab pos="3073400" algn="l"/>
              </a:tabLst>
              <a:defRPr i="1">
                <a:solidFill>
                  <a:schemeClr val="tx1"/>
                </a:solidFill>
                <a:latin typeface="Arial" panose="020B0604020202020204" pitchFamily="34" charset="0"/>
                <a:ea typeface="华文细黑" panose="02010600040101010101" pitchFamily="2" charset="-122"/>
              </a:defRPr>
            </a:lvl2pPr>
            <a:lvl3pPr marL="1143000" indent="-228600">
              <a:tabLst>
                <a:tab pos="1371600" algn="l"/>
                <a:tab pos="3073400" algn="l"/>
              </a:tabLst>
              <a:defRPr i="1">
                <a:solidFill>
                  <a:schemeClr val="tx1"/>
                </a:solidFill>
                <a:latin typeface="Arial" panose="020B0604020202020204" pitchFamily="34" charset="0"/>
                <a:ea typeface="华文细黑" panose="02010600040101010101" pitchFamily="2" charset="-122"/>
              </a:defRPr>
            </a:lvl3pPr>
            <a:lvl4pPr marL="1600200" indent="-228600">
              <a:tabLst>
                <a:tab pos="1371600" algn="l"/>
                <a:tab pos="3073400" algn="l"/>
              </a:tabLst>
              <a:defRPr i="1">
                <a:solidFill>
                  <a:schemeClr val="tx1"/>
                </a:solidFill>
                <a:latin typeface="Arial" panose="020B0604020202020204" pitchFamily="34" charset="0"/>
                <a:ea typeface="华文细黑" panose="02010600040101010101" pitchFamily="2" charset="-122"/>
              </a:defRPr>
            </a:lvl4pPr>
            <a:lvl5pPr marL="2057400" indent="-228600">
              <a:tabLst>
                <a:tab pos="1371600" algn="l"/>
                <a:tab pos="3073400" algn="l"/>
              </a:tabLst>
              <a:defRPr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tabLst>
                <a:tab pos="1371600" algn="l"/>
                <a:tab pos="3073400" algn="l"/>
              </a:tabLst>
              <a:defRPr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tabLst>
                <a:tab pos="1371600" algn="l"/>
                <a:tab pos="3073400" algn="l"/>
              </a:tabLst>
              <a:defRPr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tabLst>
                <a:tab pos="1371600" algn="l"/>
                <a:tab pos="3073400" algn="l"/>
              </a:tabLst>
              <a:defRPr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tabLst>
                <a:tab pos="1371600" algn="l"/>
                <a:tab pos="3073400" algn="l"/>
              </a:tabLst>
              <a:defRPr i="1">
                <a:solidFill>
                  <a:schemeClr val="tx1"/>
                </a:solidFill>
                <a:latin typeface="Arial" panose="020B0604020202020204" pitchFamily="34" charset="0"/>
                <a:ea typeface="华文细黑" panose="02010600040101010101" pitchFamily="2" charset="-122"/>
              </a:defRPr>
            </a:lvl9pPr>
          </a:lstStyle>
          <a:p>
            <a:pPr algn="l">
              <a:lnSpc>
                <a:spcPct val="86000"/>
              </a:lnSpc>
              <a:spcBef>
                <a:spcPct val="20000"/>
              </a:spcBef>
            </a:pPr>
            <a:r>
              <a:rPr lang="en-US" altLang="zh-CN" sz="2000" b="1" i="0" dirty="0">
                <a:solidFill>
                  <a:srgbClr val="000000"/>
                </a:solidFill>
                <a:ea typeface="宋体" panose="02010600030101010101" pitchFamily="2" charset="-122"/>
              </a:rPr>
              <a:t>CPU time   =  Seconds    =  Instructions  x  Cycles       x   Seconds</a:t>
            </a:r>
          </a:p>
          <a:p>
            <a:pPr algn="l">
              <a:lnSpc>
                <a:spcPct val="86000"/>
              </a:lnSpc>
              <a:spcBef>
                <a:spcPct val="20000"/>
              </a:spcBef>
            </a:pPr>
            <a:r>
              <a:rPr lang="en-US" altLang="zh-CN" sz="2000" b="1" i="0" dirty="0">
                <a:solidFill>
                  <a:srgbClr val="000000"/>
                </a:solidFill>
                <a:ea typeface="宋体" panose="02010600030101010101" pitchFamily="2" charset="-122"/>
              </a:rPr>
              <a:t>		    Program	    Program          Instruction       Cycle</a:t>
            </a:r>
          </a:p>
        </p:txBody>
      </p:sp>
      <p:graphicFrame>
        <p:nvGraphicFramePr>
          <p:cNvPr id="8" name="内容占位符 7"/>
          <p:cNvGraphicFramePr>
            <a:graphicFrameLocks noGrp="1"/>
          </p:cNvGraphicFramePr>
          <p:nvPr>
            <p:ph idx="1"/>
            <p:extLst>
              <p:ext uri="{D42A27DB-BD31-4B8C-83A1-F6EECF244321}">
                <p14:modId xmlns:p14="http://schemas.microsoft.com/office/powerpoint/2010/main" val="2402676551"/>
              </p:ext>
            </p:extLst>
          </p:nvPr>
        </p:nvGraphicFramePr>
        <p:xfrm>
          <a:off x="827584" y="2038811"/>
          <a:ext cx="7560840" cy="3456384"/>
        </p:xfrm>
        <a:graphic>
          <a:graphicData uri="http://schemas.openxmlformats.org/drawingml/2006/table">
            <a:tbl>
              <a:tblPr firstRow="1" bandRow="1">
                <a:tableStyleId>{5C22544A-7EE6-4342-B048-85BDC9FD1C3A}</a:tableStyleId>
              </a:tblPr>
              <a:tblGrid>
                <a:gridCol w="2063139">
                  <a:extLst>
                    <a:ext uri="{9D8B030D-6E8A-4147-A177-3AD203B41FA5}">
                      <a16:colId xmlns:a16="http://schemas.microsoft.com/office/drawing/2014/main" val="20000"/>
                    </a:ext>
                  </a:extLst>
                </a:gridCol>
                <a:gridCol w="1844872">
                  <a:extLst>
                    <a:ext uri="{9D8B030D-6E8A-4147-A177-3AD203B41FA5}">
                      <a16:colId xmlns:a16="http://schemas.microsoft.com/office/drawing/2014/main" val="20001"/>
                    </a:ext>
                  </a:extLst>
                </a:gridCol>
                <a:gridCol w="1867002">
                  <a:extLst>
                    <a:ext uri="{9D8B030D-6E8A-4147-A177-3AD203B41FA5}">
                      <a16:colId xmlns:a16="http://schemas.microsoft.com/office/drawing/2014/main" val="20002"/>
                    </a:ext>
                  </a:extLst>
                </a:gridCol>
                <a:gridCol w="1785827">
                  <a:extLst>
                    <a:ext uri="{9D8B030D-6E8A-4147-A177-3AD203B41FA5}">
                      <a16:colId xmlns:a16="http://schemas.microsoft.com/office/drawing/2014/main" val="20003"/>
                    </a:ext>
                  </a:extLst>
                </a:gridCol>
              </a:tblGrid>
              <a:tr h="576064">
                <a:tc>
                  <a:txBody>
                    <a:bodyPr/>
                    <a:lstStyle/>
                    <a:p>
                      <a:endParaRPr lang="zh-CN" altLang="en-US" sz="2000" dirty="0"/>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t>instr. Count</a:t>
                      </a:r>
                      <a:endParaRPr lang="zh-CN" altLang="en-US" sz="2000" dirty="0"/>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t>CPI</a:t>
                      </a:r>
                      <a:endParaRPr lang="zh-CN" altLang="en-US" sz="2000" dirty="0"/>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t>clock rate</a:t>
                      </a:r>
                    </a:p>
                  </a:txBody>
                  <a:tcPr anchor="ctr" anchorCtr="1"/>
                </a:tc>
                <a:extLst>
                  <a:ext uri="{0D108BD9-81ED-4DB2-BD59-A6C34878D82A}">
                    <a16:rowId xmlns:a16="http://schemas.microsoft.com/office/drawing/2014/main" val="10000"/>
                  </a:ext>
                </a:extLst>
              </a:tr>
              <a:tr h="5760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Programming</a:t>
                      </a:r>
                    </a:p>
                  </a:txBody>
                  <a:tcPr anchor="ctr" anchorCtr="1"/>
                </a:tc>
                <a:tc>
                  <a:txBody>
                    <a:bodyPr/>
                    <a:lstStyle/>
                    <a:p>
                      <a:endParaRPr lang="zh-CN" altLang="en-US" sz="2000" dirty="0"/>
                    </a:p>
                  </a:txBody>
                  <a:tcPr anchor="ctr" anchorCtr="1"/>
                </a:tc>
                <a:tc>
                  <a:txBody>
                    <a:bodyPr/>
                    <a:lstStyle/>
                    <a:p>
                      <a:endParaRPr lang="zh-CN" altLang="en-US" sz="2000"/>
                    </a:p>
                  </a:txBody>
                  <a:tcPr anchor="ctr" anchorCtr="1"/>
                </a:tc>
                <a:tc>
                  <a:txBody>
                    <a:bodyPr/>
                    <a:lstStyle/>
                    <a:p>
                      <a:endParaRPr lang="zh-CN" altLang="en-US" sz="2000" dirty="0"/>
                    </a:p>
                  </a:txBody>
                  <a:tcPr anchor="ctr" anchorCtr="1"/>
                </a:tc>
                <a:extLst>
                  <a:ext uri="{0D108BD9-81ED-4DB2-BD59-A6C34878D82A}">
                    <a16:rowId xmlns:a16="http://schemas.microsoft.com/office/drawing/2014/main" val="10001"/>
                  </a:ext>
                </a:extLst>
              </a:tr>
              <a:tr h="5760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Compiler</a:t>
                      </a:r>
                    </a:p>
                  </a:txBody>
                  <a:tcPr anchor="ctr" anchorCtr="1"/>
                </a:tc>
                <a:tc>
                  <a:txBody>
                    <a:bodyPr/>
                    <a:lstStyle/>
                    <a:p>
                      <a:endParaRPr lang="zh-CN" altLang="en-US" sz="2000" dirty="0"/>
                    </a:p>
                  </a:txBody>
                  <a:tcPr anchor="ctr" anchorCtr="1"/>
                </a:tc>
                <a:tc>
                  <a:txBody>
                    <a:bodyPr/>
                    <a:lstStyle/>
                    <a:p>
                      <a:endParaRPr lang="zh-CN" altLang="en-US" sz="2000" dirty="0"/>
                    </a:p>
                  </a:txBody>
                  <a:tcPr anchor="ctr" anchorCtr="1"/>
                </a:tc>
                <a:tc>
                  <a:txBody>
                    <a:bodyPr/>
                    <a:lstStyle/>
                    <a:p>
                      <a:endParaRPr lang="zh-CN" altLang="en-US" sz="2000" dirty="0"/>
                    </a:p>
                  </a:txBody>
                  <a:tcPr anchor="ctr" anchorCtr="1"/>
                </a:tc>
                <a:extLst>
                  <a:ext uri="{0D108BD9-81ED-4DB2-BD59-A6C34878D82A}">
                    <a16:rowId xmlns:a16="http://schemas.microsoft.com/office/drawing/2014/main" val="10002"/>
                  </a:ext>
                </a:extLst>
              </a:tr>
              <a:tr h="5760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Instr. Set Arch.</a:t>
                      </a:r>
                    </a:p>
                  </a:txBody>
                  <a:tcPr anchor="ctr" anchorCtr="1"/>
                </a:tc>
                <a:tc>
                  <a:txBody>
                    <a:bodyPr/>
                    <a:lstStyle/>
                    <a:p>
                      <a:endParaRPr lang="zh-CN" altLang="en-US" sz="2000"/>
                    </a:p>
                  </a:txBody>
                  <a:tcPr anchor="ctr" anchorCtr="1"/>
                </a:tc>
                <a:tc>
                  <a:txBody>
                    <a:bodyPr/>
                    <a:lstStyle/>
                    <a:p>
                      <a:endParaRPr lang="zh-CN" altLang="en-US" sz="2000" dirty="0"/>
                    </a:p>
                  </a:txBody>
                  <a:tcPr anchor="ctr" anchorCtr="1"/>
                </a:tc>
                <a:tc>
                  <a:txBody>
                    <a:bodyPr/>
                    <a:lstStyle/>
                    <a:p>
                      <a:endParaRPr lang="zh-CN" altLang="en-US" sz="2000" dirty="0"/>
                    </a:p>
                  </a:txBody>
                  <a:tcPr anchor="ctr" anchorCtr="1"/>
                </a:tc>
                <a:extLst>
                  <a:ext uri="{0D108BD9-81ED-4DB2-BD59-A6C34878D82A}">
                    <a16:rowId xmlns:a16="http://schemas.microsoft.com/office/drawing/2014/main" val="10003"/>
                  </a:ext>
                </a:extLst>
              </a:tr>
              <a:tr h="5760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Organization</a:t>
                      </a:r>
                    </a:p>
                  </a:txBody>
                  <a:tcPr anchor="ctr" anchorCtr="1"/>
                </a:tc>
                <a:tc>
                  <a:txBody>
                    <a:bodyPr/>
                    <a:lstStyle/>
                    <a:p>
                      <a:endParaRPr lang="zh-CN" altLang="en-US" sz="2000"/>
                    </a:p>
                  </a:txBody>
                  <a:tcPr anchor="ctr" anchorCtr="1"/>
                </a:tc>
                <a:tc>
                  <a:txBody>
                    <a:bodyPr/>
                    <a:lstStyle/>
                    <a:p>
                      <a:endParaRPr lang="zh-CN" altLang="en-US" sz="2000"/>
                    </a:p>
                  </a:txBody>
                  <a:tcPr anchor="ctr" anchorCtr="1"/>
                </a:tc>
                <a:tc>
                  <a:txBody>
                    <a:bodyPr/>
                    <a:lstStyle/>
                    <a:p>
                      <a:endParaRPr lang="zh-CN" altLang="en-US" sz="2000" dirty="0"/>
                    </a:p>
                  </a:txBody>
                  <a:tcPr anchor="ctr" anchorCtr="1"/>
                </a:tc>
                <a:extLst>
                  <a:ext uri="{0D108BD9-81ED-4DB2-BD59-A6C34878D82A}">
                    <a16:rowId xmlns:a16="http://schemas.microsoft.com/office/drawing/2014/main" val="10004"/>
                  </a:ext>
                </a:extLst>
              </a:tr>
              <a:tr h="5760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Technology</a:t>
                      </a:r>
                    </a:p>
                  </a:txBody>
                  <a:tcPr anchor="ctr" anchorCtr="1"/>
                </a:tc>
                <a:tc>
                  <a:txBody>
                    <a:bodyPr/>
                    <a:lstStyle/>
                    <a:p>
                      <a:endParaRPr lang="zh-CN" altLang="en-US" sz="2000"/>
                    </a:p>
                  </a:txBody>
                  <a:tcPr anchor="ctr" anchorCtr="1"/>
                </a:tc>
                <a:tc>
                  <a:txBody>
                    <a:bodyPr/>
                    <a:lstStyle/>
                    <a:p>
                      <a:endParaRPr lang="zh-CN" altLang="en-US" sz="2000"/>
                    </a:p>
                  </a:txBody>
                  <a:tcPr anchor="ctr" anchorCtr="1"/>
                </a:tc>
                <a:tc>
                  <a:txBody>
                    <a:bodyPr/>
                    <a:lstStyle/>
                    <a:p>
                      <a:endParaRPr lang="zh-CN" altLang="en-US" sz="2000" dirty="0"/>
                    </a:p>
                  </a:txBody>
                  <a:tcPr anchor="ctr" anchorCtr="1"/>
                </a:tc>
                <a:extLst>
                  <a:ext uri="{0D108BD9-81ED-4DB2-BD59-A6C34878D82A}">
                    <a16:rowId xmlns:a16="http://schemas.microsoft.com/office/drawing/2014/main" val="10005"/>
                  </a:ext>
                </a:extLst>
              </a:tr>
            </a:tbl>
          </a:graphicData>
        </a:graphic>
      </p:graphicFrame>
      <p:sp>
        <p:nvSpPr>
          <p:cNvPr id="11" name="六角星 10"/>
          <p:cNvSpPr/>
          <p:nvPr/>
        </p:nvSpPr>
        <p:spPr>
          <a:xfrm>
            <a:off x="3599892" y="2686883"/>
            <a:ext cx="374526" cy="374526"/>
          </a:xfrm>
          <a:prstGeom prst="star6">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 Box 20"/>
          <p:cNvSpPr txBox="1">
            <a:spLocks noChangeArrowheads="1"/>
          </p:cNvSpPr>
          <p:nvPr/>
        </p:nvSpPr>
        <p:spPr bwMode="auto">
          <a:xfrm>
            <a:off x="482471" y="5712150"/>
            <a:ext cx="5041900" cy="149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a:r>
              <a:rPr lang="zh-CN" altLang="en-US" i="0" dirty="0">
                <a:solidFill>
                  <a:srgbClr val="0066CC"/>
                </a:solidFill>
                <a:latin typeface="Helvetica" panose="020B0604020202020204" pitchFamily="34" charset="0"/>
                <a:ea typeface="黑体" panose="02010609060101010101" pitchFamily="49" charset="-122"/>
              </a:rPr>
              <a:t>思考：三个因素与哪些方面有关</a:t>
            </a:r>
            <a:r>
              <a:rPr lang="zh-CN" altLang="en-US" i="0" dirty="0" smtClean="0">
                <a:solidFill>
                  <a:srgbClr val="0066CC"/>
                </a:solidFill>
                <a:latin typeface="Helvetica" panose="020B0604020202020204" pitchFamily="34" charset="0"/>
                <a:ea typeface="黑体" panose="02010609060101010101" pitchFamily="49" charset="-122"/>
              </a:rPr>
              <a:t>？</a:t>
            </a:r>
            <a:r>
              <a:rPr lang="zh-CN" altLang="en-US" i="0" dirty="0">
                <a:solidFill>
                  <a:srgbClr val="000000"/>
                </a:solidFill>
                <a:latin typeface="微软雅黑" panose="020B0503020204020204" pitchFamily="34" charset="-122"/>
                <a:ea typeface="微软雅黑" panose="020B0503020204020204" pitchFamily="34" charset="-122"/>
              </a:rPr>
              <a:t>例如，</a:t>
            </a:r>
            <a:r>
              <a:rPr lang="en-US" altLang="zh-CN" i="0" dirty="0" smtClean="0">
                <a:solidFill>
                  <a:srgbClr val="000000"/>
                </a:solidFill>
                <a:latin typeface="微软雅黑" panose="020B0503020204020204" pitchFamily="34" charset="-122"/>
                <a:ea typeface="微软雅黑" panose="020B0503020204020204" pitchFamily="34" charset="-122"/>
              </a:rPr>
              <a:t>{….. y=4*x;  </a:t>
            </a:r>
            <a:r>
              <a:rPr lang="en-US" altLang="zh-CN" i="0" dirty="0">
                <a:solidFill>
                  <a:srgbClr val="000000"/>
                </a:solidFill>
                <a:latin typeface="微软雅黑" panose="020B0503020204020204" pitchFamily="34" charset="-122"/>
                <a:ea typeface="微软雅黑" panose="020B0503020204020204" pitchFamily="34" charset="-122"/>
              </a:rPr>
              <a:t>}</a:t>
            </a:r>
          </a:p>
          <a:p>
            <a:pPr>
              <a:lnSpc>
                <a:spcPct val="100000"/>
              </a:lnSpc>
              <a:spcBef>
                <a:spcPct val="50000"/>
              </a:spcBef>
              <a:buFontTx/>
              <a:buNone/>
            </a:pPr>
            <a:endParaRPr lang="zh-CN" altLang="en-US" i="0" dirty="0">
              <a:solidFill>
                <a:srgbClr val="0066CC"/>
              </a:solidFill>
              <a:latin typeface="Helvetica" panose="020B0604020202020204" pitchFamily="34" charset="0"/>
              <a:ea typeface="黑体" panose="02010609060101010101" pitchFamily="49" charset="-122"/>
            </a:endParaRPr>
          </a:p>
        </p:txBody>
      </p:sp>
      <p:sp>
        <p:nvSpPr>
          <p:cNvPr id="17" name="六角星 16"/>
          <p:cNvSpPr/>
          <p:nvPr/>
        </p:nvSpPr>
        <p:spPr>
          <a:xfrm>
            <a:off x="3599892" y="3284279"/>
            <a:ext cx="374526" cy="374526"/>
          </a:xfrm>
          <a:prstGeom prst="star6">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六角星 17"/>
          <p:cNvSpPr/>
          <p:nvPr/>
        </p:nvSpPr>
        <p:spPr>
          <a:xfrm>
            <a:off x="3599892" y="3881675"/>
            <a:ext cx="374526" cy="374526"/>
          </a:xfrm>
          <a:prstGeom prst="star6">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六角星 18"/>
          <p:cNvSpPr/>
          <p:nvPr/>
        </p:nvSpPr>
        <p:spPr>
          <a:xfrm>
            <a:off x="5502067" y="2686883"/>
            <a:ext cx="374526" cy="374526"/>
          </a:xfrm>
          <a:prstGeom prst="star6">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六角星 19"/>
          <p:cNvSpPr/>
          <p:nvPr/>
        </p:nvSpPr>
        <p:spPr>
          <a:xfrm>
            <a:off x="5502067" y="3284279"/>
            <a:ext cx="374526" cy="374526"/>
          </a:xfrm>
          <a:prstGeom prst="star6">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六角星 20"/>
          <p:cNvSpPr/>
          <p:nvPr/>
        </p:nvSpPr>
        <p:spPr>
          <a:xfrm>
            <a:off x="5502067" y="3881675"/>
            <a:ext cx="374526" cy="374526"/>
          </a:xfrm>
          <a:prstGeom prst="star6">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六角星 21"/>
          <p:cNvSpPr/>
          <p:nvPr/>
        </p:nvSpPr>
        <p:spPr>
          <a:xfrm>
            <a:off x="5502067" y="4416828"/>
            <a:ext cx="374526" cy="374526"/>
          </a:xfrm>
          <a:prstGeom prst="star6">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六角星 24"/>
          <p:cNvSpPr/>
          <p:nvPr/>
        </p:nvSpPr>
        <p:spPr>
          <a:xfrm>
            <a:off x="7329822" y="4479071"/>
            <a:ext cx="374526" cy="374526"/>
          </a:xfrm>
          <a:prstGeom prst="star6">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六角星 25"/>
          <p:cNvSpPr/>
          <p:nvPr/>
        </p:nvSpPr>
        <p:spPr>
          <a:xfrm>
            <a:off x="7329822" y="5014224"/>
            <a:ext cx="374526" cy="374526"/>
          </a:xfrm>
          <a:prstGeom prst="star6">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Line 5"/>
          <p:cNvSpPr>
            <a:spLocks noChangeShapeType="1"/>
          </p:cNvSpPr>
          <p:nvPr/>
        </p:nvSpPr>
        <p:spPr bwMode="auto">
          <a:xfrm flipV="1">
            <a:off x="2012950" y="1296988"/>
            <a:ext cx="1219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6"/>
          <p:cNvSpPr>
            <a:spLocks noChangeShapeType="1"/>
          </p:cNvSpPr>
          <p:nvPr/>
        </p:nvSpPr>
        <p:spPr bwMode="auto">
          <a:xfrm>
            <a:off x="3732213" y="1308100"/>
            <a:ext cx="14398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7"/>
          <p:cNvSpPr>
            <a:spLocks noChangeShapeType="1"/>
          </p:cNvSpPr>
          <p:nvPr/>
        </p:nvSpPr>
        <p:spPr bwMode="auto">
          <a:xfrm>
            <a:off x="5524371" y="1308100"/>
            <a:ext cx="135731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8"/>
          <p:cNvSpPr>
            <a:spLocks noChangeShapeType="1"/>
          </p:cNvSpPr>
          <p:nvPr/>
        </p:nvSpPr>
        <p:spPr bwMode="auto">
          <a:xfrm>
            <a:off x="7233980" y="1313967"/>
            <a:ext cx="1192213"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289838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linds(horizontal)">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8" grpId="0" animBg="1"/>
      <p:bldP spid="19" grpId="0" animBg="1"/>
      <p:bldP spid="20" grpId="0" animBg="1"/>
      <p:bldP spid="21" grpId="0" animBg="1"/>
      <p:bldP spid="22" grpId="0" animBg="1"/>
      <p:bldP spid="25"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1"/>
          <p:cNvSpPr>
            <a:spLocks noGrp="1"/>
          </p:cNvSpPr>
          <p:nvPr>
            <p:ph type="title"/>
          </p:nvPr>
        </p:nvSpPr>
        <p:spPr>
          <a:xfrm>
            <a:off x="271490" y="357166"/>
            <a:ext cx="8229600" cy="582612"/>
          </a:xfrm>
        </p:spPr>
        <p:txBody>
          <a:bodyPr/>
          <a:lstStyle/>
          <a:p>
            <a:r>
              <a:rPr lang="zh-CN" altLang="en-US" dirty="0" smtClean="0">
                <a:solidFill>
                  <a:srgbClr val="FF0000"/>
                </a:solidFill>
              </a:rPr>
              <a:t>课程的由来                          </a:t>
            </a:r>
            <a:r>
              <a:rPr lang="en-US" altLang="zh-CN" sz="2400" b="0" dirty="0" smtClean="0">
                <a:solidFill>
                  <a:srgbClr val="FF0000"/>
                </a:solidFill>
                <a:effectLst>
                  <a:outerShdw blurRad="38100" dist="38100" dir="2700000" algn="tl">
                    <a:srgbClr val="000000">
                      <a:alpha val="43137"/>
                    </a:srgbClr>
                  </a:outerShdw>
                </a:effectLst>
              </a:rPr>
              <a:t>ICS-</a:t>
            </a:r>
            <a:r>
              <a:rPr lang="zh-CN" altLang="en-US" sz="2400" b="0" dirty="0" smtClean="0">
                <a:solidFill>
                  <a:srgbClr val="FF0000"/>
                </a:solidFill>
                <a:effectLst>
                  <a:outerShdw blurRad="38100" dist="38100" dir="2700000" algn="tl">
                    <a:srgbClr val="000000">
                      <a:alpha val="43137"/>
                    </a:srgbClr>
                  </a:outerShdw>
                </a:effectLst>
              </a:rPr>
              <a:t>计算机系统基础</a:t>
            </a:r>
            <a:endParaRPr lang="zh-CN" altLang="en-US" sz="2400" b="0" dirty="0">
              <a:solidFill>
                <a:srgbClr val="FF0000"/>
              </a:solidFill>
              <a:effectLst>
                <a:outerShdw blurRad="38100" dist="38100" dir="2700000" algn="tl">
                  <a:srgbClr val="000000">
                    <a:alpha val="43137"/>
                  </a:srgbClr>
                </a:outerShdw>
              </a:effectLst>
            </a:endParaRPr>
          </a:p>
        </p:txBody>
      </p:sp>
      <p:sp>
        <p:nvSpPr>
          <p:cNvPr id="6" name="内容占位符 2"/>
          <p:cNvSpPr>
            <a:spLocks noGrp="1"/>
          </p:cNvSpPr>
          <p:nvPr>
            <p:ph idx="1"/>
          </p:nvPr>
        </p:nvSpPr>
        <p:spPr>
          <a:xfrm>
            <a:off x="71438" y="1214422"/>
            <a:ext cx="8786842" cy="5072098"/>
          </a:xfrm>
        </p:spPr>
        <p:txBody>
          <a:bodyPr/>
          <a:lstStyle/>
          <a:p>
            <a:r>
              <a:rPr sz="2000" dirty="0" smtClean="0">
                <a:latin typeface="Times New Roman" pitchFamily="18" charset="0"/>
                <a:cs typeface="Times New Roman" pitchFamily="18" charset="0"/>
              </a:rPr>
              <a:t>要达到上述这些在系统层面上的分析</a:t>
            </a:r>
            <a:r>
              <a:rPr lang="en-US" altLang="zh-CN" sz="2000" dirty="0" smtClean="0">
                <a:latin typeface="Times New Roman" pitchFamily="18" charset="0"/>
                <a:cs typeface="Times New Roman" pitchFamily="18" charset="0"/>
              </a:rPr>
              <a:t>, </a:t>
            </a:r>
            <a:r>
              <a:rPr sz="2000" dirty="0" smtClean="0">
                <a:latin typeface="Times New Roman" pitchFamily="18" charset="0"/>
                <a:cs typeface="Times New Roman" pitchFamily="18" charset="0"/>
              </a:rPr>
              <a:t>设计</a:t>
            </a:r>
            <a:r>
              <a:rPr lang="en-US" altLang="zh-CN" sz="2000" dirty="0" smtClean="0">
                <a:latin typeface="Times New Roman" pitchFamily="18" charset="0"/>
                <a:cs typeface="Times New Roman" pitchFamily="18" charset="0"/>
              </a:rPr>
              <a:t>, </a:t>
            </a:r>
            <a:r>
              <a:rPr sz="2000" dirty="0" smtClean="0">
                <a:latin typeface="Times New Roman" pitchFamily="18" charset="0"/>
                <a:cs typeface="Times New Roman" pitchFamily="18" charset="0"/>
              </a:rPr>
              <a:t>检错和调优等系统能力</a:t>
            </a:r>
            <a:r>
              <a:rPr lang="en-US" altLang="zh-CN" sz="2000" dirty="0" smtClean="0">
                <a:latin typeface="Times New Roman" pitchFamily="18" charset="0"/>
                <a:cs typeface="Times New Roman" pitchFamily="18" charset="0"/>
              </a:rPr>
              <a:t>, </a:t>
            </a:r>
            <a:r>
              <a:rPr sz="2000" dirty="0" smtClean="0">
                <a:latin typeface="Times New Roman" pitchFamily="18" charset="0"/>
                <a:cs typeface="Times New Roman" pitchFamily="18" charset="0"/>
              </a:rPr>
              <a:t>显然需要提高学生对整个计算机系统实现机理的认识</a:t>
            </a:r>
            <a:r>
              <a:rPr lang="en-US" altLang="zh-CN" sz="2000" dirty="0" smtClean="0">
                <a:latin typeface="Times New Roman" pitchFamily="18" charset="0"/>
                <a:cs typeface="Times New Roman" pitchFamily="18" charset="0"/>
              </a:rPr>
              <a:t>, </a:t>
            </a:r>
            <a:r>
              <a:rPr sz="2000" dirty="0" smtClean="0">
                <a:latin typeface="Times New Roman" pitchFamily="18" charset="0"/>
                <a:cs typeface="Times New Roman" pitchFamily="18" charset="0"/>
              </a:rPr>
              <a:t>包括</a:t>
            </a:r>
            <a:r>
              <a:rPr lang="en-US" altLang="zh-CN" sz="2000" dirty="0" smtClean="0">
                <a:latin typeface="Times New Roman" pitchFamily="18" charset="0"/>
                <a:cs typeface="Times New Roman" pitchFamily="18" charset="0"/>
              </a:rPr>
              <a:t>:</a:t>
            </a:r>
          </a:p>
          <a:p>
            <a:pPr lvl="1">
              <a:buFont typeface="Wingdings" pitchFamily="2" charset="2"/>
              <a:buChar char="ü"/>
            </a:pPr>
            <a:r>
              <a:rPr sz="1600" dirty="0" smtClean="0">
                <a:latin typeface="Times New Roman" pitchFamily="18" charset="0"/>
                <a:cs typeface="Times New Roman" pitchFamily="18" charset="0"/>
              </a:rPr>
              <a:t>对计算机系统整机概念的认识</a:t>
            </a:r>
          </a:p>
          <a:p>
            <a:pPr lvl="1">
              <a:buFont typeface="Wingdings" pitchFamily="2" charset="2"/>
              <a:buChar char="ü"/>
            </a:pPr>
            <a:r>
              <a:rPr sz="1600" dirty="0" smtClean="0">
                <a:latin typeface="Times New Roman" pitchFamily="18" charset="0"/>
                <a:cs typeface="Times New Roman" pitchFamily="18" charset="0"/>
              </a:rPr>
              <a:t>对计算机系统层次结构的深刻理解</a:t>
            </a:r>
          </a:p>
          <a:p>
            <a:pPr lvl="1">
              <a:buFont typeface="Wingdings" pitchFamily="2" charset="2"/>
              <a:buChar char="ü"/>
            </a:pPr>
            <a:r>
              <a:rPr sz="1600" dirty="0" smtClean="0">
                <a:latin typeface="Times New Roman" pitchFamily="18" charset="0"/>
                <a:cs typeface="Times New Roman" pitchFamily="18" charset="0"/>
              </a:rPr>
              <a:t>对高级语言程序</a:t>
            </a:r>
            <a:r>
              <a:rPr lang="en-US" altLang="zh-CN" sz="1600" dirty="0" smtClean="0">
                <a:latin typeface="Times New Roman" pitchFamily="18" charset="0"/>
                <a:cs typeface="Times New Roman" pitchFamily="18" charset="0"/>
              </a:rPr>
              <a:t>, ISA, OS, </a:t>
            </a:r>
            <a:r>
              <a:rPr sz="1600" dirty="0" smtClean="0">
                <a:latin typeface="Times New Roman" pitchFamily="18" charset="0"/>
                <a:cs typeface="Times New Roman" pitchFamily="18" charset="0"/>
              </a:rPr>
              <a:t>编译器</a:t>
            </a:r>
            <a:r>
              <a:rPr lang="en-US" altLang="zh-CN" sz="1600" dirty="0" smtClean="0">
                <a:latin typeface="Times New Roman" pitchFamily="18" charset="0"/>
                <a:cs typeface="Times New Roman" pitchFamily="18" charset="0"/>
              </a:rPr>
              <a:t>, </a:t>
            </a:r>
            <a:r>
              <a:rPr sz="1600" dirty="0" smtClean="0">
                <a:latin typeface="Times New Roman" pitchFamily="18" charset="0"/>
                <a:cs typeface="Times New Roman" pitchFamily="18" charset="0"/>
              </a:rPr>
              <a:t>链接器等之间关系的深入掌握</a:t>
            </a:r>
          </a:p>
          <a:p>
            <a:pPr lvl="1">
              <a:buFont typeface="Wingdings" pitchFamily="2" charset="2"/>
              <a:buChar char="ü"/>
            </a:pPr>
            <a:r>
              <a:rPr sz="1600" dirty="0" smtClean="0">
                <a:latin typeface="Times New Roman" pitchFamily="18" charset="0"/>
                <a:cs typeface="Times New Roman" pitchFamily="18" charset="0"/>
              </a:rPr>
              <a:t>对指令在硬件上执行过程的理解和认识</a:t>
            </a:r>
          </a:p>
          <a:p>
            <a:pPr lvl="1">
              <a:buFont typeface="Wingdings" pitchFamily="2" charset="2"/>
              <a:buChar char="ü"/>
            </a:pPr>
            <a:r>
              <a:rPr sz="1600" dirty="0" smtClean="0">
                <a:latin typeface="Times New Roman" pitchFamily="18" charset="0"/>
                <a:cs typeface="Times New Roman" pitchFamily="18" charset="0"/>
              </a:rPr>
              <a:t>对构成计算机硬件的基本电路特性和设计方法等的基本了解等 从而能够更深刻地理解时空开销和权衡</a:t>
            </a:r>
            <a:r>
              <a:rPr lang="en-US" altLang="zh-CN" sz="1600" dirty="0" smtClean="0">
                <a:latin typeface="Times New Roman" pitchFamily="18" charset="0"/>
                <a:cs typeface="Times New Roman" pitchFamily="18" charset="0"/>
              </a:rPr>
              <a:t>, </a:t>
            </a:r>
            <a:r>
              <a:rPr sz="1600" dirty="0" smtClean="0">
                <a:latin typeface="Times New Roman" pitchFamily="18" charset="0"/>
                <a:cs typeface="Times New Roman" pitchFamily="18" charset="0"/>
              </a:rPr>
              <a:t>抽象和建模</a:t>
            </a:r>
            <a:r>
              <a:rPr lang="en-US" altLang="zh-CN" sz="1600" dirty="0" smtClean="0">
                <a:latin typeface="Times New Roman" pitchFamily="18" charset="0"/>
                <a:cs typeface="Times New Roman" pitchFamily="18" charset="0"/>
              </a:rPr>
              <a:t>, </a:t>
            </a:r>
            <a:r>
              <a:rPr sz="1600" dirty="0" smtClean="0">
                <a:latin typeface="Times New Roman" pitchFamily="18" charset="0"/>
                <a:cs typeface="Times New Roman" pitchFamily="18" charset="0"/>
              </a:rPr>
              <a:t>分而治之</a:t>
            </a:r>
            <a:r>
              <a:rPr lang="en-US" altLang="zh-CN" sz="1600" dirty="0" smtClean="0">
                <a:latin typeface="Times New Roman" pitchFamily="18" charset="0"/>
                <a:cs typeface="Times New Roman" pitchFamily="18" charset="0"/>
              </a:rPr>
              <a:t>, </a:t>
            </a:r>
            <a:r>
              <a:rPr sz="1600" dirty="0" smtClean="0">
                <a:latin typeface="Times New Roman" pitchFamily="18" charset="0"/>
                <a:cs typeface="Times New Roman" pitchFamily="18" charset="0"/>
              </a:rPr>
              <a:t>缓存和局部性</a:t>
            </a:r>
            <a:r>
              <a:rPr lang="en-US" altLang="zh-CN" sz="1600" dirty="0" smtClean="0">
                <a:latin typeface="Times New Roman" pitchFamily="18" charset="0"/>
                <a:cs typeface="Times New Roman" pitchFamily="18" charset="0"/>
              </a:rPr>
              <a:t>, </a:t>
            </a:r>
            <a:r>
              <a:rPr sz="1600" dirty="0" smtClean="0">
                <a:latin typeface="Times New Roman" pitchFamily="18" charset="0"/>
                <a:cs typeface="Times New Roman" pitchFamily="18" charset="0"/>
              </a:rPr>
              <a:t>吞吐率和时延</a:t>
            </a:r>
            <a:r>
              <a:rPr lang="en-US" altLang="zh-CN" sz="1600" dirty="0" smtClean="0">
                <a:latin typeface="Times New Roman" pitchFamily="18" charset="0"/>
                <a:cs typeface="Times New Roman" pitchFamily="18" charset="0"/>
              </a:rPr>
              <a:t>, </a:t>
            </a:r>
            <a:r>
              <a:rPr sz="1600" dirty="0" smtClean="0">
                <a:latin typeface="Times New Roman" pitchFamily="18" charset="0"/>
                <a:cs typeface="Times New Roman" pitchFamily="18" charset="0"/>
              </a:rPr>
              <a:t>并发和并行</a:t>
            </a:r>
            <a:r>
              <a:rPr lang="en-US" altLang="zh-CN" sz="1600" dirty="0" smtClean="0">
                <a:latin typeface="Times New Roman" pitchFamily="18" charset="0"/>
                <a:cs typeface="Times New Roman" pitchFamily="18" charset="0"/>
              </a:rPr>
              <a:t>, </a:t>
            </a:r>
            <a:r>
              <a:rPr sz="1600" dirty="0" smtClean="0">
                <a:latin typeface="Times New Roman" pitchFamily="18" charset="0"/>
                <a:cs typeface="Times New Roman" pitchFamily="18" charset="0"/>
              </a:rPr>
              <a:t>远程过程调用</a:t>
            </a:r>
            <a:r>
              <a:rPr lang="en-US" altLang="zh-CN" sz="1600" dirty="0" smtClean="0">
                <a:latin typeface="Times New Roman" pitchFamily="18" charset="0"/>
                <a:cs typeface="Times New Roman" pitchFamily="18" charset="0"/>
              </a:rPr>
              <a:t>(RPC), </a:t>
            </a:r>
            <a:r>
              <a:rPr sz="1600" dirty="0" smtClean="0">
                <a:latin typeface="Times New Roman" pitchFamily="18" charset="0"/>
                <a:cs typeface="Times New Roman" pitchFamily="18" charset="0"/>
              </a:rPr>
              <a:t>权限和保护等重要的核心概念</a:t>
            </a:r>
            <a:r>
              <a:rPr lang="en-US" altLang="zh-CN" sz="1600" dirty="0" smtClean="0">
                <a:latin typeface="Times New Roman" pitchFamily="18" charset="0"/>
                <a:cs typeface="Times New Roman" pitchFamily="18" charset="0"/>
              </a:rPr>
              <a:t>, </a:t>
            </a:r>
            <a:r>
              <a:rPr sz="1600" dirty="0" smtClean="0">
                <a:latin typeface="Times New Roman" pitchFamily="18" charset="0"/>
                <a:cs typeface="Times New Roman" pitchFamily="18" charset="0"/>
              </a:rPr>
              <a:t>掌握现代计算机系统中最核心的技术和实现方法</a:t>
            </a:r>
            <a:r>
              <a:rPr lang="en-US" altLang="zh-CN" sz="1600" dirty="0" smtClean="0">
                <a:latin typeface="Times New Roman" pitchFamily="18" charset="0"/>
                <a:cs typeface="Times New Roman" pitchFamily="18" charset="0"/>
              </a:rPr>
              <a:t>.</a:t>
            </a:r>
          </a:p>
          <a:p>
            <a:r>
              <a:rPr sz="2000" b="1" dirty="0" smtClean="0">
                <a:solidFill>
                  <a:srgbClr val="FF0000"/>
                </a:solidFill>
                <a:latin typeface="Times New Roman" pitchFamily="18" charset="0"/>
                <a:cs typeface="Times New Roman" pitchFamily="18" charset="0"/>
              </a:rPr>
              <a:t>计算机系统基础</a:t>
            </a:r>
            <a:r>
              <a:rPr lang="en-US" sz="2000" b="1" dirty="0" smtClean="0">
                <a:solidFill>
                  <a:srgbClr val="FF0000"/>
                </a:solidFill>
                <a:latin typeface="Times New Roman" pitchFamily="18" charset="0"/>
                <a:cs typeface="Times New Roman" pitchFamily="18" charset="0"/>
              </a:rPr>
              <a:t>ICS-</a:t>
            </a:r>
            <a:r>
              <a:rPr sz="2000" dirty="0" smtClean="0">
                <a:latin typeface="Times New Roman" pitchFamily="18" charset="0"/>
                <a:cs typeface="Times New Roman" pitchFamily="18" charset="0"/>
              </a:rPr>
              <a:t>课程的主要</a:t>
            </a:r>
            <a:r>
              <a:rPr sz="2000" b="1" dirty="0" smtClean="0">
                <a:solidFill>
                  <a:srgbClr val="FF0000"/>
                </a:solidFill>
                <a:latin typeface="Times New Roman" pitchFamily="18" charset="0"/>
                <a:cs typeface="Times New Roman" pitchFamily="18" charset="0"/>
              </a:rPr>
              <a:t>教学目标</a:t>
            </a:r>
            <a:r>
              <a:rPr sz="2000" dirty="0" smtClean="0">
                <a:latin typeface="Times New Roman" pitchFamily="18" charset="0"/>
                <a:cs typeface="Times New Roman" pitchFamily="18" charset="0"/>
              </a:rPr>
              <a:t>是培养学生的系统能力</a:t>
            </a:r>
            <a:r>
              <a:rPr lang="en-US" altLang="zh-CN" sz="2000" dirty="0" smtClean="0">
                <a:latin typeface="Times New Roman" pitchFamily="18" charset="0"/>
                <a:cs typeface="Times New Roman" pitchFamily="18" charset="0"/>
              </a:rPr>
              <a:t>, </a:t>
            </a:r>
            <a:r>
              <a:rPr sz="2000" dirty="0" smtClean="0">
                <a:latin typeface="Times New Roman" pitchFamily="18" charset="0"/>
                <a:cs typeface="Times New Roman" pitchFamily="18" charset="0"/>
              </a:rPr>
              <a:t>使其成为一个</a:t>
            </a:r>
            <a:r>
              <a:rPr lang="en-US" altLang="zh-CN" sz="2000" dirty="0" smtClean="0">
                <a:latin typeface="Times New Roman" pitchFamily="18" charset="0"/>
                <a:cs typeface="Times New Roman" pitchFamily="18" charset="0"/>
              </a:rPr>
              <a:t>"</a:t>
            </a:r>
            <a:r>
              <a:rPr sz="2000" dirty="0" smtClean="0">
                <a:latin typeface="Times New Roman" pitchFamily="18" charset="0"/>
                <a:cs typeface="Times New Roman" pitchFamily="18" charset="0"/>
              </a:rPr>
              <a:t>高效</a:t>
            </a:r>
            <a:r>
              <a:rPr lang="en-US" altLang="zh-CN" sz="2000" dirty="0" smtClean="0">
                <a:latin typeface="Times New Roman" pitchFamily="18" charset="0"/>
                <a:cs typeface="Times New Roman" pitchFamily="18" charset="0"/>
              </a:rPr>
              <a:t>"</a:t>
            </a:r>
            <a:r>
              <a:rPr sz="2000" dirty="0" smtClean="0">
                <a:latin typeface="Times New Roman" pitchFamily="18" charset="0"/>
                <a:cs typeface="Times New Roman" pitchFamily="18" charset="0"/>
              </a:rPr>
              <a:t>程序员</a:t>
            </a:r>
            <a:r>
              <a:rPr lang="en-US" altLang="zh-CN" sz="2000" dirty="0" smtClean="0">
                <a:latin typeface="Times New Roman" pitchFamily="18" charset="0"/>
                <a:cs typeface="Times New Roman" pitchFamily="18" charset="0"/>
              </a:rPr>
              <a:t>, </a:t>
            </a:r>
            <a:r>
              <a:rPr sz="2000" dirty="0" smtClean="0">
                <a:latin typeface="Times New Roman" pitchFamily="18" charset="0"/>
                <a:cs typeface="Times New Roman" pitchFamily="18" charset="0"/>
              </a:rPr>
              <a:t>在程序调试</a:t>
            </a:r>
            <a:r>
              <a:rPr lang="en-US" altLang="zh-CN" sz="2000" dirty="0" smtClean="0">
                <a:latin typeface="Times New Roman" pitchFamily="18" charset="0"/>
                <a:cs typeface="Times New Roman" pitchFamily="18" charset="0"/>
              </a:rPr>
              <a:t>, </a:t>
            </a:r>
            <a:r>
              <a:rPr sz="2000" dirty="0" smtClean="0">
                <a:latin typeface="Times New Roman" pitchFamily="18" charset="0"/>
                <a:cs typeface="Times New Roman" pitchFamily="18" charset="0"/>
              </a:rPr>
              <a:t>性能提升</a:t>
            </a:r>
            <a:r>
              <a:rPr lang="en-US" altLang="zh-CN" sz="2000" dirty="0" smtClean="0">
                <a:latin typeface="Times New Roman" pitchFamily="18" charset="0"/>
                <a:cs typeface="Times New Roman" pitchFamily="18" charset="0"/>
              </a:rPr>
              <a:t>, </a:t>
            </a:r>
            <a:r>
              <a:rPr sz="2000" dirty="0" smtClean="0">
                <a:latin typeface="Times New Roman" pitchFamily="18" charset="0"/>
                <a:cs typeface="Times New Roman" pitchFamily="18" charset="0"/>
              </a:rPr>
              <a:t>程序移植和健壮性等方面成为高手</a:t>
            </a:r>
            <a:r>
              <a:rPr lang="en-US" altLang="zh-CN" sz="2000" dirty="0" smtClean="0">
                <a:latin typeface="Times New Roman" pitchFamily="18" charset="0"/>
                <a:cs typeface="Times New Roman" pitchFamily="18" charset="0"/>
              </a:rPr>
              <a:t>; </a:t>
            </a:r>
            <a:r>
              <a:rPr sz="2000" dirty="0" smtClean="0">
                <a:latin typeface="Times New Roman" pitchFamily="18" charset="0"/>
                <a:cs typeface="Times New Roman" pitchFamily="18" charset="0"/>
              </a:rPr>
              <a:t>建立扎实的计算机系统概念</a:t>
            </a:r>
            <a:r>
              <a:rPr lang="en-US" altLang="zh-CN" sz="2000" dirty="0" smtClean="0">
                <a:latin typeface="Times New Roman" pitchFamily="18" charset="0"/>
                <a:cs typeface="Times New Roman" pitchFamily="18" charset="0"/>
              </a:rPr>
              <a:t>, </a:t>
            </a:r>
            <a:r>
              <a:rPr sz="2000" dirty="0" smtClean="0">
                <a:latin typeface="Times New Roman" pitchFamily="18" charset="0"/>
                <a:cs typeface="Times New Roman" pitchFamily="18" charset="0"/>
              </a:rPr>
              <a:t>为后续的</a:t>
            </a:r>
            <a:r>
              <a:rPr lang="en-US" altLang="zh-CN" sz="2000" dirty="0" smtClean="0">
                <a:latin typeface="Times New Roman" pitchFamily="18" charset="0"/>
                <a:cs typeface="Times New Roman" pitchFamily="18" charset="0"/>
              </a:rPr>
              <a:t>OS, </a:t>
            </a:r>
            <a:r>
              <a:rPr sz="2000" dirty="0" smtClean="0">
                <a:latin typeface="Times New Roman" pitchFamily="18" charset="0"/>
                <a:cs typeface="Times New Roman" pitchFamily="18" charset="0"/>
              </a:rPr>
              <a:t>编译</a:t>
            </a:r>
            <a:r>
              <a:rPr lang="en-US" altLang="zh-CN" sz="2000" dirty="0" smtClean="0">
                <a:latin typeface="Times New Roman" pitchFamily="18" charset="0"/>
                <a:cs typeface="Times New Roman" pitchFamily="18" charset="0"/>
              </a:rPr>
              <a:t>, </a:t>
            </a:r>
            <a:r>
              <a:rPr sz="2000" dirty="0" smtClean="0">
                <a:latin typeface="Times New Roman" pitchFamily="18" charset="0"/>
                <a:cs typeface="Times New Roman" pitchFamily="18" charset="0"/>
              </a:rPr>
              <a:t>体系结构等课程打下坚实基础</a:t>
            </a:r>
            <a:r>
              <a:rPr lang="en-US" altLang="zh-CN" sz="2000" dirty="0" smtClean="0">
                <a:latin typeface="Times New Roman" pitchFamily="18" charset="0"/>
                <a:cs typeface="Times New Roman" pitchFamily="18" charset="0"/>
              </a:rPr>
              <a:t>. </a:t>
            </a:r>
            <a:endParaRPr lang="en-US" altLang="zh-CN"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2_nordridesign">
  <a:themeElements>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2_nordridesign">
      <a:majorFont>
        <a:latin typeface="黑体"/>
        <a:ea typeface="宋体"/>
        <a:cs typeface=""/>
      </a:majorFont>
      <a:minorFont>
        <a:latin typeface="黑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2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2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2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13203</TotalTime>
  <Words>6873</Words>
  <Application>Microsoft Office PowerPoint</Application>
  <PresentationFormat>全屏显示(4:3)</PresentationFormat>
  <Paragraphs>1160</Paragraphs>
  <Slides>88</Slides>
  <Notes>15</Notes>
  <HiddenSlides>0</HiddenSlides>
  <MMClips>0</MMClips>
  <ScaleCrop>false</ScaleCrop>
  <HeadingPairs>
    <vt:vector size="8" baseType="variant">
      <vt:variant>
        <vt:lpstr>已用的字体</vt:lpstr>
      </vt:variant>
      <vt:variant>
        <vt:i4>22</vt:i4>
      </vt:variant>
      <vt:variant>
        <vt:lpstr>主题</vt:lpstr>
      </vt:variant>
      <vt:variant>
        <vt:i4>5</vt:i4>
      </vt:variant>
      <vt:variant>
        <vt:lpstr>嵌入 OLE 服务器</vt:lpstr>
      </vt:variant>
      <vt:variant>
        <vt:i4>2</vt:i4>
      </vt:variant>
      <vt:variant>
        <vt:lpstr>幻灯片标题</vt:lpstr>
      </vt:variant>
      <vt:variant>
        <vt:i4>88</vt:i4>
      </vt:variant>
    </vt:vector>
  </HeadingPairs>
  <TitlesOfParts>
    <vt:vector size="117" baseType="lpstr">
      <vt:lpstr>仿宋</vt:lpstr>
      <vt:lpstr>微软雅黑</vt:lpstr>
      <vt:lpstr>Wingdings</vt:lpstr>
      <vt:lpstr>Times</vt:lpstr>
      <vt:lpstr>华文楷体</vt:lpstr>
      <vt:lpstr>ヒラギノ角ゴ ProN W3</vt:lpstr>
      <vt:lpstr>Helvetica</vt:lpstr>
      <vt:lpstr>Symbol</vt:lpstr>
      <vt:lpstr>华文新魏</vt:lpstr>
      <vt:lpstr>Monaco</vt:lpstr>
      <vt:lpstr>黑体</vt:lpstr>
      <vt:lpstr>Lucida Grande</vt:lpstr>
      <vt:lpstr>宋体</vt:lpstr>
      <vt:lpstr>华文细黑</vt:lpstr>
      <vt:lpstr>Courier New</vt:lpstr>
      <vt:lpstr>Times New Roman</vt:lpstr>
      <vt:lpstr>Comic Sans MS</vt:lpstr>
      <vt:lpstr>Arial</vt:lpstr>
      <vt:lpstr>Verdana</vt:lpstr>
      <vt:lpstr>Zapf Dingbats</vt:lpstr>
      <vt:lpstr>Calibri</vt:lpstr>
      <vt:lpstr>Arial Narrow</vt:lpstr>
      <vt:lpstr>2_nordridesign</vt:lpstr>
      <vt:lpstr>1_nordridesign</vt:lpstr>
      <vt:lpstr>默认设计模板</vt:lpstr>
      <vt:lpstr>1_默认设计模板</vt:lpstr>
      <vt:lpstr>2_默认设计模板</vt:lpstr>
      <vt:lpstr>CorelDRAW</vt:lpstr>
      <vt:lpstr>Equation</vt:lpstr>
      <vt:lpstr>PowerPoint 演示文稿</vt:lpstr>
      <vt:lpstr>课程介绍</vt:lpstr>
      <vt:lpstr>课程基本信息</vt:lpstr>
      <vt:lpstr>教学用书及参考书</vt:lpstr>
      <vt:lpstr>学这门课有啥用？？？</vt:lpstr>
      <vt:lpstr>课程的由来                          ICS-计算机系统基础</vt:lpstr>
      <vt:lpstr>课程的由来                          ICS-计算机系统基础</vt:lpstr>
      <vt:lpstr>课程的由来</vt:lpstr>
      <vt:lpstr>课程的由来                          ICS-计算机系统基础</vt:lpstr>
      <vt:lpstr>阿里2015笔试</vt:lpstr>
      <vt:lpstr>奇怪的表达式</vt:lpstr>
      <vt:lpstr>奇怪的表达式</vt:lpstr>
      <vt:lpstr>访问违例？</vt:lpstr>
      <vt:lpstr>一个奇怪的程序</vt:lpstr>
      <vt:lpstr>百度面试题</vt:lpstr>
      <vt:lpstr>浮点相关</vt:lpstr>
      <vt:lpstr>又一个奇怪的程序</vt:lpstr>
      <vt:lpstr>PowerPoint 演示文稿</vt:lpstr>
      <vt:lpstr>又一个奇怪的程序</vt:lpstr>
      <vt:lpstr>PowerPoint 演示文稿</vt:lpstr>
      <vt:lpstr>又一个奇怪的程序</vt:lpstr>
      <vt:lpstr>你在想什么？</vt:lpstr>
      <vt:lpstr>系统能力基于“系统思维”</vt:lpstr>
      <vt:lpstr>系统观看程序</vt:lpstr>
      <vt:lpstr>为什么从软件角度理解计算机？</vt:lpstr>
      <vt:lpstr>什么是计算机系统？</vt:lpstr>
      <vt:lpstr>“计算机系统基础”内容提要</vt:lpstr>
      <vt:lpstr>课程内容概要（三大主题）</vt:lpstr>
      <vt:lpstr>课程内容概要</vt:lpstr>
      <vt:lpstr>期末成绩计算构成</vt:lpstr>
      <vt:lpstr>慕课(MOOC)网站</vt:lpstr>
      <vt:lpstr>程序员角度理解     高级语言如何执行成二值逻辑</vt:lpstr>
      <vt:lpstr>第一章 计算机系统概述</vt:lpstr>
      <vt:lpstr>第一台通用电子计算机的诞生</vt:lpstr>
      <vt:lpstr>PowerPoint 演示文稿</vt:lpstr>
      <vt:lpstr>冯·诺依曼</vt:lpstr>
      <vt:lpstr>PowerPoint 演示文稿</vt:lpstr>
      <vt:lpstr>现代计算机的原型</vt:lpstr>
      <vt:lpstr>你认为冯·诺依曼结构是怎样的？</vt:lpstr>
      <vt:lpstr>冯·诺依曼计算机工作过程</vt:lpstr>
      <vt:lpstr>第一代计算机</vt:lpstr>
      <vt:lpstr>第二代计算机</vt:lpstr>
      <vt:lpstr>第三代计算机</vt:lpstr>
      <vt:lpstr>第四代计算机</vt:lpstr>
      <vt:lpstr>计算机发展的趋势</vt:lpstr>
      <vt:lpstr>计算机发展的6个规律</vt:lpstr>
      <vt:lpstr>新摩尔定理</vt:lpstr>
      <vt:lpstr>1965年 Moore’s Law</vt:lpstr>
      <vt:lpstr>第一章 计算机系统概述</vt:lpstr>
      <vt:lpstr>计算机的基本组成与基本功能</vt:lpstr>
      <vt:lpstr>现代计算机结构模型</vt:lpstr>
      <vt:lpstr>计算机是如何工作的？</vt:lpstr>
      <vt:lpstr>计算机是如何工作的？</vt:lpstr>
      <vt:lpstr>计算机是如何工作的？</vt:lpstr>
      <vt:lpstr>计算机是如何工作的？</vt:lpstr>
      <vt:lpstr>计算机硬件系统的组成</vt:lpstr>
      <vt:lpstr>硬件：对数字操作的机器系统</vt:lpstr>
      <vt:lpstr>Software </vt:lpstr>
      <vt:lpstr>PowerPoint 演示文稿</vt:lpstr>
      <vt:lpstr>第一章 计算机系统概述</vt:lpstr>
      <vt:lpstr>最早的程序开发过程</vt:lpstr>
      <vt:lpstr>用汇编语言开发程序</vt:lpstr>
      <vt:lpstr>进一步认识机器级语言</vt:lpstr>
      <vt:lpstr>指令所能描述的功能</vt:lpstr>
      <vt:lpstr>用高级语言开发程序</vt:lpstr>
      <vt:lpstr>一个典型程序的转换处理过程</vt:lpstr>
      <vt:lpstr>Hello程序的数据流动过程</vt:lpstr>
      <vt:lpstr>第一章 计算机系统概述</vt:lpstr>
      <vt:lpstr>不同层次语言之间的等价转换</vt:lpstr>
      <vt:lpstr>开发和运行程序需什么支撑？</vt:lpstr>
      <vt:lpstr>早期计算机系统的层次</vt:lpstr>
      <vt:lpstr>现代（传统）计算机系统的层次</vt:lpstr>
      <vt:lpstr>指令集体系结构</vt:lpstr>
      <vt:lpstr>Hardware/Software  Interface（界面）</vt:lpstr>
      <vt:lpstr>指令集体系结构Instruction Set Architecture （ISA）</vt:lpstr>
      <vt:lpstr>PowerPoint 演示文稿</vt:lpstr>
      <vt:lpstr>第一章 计算机系统概述</vt:lpstr>
      <vt:lpstr>计算机性能的基本评价指标</vt:lpstr>
      <vt:lpstr>计算机性能的基本评价指标</vt:lpstr>
      <vt:lpstr>CPI  (Clock cycles Per Instruction)</vt:lpstr>
      <vt:lpstr>CPI  (Clock cycles Per Instruction)</vt:lpstr>
      <vt:lpstr>MIPS   (Million Instructions  Per Second) </vt:lpstr>
      <vt:lpstr>PowerPoint 演示文稿</vt:lpstr>
      <vt:lpstr>例子</vt:lpstr>
      <vt:lpstr>天河----全球超级计算机500强之首</vt:lpstr>
      <vt:lpstr>benchmark</vt:lpstr>
      <vt:lpstr>课后作业</vt:lpstr>
      <vt:lpstr>Aspects of CPU Performance</vt:lpstr>
    </vt:vector>
  </TitlesOfParts>
  <Company>NordriDesign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NordriDesign</dc:creator>
  <cp:keywords>ppt幻灯设计/ppt模板设计</cp:keywords>
  <dc:description>nordridesign.com</dc:description>
  <cp:lastModifiedBy>Windows 用户</cp:lastModifiedBy>
  <cp:revision>990</cp:revision>
  <dcterms:created xsi:type="dcterms:W3CDTF">2009-09-14T03:13:49Z</dcterms:created>
  <dcterms:modified xsi:type="dcterms:W3CDTF">2018-09-25T04:08:12Z</dcterms:modified>
</cp:coreProperties>
</file>